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228"/>
  </p:notesMasterIdLst>
  <p:handoutMasterIdLst>
    <p:handoutMasterId r:id="rId229"/>
  </p:handoutMasterIdLst>
  <p:sldIdLst>
    <p:sldId id="622" r:id="rId3"/>
    <p:sldId id="660" r:id="rId4"/>
    <p:sldId id="662" r:id="rId5"/>
    <p:sldId id="688" r:id="rId6"/>
    <p:sldId id="721" r:id="rId7"/>
    <p:sldId id="708" r:id="rId8"/>
    <p:sldId id="718" r:id="rId9"/>
    <p:sldId id="704" r:id="rId10"/>
    <p:sldId id="706" r:id="rId11"/>
    <p:sldId id="707" r:id="rId12"/>
    <p:sldId id="736" r:id="rId13"/>
    <p:sldId id="725" r:id="rId14"/>
    <p:sldId id="709" r:id="rId15"/>
    <p:sldId id="705" r:id="rId16"/>
    <p:sldId id="741" r:id="rId17"/>
    <p:sldId id="726" r:id="rId18"/>
    <p:sldId id="743" r:id="rId19"/>
    <p:sldId id="690" r:id="rId20"/>
    <p:sldId id="742" r:id="rId21"/>
    <p:sldId id="692" r:id="rId22"/>
    <p:sldId id="727" r:id="rId23"/>
    <p:sldId id="728" r:id="rId24"/>
    <p:sldId id="735" r:id="rId25"/>
    <p:sldId id="745" r:id="rId26"/>
    <p:sldId id="722" r:id="rId27"/>
    <p:sldId id="724" r:id="rId28"/>
    <p:sldId id="723" r:id="rId29"/>
    <p:sldId id="729" r:id="rId30"/>
    <p:sldId id="691" r:id="rId31"/>
    <p:sldId id="717" r:id="rId32"/>
    <p:sldId id="664" r:id="rId33"/>
    <p:sldId id="714" r:id="rId34"/>
    <p:sldId id="779" r:id="rId35"/>
    <p:sldId id="965" r:id="rId36"/>
    <p:sldId id="752" r:id="rId37"/>
    <p:sldId id="732" r:id="rId38"/>
    <p:sldId id="730" r:id="rId39"/>
    <p:sldId id="731" r:id="rId40"/>
    <p:sldId id="694" r:id="rId41"/>
    <p:sldId id="666" r:id="rId42"/>
    <p:sldId id="693" r:id="rId43"/>
    <p:sldId id="668" r:id="rId44"/>
    <p:sldId id="756" r:id="rId45"/>
    <p:sldId id="759" r:id="rId46"/>
    <p:sldId id="760" r:id="rId47"/>
    <p:sldId id="764" r:id="rId48"/>
    <p:sldId id="763" r:id="rId49"/>
    <p:sldId id="765" r:id="rId50"/>
    <p:sldId id="761" r:id="rId51"/>
    <p:sldId id="757" r:id="rId52"/>
    <p:sldId id="670" r:id="rId53"/>
    <p:sldId id="689" r:id="rId54"/>
    <p:sldId id="750" r:id="rId55"/>
    <p:sldId id="695" r:id="rId56"/>
    <p:sldId id="696" r:id="rId57"/>
    <p:sldId id="977" r:id="rId58"/>
    <p:sldId id="663" r:id="rId59"/>
    <p:sldId id="697" r:id="rId60"/>
    <p:sldId id="751" r:id="rId61"/>
    <p:sldId id="978" r:id="rId62"/>
    <p:sldId id="770" r:id="rId63"/>
    <p:sldId id="698" r:id="rId64"/>
    <p:sldId id="702" r:id="rId65"/>
    <p:sldId id="769" r:id="rId66"/>
    <p:sldId id="842" r:id="rId67"/>
    <p:sldId id="844" r:id="rId68"/>
    <p:sldId id="778" r:id="rId69"/>
    <p:sldId id="955" r:id="rId70"/>
    <p:sldId id="711" r:id="rId71"/>
    <p:sldId id="780" r:id="rId72"/>
    <p:sldId id="843" r:id="rId73"/>
    <p:sldId id="747" r:id="rId74"/>
    <p:sldId id="781" r:id="rId75"/>
    <p:sldId id="879" r:id="rId76"/>
    <p:sldId id="888" r:id="rId77"/>
    <p:sldId id="900" r:id="rId78"/>
    <p:sldId id="712" r:id="rId79"/>
    <p:sldId id="782" r:id="rId80"/>
    <p:sldId id="783" r:id="rId81"/>
    <p:sldId id="924" r:id="rId82"/>
    <p:sldId id="925" r:id="rId83"/>
    <p:sldId id="931" r:id="rId84"/>
    <p:sldId id="746" r:id="rId85"/>
    <p:sldId id="975" r:id="rId86"/>
    <p:sldId id="784" r:id="rId87"/>
    <p:sldId id="785" r:id="rId88"/>
    <p:sldId id="786" r:id="rId89"/>
    <p:sldId id="787" r:id="rId90"/>
    <p:sldId id="845" r:id="rId91"/>
    <p:sldId id="901" r:id="rId92"/>
    <p:sldId id="902" r:id="rId93"/>
    <p:sldId id="903" r:id="rId94"/>
    <p:sldId id="904" r:id="rId95"/>
    <p:sldId id="976" r:id="rId96"/>
    <p:sldId id="713" r:id="rId97"/>
    <p:sldId id="754" r:id="rId98"/>
    <p:sldId id="788" r:id="rId99"/>
    <p:sldId id="789" r:id="rId100"/>
    <p:sldId id="791" r:id="rId101"/>
    <p:sldId id="792" r:id="rId102"/>
    <p:sldId id="790" r:id="rId103"/>
    <p:sldId id="890" r:id="rId104"/>
    <p:sldId id="905" r:id="rId105"/>
    <p:sldId id="906" r:id="rId106"/>
    <p:sldId id="907" r:id="rId107"/>
    <p:sldId id="979" r:id="rId108"/>
    <p:sldId id="748" r:id="rId109"/>
    <p:sldId id="793" r:id="rId110"/>
    <p:sldId id="794" r:id="rId111"/>
    <p:sldId id="795" r:id="rId112"/>
    <p:sldId id="796" r:id="rId113"/>
    <p:sldId id="797" r:id="rId114"/>
    <p:sldId id="954" r:id="rId115"/>
    <p:sldId id="935" r:id="rId116"/>
    <p:sldId id="771" r:id="rId117"/>
    <p:sldId id="871" r:id="rId118"/>
    <p:sldId id="798" r:id="rId119"/>
    <p:sldId id="872" r:id="rId120"/>
    <p:sldId id="873" r:id="rId121"/>
    <p:sldId id="874" r:id="rId122"/>
    <p:sldId id="974" r:id="rId123"/>
    <p:sldId id="937" r:id="rId124"/>
    <p:sldId id="941" r:id="rId125"/>
    <p:sldId id="942" r:id="rId126"/>
    <p:sldId id="943" r:id="rId127"/>
    <p:sldId id="945" r:id="rId128"/>
    <p:sldId id="944" r:id="rId129"/>
    <p:sldId id="946" r:id="rId130"/>
    <p:sldId id="936" r:id="rId131"/>
    <p:sldId id="960" r:id="rId132"/>
    <p:sldId id="938" r:id="rId133"/>
    <p:sldId id="913" r:id="rId134"/>
    <p:sldId id="914" r:id="rId135"/>
    <p:sldId id="915" r:id="rId136"/>
    <p:sldId id="916" r:id="rId137"/>
    <p:sldId id="917" r:id="rId138"/>
    <p:sldId id="918" r:id="rId139"/>
    <p:sldId id="961" r:id="rId140"/>
    <p:sldId id="883" r:id="rId141"/>
    <p:sldId id="921" r:id="rId142"/>
    <p:sldId id="922" r:id="rId143"/>
    <p:sldId id="923" r:id="rId144"/>
    <p:sldId id="772" r:id="rId145"/>
    <p:sldId id="774" r:id="rId146"/>
    <p:sldId id="813" r:id="rId147"/>
    <p:sldId id="814" r:id="rId148"/>
    <p:sldId id="851" r:id="rId149"/>
    <p:sldId id="852" r:id="rId150"/>
    <p:sldId id="853" r:id="rId151"/>
    <p:sldId id="854" r:id="rId152"/>
    <p:sldId id="855" r:id="rId153"/>
    <p:sldId id="856" r:id="rId154"/>
    <p:sldId id="857" r:id="rId155"/>
    <p:sldId id="858" r:id="rId156"/>
    <p:sldId id="884" r:id="rId157"/>
    <p:sldId id="964" r:id="rId158"/>
    <p:sldId id="811" r:id="rId159"/>
    <p:sldId id="812" r:id="rId160"/>
    <p:sldId id="885" r:id="rId161"/>
    <p:sldId id="805" r:id="rId162"/>
    <p:sldId id="806" r:id="rId163"/>
    <p:sldId id="799" r:id="rId164"/>
    <p:sldId id="800" r:id="rId165"/>
    <p:sldId id="803" r:id="rId166"/>
    <p:sldId id="804" r:id="rId167"/>
    <p:sldId id="838" r:id="rId168"/>
    <p:sldId id="962" r:id="rId169"/>
    <p:sldId id="886" r:id="rId170"/>
    <p:sldId id="947" r:id="rId171"/>
    <p:sldId id="948" r:id="rId172"/>
    <p:sldId id="949" r:id="rId173"/>
    <p:sldId id="829" r:id="rId174"/>
    <p:sldId id="830" r:id="rId175"/>
    <p:sldId id="870" r:id="rId176"/>
    <p:sldId id="801" r:id="rId177"/>
    <p:sldId id="802" r:id="rId178"/>
    <p:sldId id="840" r:id="rId179"/>
    <p:sldId id="841" r:id="rId180"/>
    <p:sldId id="821" r:id="rId181"/>
    <p:sldId id="822" r:id="rId182"/>
    <p:sldId id="959" r:id="rId183"/>
    <p:sldId id="956" r:id="rId184"/>
    <p:sldId id="928" r:id="rId185"/>
    <p:sldId id="929" r:id="rId186"/>
    <p:sldId id="825" r:id="rId187"/>
    <p:sldId id="826" r:id="rId188"/>
    <p:sldId id="957" r:id="rId189"/>
    <p:sldId id="958" r:id="rId190"/>
    <p:sldId id="831" r:id="rId191"/>
    <p:sldId id="866" r:id="rId192"/>
    <p:sldId id="832" r:id="rId193"/>
    <p:sldId id="835" r:id="rId194"/>
    <p:sldId id="859" r:id="rId195"/>
    <p:sldId id="973" r:id="rId196"/>
    <p:sldId id="834" r:id="rId197"/>
    <p:sldId id="860" r:id="rId198"/>
    <p:sldId id="861" r:id="rId199"/>
    <p:sldId id="887" r:id="rId200"/>
    <p:sldId id="950" r:id="rId201"/>
    <p:sldId id="951" r:id="rId202"/>
    <p:sldId id="953" r:id="rId203"/>
    <p:sldId id="952" r:id="rId204"/>
    <p:sldId id="836" r:id="rId205"/>
    <p:sldId id="837" r:id="rId206"/>
    <p:sldId id="839" r:id="rId207"/>
    <p:sldId id="773" r:id="rId208"/>
    <p:sldId id="875" r:id="rId209"/>
    <p:sldId id="966" r:id="rId210"/>
    <p:sldId id="968" r:id="rId211"/>
    <p:sldId id="967" r:id="rId212"/>
    <p:sldId id="969" r:id="rId213"/>
    <p:sldId id="753" r:id="rId214"/>
    <p:sldId id="667" r:id="rId215"/>
    <p:sldId id="758" r:id="rId216"/>
    <p:sldId id="755" r:id="rId217"/>
    <p:sldId id="686" r:id="rId218"/>
    <p:sldId id="687" r:id="rId219"/>
    <p:sldId id="762" r:id="rId220"/>
    <p:sldId id="776" r:id="rId221"/>
    <p:sldId id="777" r:id="rId222"/>
    <p:sldId id="963" r:id="rId223"/>
    <p:sldId id="807" r:id="rId224"/>
    <p:sldId id="808" r:id="rId225"/>
    <p:sldId id="862" r:id="rId226"/>
    <p:sldId id="863" r:id="rId22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593"/>
    <p:restoredTop sz="91500" autoAdjust="0"/>
  </p:normalViewPr>
  <p:slideViewPr>
    <p:cSldViewPr snapToGrid="0" snapToObjects="1" showGuides="1">
      <p:cViewPr>
        <p:scale>
          <a:sx n="103" d="100"/>
          <a:sy n="103" d="100"/>
        </p:scale>
        <p:origin x="816" y="-192"/>
      </p:cViewPr>
      <p:guideLst>
        <p:guide orient="horz" pos="2208"/>
        <p:guide pos="3864"/>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81" d="100"/>
          <a:sy n="81" d="100"/>
        </p:scale>
        <p:origin x="3344" y="17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notesMaster" Target="notesMasters/notesMaster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handoutMaster" Target="handoutMasters/handoutMaster1.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presProps" Target="presProp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231" Type="http://schemas.openxmlformats.org/officeDocument/2006/relationships/viewProps" Target="view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tableStyles" Target="tableStyles.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3/13/22</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3/13/22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a:p>
        </p:txBody>
      </p:sp>
    </p:spTree>
    <p:extLst>
      <p:ext uri="{BB962C8B-B14F-4D97-AF65-F5344CB8AC3E}">
        <p14:creationId xmlns:p14="http://schemas.microsoft.com/office/powerpoint/2010/main" val="2352751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6493451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000813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50486909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0033867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6497870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8089100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107</a:t>
            </a:fld>
            <a:endParaRPr lang="en-US"/>
          </a:p>
        </p:txBody>
      </p:sp>
    </p:spTree>
    <p:extLst>
      <p:ext uri="{BB962C8B-B14F-4D97-AF65-F5344CB8AC3E}">
        <p14:creationId xmlns:p14="http://schemas.microsoft.com/office/powerpoint/2010/main" val="5406823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41055362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18987070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2880388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a:p>
        </p:txBody>
      </p:sp>
    </p:spTree>
    <p:extLst>
      <p:ext uri="{BB962C8B-B14F-4D97-AF65-F5344CB8AC3E}">
        <p14:creationId xmlns:p14="http://schemas.microsoft.com/office/powerpoint/2010/main" val="25214777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26268543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132929071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7463835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0584404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7397981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1449108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16695275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7167735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357881873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417288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a:p>
        </p:txBody>
      </p:sp>
    </p:spTree>
    <p:extLst>
      <p:ext uri="{BB962C8B-B14F-4D97-AF65-F5344CB8AC3E}">
        <p14:creationId xmlns:p14="http://schemas.microsoft.com/office/powerpoint/2010/main" val="17098297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167724593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4357651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7754055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28242648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125</a:t>
            </a:fld>
            <a:endParaRPr lang="en-US"/>
          </a:p>
        </p:txBody>
      </p:sp>
    </p:spTree>
    <p:extLst>
      <p:ext uri="{BB962C8B-B14F-4D97-AF65-F5344CB8AC3E}">
        <p14:creationId xmlns:p14="http://schemas.microsoft.com/office/powerpoint/2010/main" val="209170945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13387809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127</a:t>
            </a:fld>
            <a:endParaRPr lang="en-US"/>
          </a:p>
        </p:txBody>
      </p:sp>
    </p:spTree>
    <p:extLst>
      <p:ext uri="{BB962C8B-B14F-4D97-AF65-F5344CB8AC3E}">
        <p14:creationId xmlns:p14="http://schemas.microsoft.com/office/powerpoint/2010/main" val="11076924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128</a:t>
            </a:fld>
            <a:endParaRPr lang="en-US"/>
          </a:p>
        </p:txBody>
      </p:sp>
    </p:spTree>
    <p:extLst>
      <p:ext uri="{BB962C8B-B14F-4D97-AF65-F5344CB8AC3E}">
        <p14:creationId xmlns:p14="http://schemas.microsoft.com/office/powerpoint/2010/main" val="37720939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129</a:t>
            </a:fld>
            <a:endParaRPr lang="en-US"/>
          </a:p>
        </p:txBody>
      </p:sp>
    </p:spTree>
    <p:extLst>
      <p:ext uri="{BB962C8B-B14F-4D97-AF65-F5344CB8AC3E}">
        <p14:creationId xmlns:p14="http://schemas.microsoft.com/office/powerpoint/2010/main" val="23767708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415688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25035868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131</a:t>
            </a:fld>
            <a:endParaRPr lang="en-US"/>
          </a:p>
        </p:txBody>
      </p:sp>
    </p:spTree>
    <p:extLst>
      <p:ext uri="{BB962C8B-B14F-4D97-AF65-F5344CB8AC3E}">
        <p14:creationId xmlns:p14="http://schemas.microsoft.com/office/powerpoint/2010/main" val="249113143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132</a:t>
            </a:fld>
            <a:endParaRPr lang="en-US"/>
          </a:p>
        </p:txBody>
      </p:sp>
    </p:spTree>
    <p:extLst>
      <p:ext uri="{BB962C8B-B14F-4D97-AF65-F5344CB8AC3E}">
        <p14:creationId xmlns:p14="http://schemas.microsoft.com/office/powerpoint/2010/main" val="10580693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133</a:t>
            </a:fld>
            <a:endParaRPr lang="en-US"/>
          </a:p>
        </p:txBody>
      </p:sp>
    </p:spTree>
    <p:extLst>
      <p:ext uri="{BB962C8B-B14F-4D97-AF65-F5344CB8AC3E}">
        <p14:creationId xmlns:p14="http://schemas.microsoft.com/office/powerpoint/2010/main" val="23887574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8588475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135</a:t>
            </a:fld>
            <a:endParaRPr lang="en-US"/>
          </a:p>
        </p:txBody>
      </p:sp>
    </p:spTree>
    <p:extLst>
      <p:ext uri="{BB962C8B-B14F-4D97-AF65-F5344CB8AC3E}">
        <p14:creationId xmlns:p14="http://schemas.microsoft.com/office/powerpoint/2010/main" val="23801032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136</a:t>
            </a:fld>
            <a:endParaRPr lang="en-US"/>
          </a:p>
        </p:txBody>
      </p:sp>
    </p:spTree>
    <p:extLst>
      <p:ext uri="{BB962C8B-B14F-4D97-AF65-F5344CB8AC3E}">
        <p14:creationId xmlns:p14="http://schemas.microsoft.com/office/powerpoint/2010/main" val="386091260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184031978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138</a:t>
            </a:fld>
            <a:endParaRPr lang="en-US"/>
          </a:p>
        </p:txBody>
      </p:sp>
    </p:spTree>
    <p:extLst>
      <p:ext uri="{BB962C8B-B14F-4D97-AF65-F5344CB8AC3E}">
        <p14:creationId xmlns:p14="http://schemas.microsoft.com/office/powerpoint/2010/main" val="32100385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139</a:t>
            </a:fld>
            <a:endParaRPr lang="en-US"/>
          </a:p>
        </p:txBody>
      </p:sp>
    </p:spTree>
    <p:extLst>
      <p:ext uri="{BB962C8B-B14F-4D97-AF65-F5344CB8AC3E}">
        <p14:creationId xmlns:p14="http://schemas.microsoft.com/office/powerpoint/2010/main" val="3563201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140</a:t>
            </a:fld>
            <a:endParaRPr lang="en-US"/>
          </a:p>
        </p:txBody>
      </p:sp>
    </p:spTree>
    <p:extLst>
      <p:ext uri="{BB962C8B-B14F-4D97-AF65-F5344CB8AC3E}">
        <p14:creationId xmlns:p14="http://schemas.microsoft.com/office/powerpoint/2010/main" val="841364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41483376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141</a:t>
            </a:fld>
            <a:endParaRPr lang="en-US"/>
          </a:p>
        </p:txBody>
      </p:sp>
    </p:spTree>
    <p:extLst>
      <p:ext uri="{BB962C8B-B14F-4D97-AF65-F5344CB8AC3E}">
        <p14:creationId xmlns:p14="http://schemas.microsoft.com/office/powerpoint/2010/main" val="146459435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142</a:t>
            </a:fld>
            <a:endParaRPr lang="en-US"/>
          </a:p>
        </p:txBody>
      </p:sp>
    </p:spTree>
    <p:extLst>
      <p:ext uri="{BB962C8B-B14F-4D97-AF65-F5344CB8AC3E}">
        <p14:creationId xmlns:p14="http://schemas.microsoft.com/office/powerpoint/2010/main" val="42325865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143</a:t>
            </a:fld>
            <a:endParaRPr lang="en-US"/>
          </a:p>
        </p:txBody>
      </p:sp>
    </p:spTree>
    <p:extLst>
      <p:ext uri="{BB962C8B-B14F-4D97-AF65-F5344CB8AC3E}">
        <p14:creationId xmlns:p14="http://schemas.microsoft.com/office/powerpoint/2010/main" val="4468342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144</a:t>
            </a:fld>
            <a:endParaRPr lang="en-US"/>
          </a:p>
        </p:txBody>
      </p:sp>
    </p:spTree>
    <p:extLst>
      <p:ext uri="{BB962C8B-B14F-4D97-AF65-F5344CB8AC3E}">
        <p14:creationId xmlns:p14="http://schemas.microsoft.com/office/powerpoint/2010/main" val="303500482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145</a:t>
            </a:fld>
            <a:endParaRPr lang="en-US"/>
          </a:p>
        </p:txBody>
      </p:sp>
    </p:spTree>
    <p:extLst>
      <p:ext uri="{BB962C8B-B14F-4D97-AF65-F5344CB8AC3E}">
        <p14:creationId xmlns:p14="http://schemas.microsoft.com/office/powerpoint/2010/main" val="37468931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146</a:t>
            </a:fld>
            <a:endParaRPr lang="en-US"/>
          </a:p>
        </p:txBody>
      </p:sp>
    </p:spTree>
    <p:extLst>
      <p:ext uri="{BB962C8B-B14F-4D97-AF65-F5344CB8AC3E}">
        <p14:creationId xmlns:p14="http://schemas.microsoft.com/office/powerpoint/2010/main" val="22000041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147</a:t>
            </a:fld>
            <a:endParaRPr lang="en-US"/>
          </a:p>
        </p:txBody>
      </p:sp>
    </p:spTree>
    <p:extLst>
      <p:ext uri="{BB962C8B-B14F-4D97-AF65-F5344CB8AC3E}">
        <p14:creationId xmlns:p14="http://schemas.microsoft.com/office/powerpoint/2010/main" val="17273908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148</a:t>
            </a:fld>
            <a:endParaRPr lang="en-US"/>
          </a:p>
        </p:txBody>
      </p:sp>
    </p:spTree>
    <p:extLst>
      <p:ext uri="{BB962C8B-B14F-4D97-AF65-F5344CB8AC3E}">
        <p14:creationId xmlns:p14="http://schemas.microsoft.com/office/powerpoint/2010/main" val="5751618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149</a:t>
            </a:fld>
            <a:endParaRPr lang="en-US"/>
          </a:p>
        </p:txBody>
      </p:sp>
    </p:spTree>
    <p:extLst>
      <p:ext uri="{BB962C8B-B14F-4D97-AF65-F5344CB8AC3E}">
        <p14:creationId xmlns:p14="http://schemas.microsoft.com/office/powerpoint/2010/main" val="291776994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150</a:t>
            </a:fld>
            <a:endParaRPr lang="en-US"/>
          </a:p>
        </p:txBody>
      </p:sp>
    </p:spTree>
    <p:extLst>
      <p:ext uri="{BB962C8B-B14F-4D97-AF65-F5344CB8AC3E}">
        <p14:creationId xmlns:p14="http://schemas.microsoft.com/office/powerpoint/2010/main" val="4155673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a:p>
        </p:txBody>
      </p:sp>
    </p:spTree>
    <p:extLst>
      <p:ext uri="{BB962C8B-B14F-4D97-AF65-F5344CB8AC3E}">
        <p14:creationId xmlns:p14="http://schemas.microsoft.com/office/powerpoint/2010/main" val="139907680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151</a:t>
            </a:fld>
            <a:endParaRPr lang="en-US"/>
          </a:p>
        </p:txBody>
      </p:sp>
    </p:spTree>
    <p:extLst>
      <p:ext uri="{BB962C8B-B14F-4D97-AF65-F5344CB8AC3E}">
        <p14:creationId xmlns:p14="http://schemas.microsoft.com/office/powerpoint/2010/main" val="415622803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152</a:t>
            </a:fld>
            <a:endParaRPr lang="en-US"/>
          </a:p>
        </p:txBody>
      </p:sp>
    </p:spTree>
    <p:extLst>
      <p:ext uri="{BB962C8B-B14F-4D97-AF65-F5344CB8AC3E}">
        <p14:creationId xmlns:p14="http://schemas.microsoft.com/office/powerpoint/2010/main" val="301840253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153</a:t>
            </a:fld>
            <a:endParaRPr lang="en-US"/>
          </a:p>
        </p:txBody>
      </p:sp>
    </p:spTree>
    <p:extLst>
      <p:ext uri="{BB962C8B-B14F-4D97-AF65-F5344CB8AC3E}">
        <p14:creationId xmlns:p14="http://schemas.microsoft.com/office/powerpoint/2010/main" val="22904133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154</a:t>
            </a:fld>
            <a:endParaRPr lang="en-US"/>
          </a:p>
        </p:txBody>
      </p:sp>
    </p:spTree>
    <p:extLst>
      <p:ext uri="{BB962C8B-B14F-4D97-AF65-F5344CB8AC3E}">
        <p14:creationId xmlns:p14="http://schemas.microsoft.com/office/powerpoint/2010/main" val="280455680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155</a:t>
            </a:fld>
            <a:endParaRPr lang="en-US"/>
          </a:p>
        </p:txBody>
      </p:sp>
    </p:spTree>
    <p:extLst>
      <p:ext uri="{BB962C8B-B14F-4D97-AF65-F5344CB8AC3E}">
        <p14:creationId xmlns:p14="http://schemas.microsoft.com/office/powerpoint/2010/main" val="10042821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156</a:t>
            </a:fld>
            <a:endParaRPr lang="en-US"/>
          </a:p>
        </p:txBody>
      </p:sp>
    </p:spTree>
    <p:extLst>
      <p:ext uri="{BB962C8B-B14F-4D97-AF65-F5344CB8AC3E}">
        <p14:creationId xmlns:p14="http://schemas.microsoft.com/office/powerpoint/2010/main" val="239059588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157</a:t>
            </a:fld>
            <a:endParaRPr lang="en-US"/>
          </a:p>
        </p:txBody>
      </p:sp>
    </p:spTree>
    <p:extLst>
      <p:ext uri="{BB962C8B-B14F-4D97-AF65-F5344CB8AC3E}">
        <p14:creationId xmlns:p14="http://schemas.microsoft.com/office/powerpoint/2010/main" val="94279856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158</a:t>
            </a:fld>
            <a:endParaRPr lang="en-US"/>
          </a:p>
        </p:txBody>
      </p:sp>
    </p:spTree>
    <p:extLst>
      <p:ext uri="{BB962C8B-B14F-4D97-AF65-F5344CB8AC3E}">
        <p14:creationId xmlns:p14="http://schemas.microsoft.com/office/powerpoint/2010/main" val="199173068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159</a:t>
            </a:fld>
            <a:endParaRPr lang="en-US"/>
          </a:p>
        </p:txBody>
      </p:sp>
    </p:spTree>
    <p:extLst>
      <p:ext uri="{BB962C8B-B14F-4D97-AF65-F5344CB8AC3E}">
        <p14:creationId xmlns:p14="http://schemas.microsoft.com/office/powerpoint/2010/main" val="412858636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160</a:t>
            </a:fld>
            <a:endParaRPr lang="en-US"/>
          </a:p>
        </p:txBody>
      </p:sp>
    </p:spTree>
    <p:extLst>
      <p:ext uri="{BB962C8B-B14F-4D97-AF65-F5344CB8AC3E}">
        <p14:creationId xmlns:p14="http://schemas.microsoft.com/office/powerpoint/2010/main" val="289013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a:p>
        </p:txBody>
      </p:sp>
    </p:spTree>
    <p:extLst>
      <p:ext uri="{BB962C8B-B14F-4D97-AF65-F5344CB8AC3E}">
        <p14:creationId xmlns:p14="http://schemas.microsoft.com/office/powerpoint/2010/main" val="364005336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161</a:t>
            </a:fld>
            <a:endParaRPr lang="en-US"/>
          </a:p>
        </p:txBody>
      </p:sp>
    </p:spTree>
    <p:extLst>
      <p:ext uri="{BB962C8B-B14F-4D97-AF65-F5344CB8AC3E}">
        <p14:creationId xmlns:p14="http://schemas.microsoft.com/office/powerpoint/2010/main" val="12011880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162</a:t>
            </a:fld>
            <a:endParaRPr lang="en-US"/>
          </a:p>
        </p:txBody>
      </p:sp>
    </p:spTree>
    <p:extLst>
      <p:ext uri="{BB962C8B-B14F-4D97-AF65-F5344CB8AC3E}">
        <p14:creationId xmlns:p14="http://schemas.microsoft.com/office/powerpoint/2010/main" val="28279337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163</a:t>
            </a:fld>
            <a:endParaRPr lang="en-US"/>
          </a:p>
        </p:txBody>
      </p:sp>
    </p:spTree>
    <p:extLst>
      <p:ext uri="{BB962C8B-B14F-4D97-AF65-F5344CB8AC3E}">
        <p14:creationId xmlns:p14="http://schemas.microsoft.com/office/powerpoint/2010/main" val="36784282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164</a:t>
            </a:fld>
            <a:endParaRPr lang="en-US"/>
          </a:p>
        </p:txBody>
      </p:sp>
    </p:spTree>
    <p:extLst>
      <p:ext uri="{BB962C8B-B14F-4D97-AF65-F5344CB8AC3E}">
        <p14:creationId xmlns:p14="http://schemas.microsoft.com/office/powerpoint/2010/main" val="348205635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165</a:t>
            </a:fld>
            <a:endParaRPr lang="en-US"/>
          </a:p>
        </p:txBody>
      </p:sp>
    </p:spTree>
    <p:extLst>
      <p:ext uri="{BB962C8B-B14F-4D97-AF65-F5344CB8AC3E}">
        <p14:creationId xmlns:p14="http://schemas.microsoft.com/office/powerpoint/2010/main" val="33273748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166</a:t>
            </a:fld>
            <a:endParaRPr lang="en-US"/>
          </a:p>
        </p:txBody>
      </p:sp>
    </p:spTree>
    <p:extLst>
      <p:ext uri="{BB962C8B-B14F-4D97-AF65-F5344CB8AC3E}">
        <p14:creationId xmlns:p14="http://schemas.microsoft.com/office/powerpoint/2010/main" val="259575055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167</a:t>
            </a:fld>
            <a:endParaRPr lang="en-US" dirty="0"/>
          </a:p>
        </p:txBody>
      </p:sp>
    </p:spTree>
    <p:extLst>
      <p:ext uri="{BB962C8B-B14F-4D97-AF65-F5344CB8AC3E}">
        <p14:creationId xmlns:p14="http://schemas.microsoft.com/office/powerpoint/2010/main" val="153359658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168</a:t>
            </a:fld>
            <a:endParaRPr lang="en-US" dirty="0"/>
          </a:p>
        </p:txBody>
      </p:sp>
    </p:spTree>
    <p:extLst>
      <p:ext uri="{BB962C8B-B14F-4D97-AF65-F5344CB8AC3E}">
        <p14:creationId xmlns:p14="http://schemas.microsoft.com/office/powerpoint/2010/main" val="338939444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169</a:t>
            </a:fld>
            <a:endParaRPr lang="en-US" dirty="0"/>
          </a:p>
        </p:txBody>
      </p:sp>
    </p:spTree>
    <p:extLst>
      <p:ext uri="{BB962C8B-B14F-4D97-AF65-F5344CB8AC3E}">
        <p14:creationId xmlns:p14="http://schemas.microsoft.com/office/powerpoint/2010/main" val="29189864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170</a:t>
            </a:fld>
            <a:endParaRPr lang="en-US" dirty="0"/>
          </a:p>
        </p:txBody>
      </p:sp>
    </p:spTree>
    <p:extLst>
      <p:ext uri="{BB962C8B-B14F-4D97-AF65-F5344CB8AC3E}">
        <p14:creationId xmlns:p14="http://schemas.microsoft.com/office/powerpoint/2010/main" val="961879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a:p>
        </p:txBody>
      </p:sp>
    </p:spTree>
    <p:extLst>
      <p:ext uri="{BB962C8B-B14F-4D97-AF65-F5344CB8AC3E}">
        <p14:creationId xmlns:p14="http://schemas.microsoft.com/office/powerpoint/2010/main" val="206804305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171</a:t>
            </a:fld>
            <a:endParaRPr lang="en-US" dirty="0"/>
          </a:p>
        </p:txBody>
      </p:sp>
    </p:spTree>
    <p:extLst>
      <p:ext uri="{BB962C8B-B14F-4D97-AF65-F5344CB8AC3E}">
        <p14:creationId xmlns:p14="http://schemas.microsoft.com/office/powerpoint/2010/main" val="3996765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172</a:t>
            </a:fld>
            <a:endParaRPr lang="en-US" dirty="0"/>
          </a:p>
        </p:txBody>
      </p:sp>
    </p:spTree>
    <p:extLst>
      <p:ext uri="{BB962C8B-B14F-4D97-AF65-F5344CB8AC3E}">
        <p14:creationId xmlns:p14="http://schemas.microsoft.com/office/powerpoint/2010/main" val="92027859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173</a:t>
            </a:fld>
            <a:endParaRPr lang="en-US" dirty="0"/>
          </a:p>
        </p:txBody>
      </p:sp>
    </p:spTree>
    <p:extLst>
      <p:ext uri="{BB962C8B-B14F-4D97-AF65-F5344CB8AC3E}">
        <p14:creationId xmlns:p14="http://schemas.microsoft.com/office/powerpoint/2010/main" val="219673569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174</a:t>
            </a:fld>
            <a:endParaRPr lang="en-US" dirty="0"/>
          </a:p>
        </p:txBody>
      </p:sp>
    </p:spTree>
    <p:extLst>
      <p:ext uri="{BB962C8B-B14F-4D97-AF65-F5344CB8AC3E}">
        <p14:creationId xmlns:p14="http://schemas.microsoft.com/office/powerpoint/2010/main" val="89958120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175</a:t>
            </a:fld>
            <a:endParaRPr lang="en-US" dirty="0"/>
          </a:p>
        </p:txBody>
      </p:sp>
    </p:spTree>
    <p:extLst>
      <p:ext uri="{BB962C8B-B14F-4D97-AF65-F5344CB8AC3E}">
        <p14:creationId xmlns:p14="http://schemas.microsoft.com/office/powerpoint/2010/main" val="254863042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176</a:t>
            </a:fld>
            <a:endParaRPr lang="en-US" dirty="0"/>
          </a:p>
        </p:txBody>
      </p:sp>
    </p:spTree>
    <p:extLst>
      <p:ext uri="{BB962C8B-B14F-4D97-AF65-F5344CB8AC3E}">
        <p14:creationId xmlns:p14="http://schemas.microsoft.com/office/powerpoint/2010/main" val="157941090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177</a:t>
            </a:fld>
            <a:endParaRPr lang="en-US" dirty="0"/>
          </a:p>
        </p:txBody>
      </p:sp>
    </p:spTree>
    <p:extLst>
      <p:ext uri="{BB962C8B-B14F-4D97-AF65-F5344CB8AC3E}">
        <p14:creationId xmlns:p14="http://schemas.microsoft.com/office/powerpoint/2010/main" val="148404852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178</a:t>
            </a:fld>
            <a:endParaRPr lang="en-US" dirty="0"/>
          </a:p>
        </p:txBody>
      </p:sp>
    </p:spTree>
    <p:extLst>
      <p:ext uri="{BB962C8B-B14F-4D97-AF65-F5344CB8AC3E}">
        <p14:creationId xmlns:p14="http://schemas.microsoft.com/office/powerpoint/2010/main" val="191183442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179</a:t>
            </a:fld>
            <a:endParaRPr lang="en-US" dirty="0"/>
          </a:p>
        </p:txBody>
      </p:sp>
    </p:spTree>
    <p:extLst>
      <p:ext uri="{BB962C8B-B14F-4D97-AF65-F5344CB8AC3E}">
        <p14:creationId xmlns:p14="http://schemas.microsoft.com/office/powerpoint/2010/main" val="346128703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180</a:t>
            </a:fld>
            <a:endParaRPr lang="en-US" dirty="0"/>
          </a:p>
        </p:txBody>
      </p:sp>
    </p:spTree>
    <p:extLst>
      <p:ext uri="{BB962C8B-B14F-4D97-AF65-F5344CB8AC3E}">
        <p14:creationId xmlns:p14="http://schemas.microsoft.com/office/powerpoint/2010/main" val="37187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a:p>
        </p:txBody>
      </p:sp>
    </p:spTree>
    <p:extLst>
      <p:ext uri="{BB962C8B-B14F-4D97-AF65-F5344CB8AC3E}">
        <p14:creationId xmlns:p14="http://schemas.microsoft.com/office/powerpoint/2010/main" val="352411922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181</a:t>
            </a:fld>
            <a:endParaRPr lang="en-US" dirty="0"/>
          </a:p>
        </p:txBody>
      </p:sp>
    </p:spTree>
    <p:extLst>
      <p:ext uri="{BB962C8B-B14F-4D97-AF65-F5344CB8AC3E}">
        <p14:creationId xmlns:p14="http://schemas.microsoft.com/office/powerpoint/2010/main" val="159536196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182</a:t>
            </a:fld>
            <a:endParaRPr lang="en-US" dirty="0"/>
          </a:p>
        </p:txBody>
      </p:sp>
    </p:spTree>
    <p:extLst>
      <p:ext uri="{BB962C8B-B14F-4D97-AF65-F5344CB8AC3E}">
        <p14:creationId xmlns:p14="http://schemas.microsoft.com/office/powerpoint/2010/main" val="137785299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183</a:t>
            </a:fld>
            <a:endParaRPr lang="en-US" dirty="0"/>
          </a:p>
        </p:txBody>
      </p:sp>
    </p:spTree>
    <p:extLst>
      <p:ext uri="{BB962C8B-B14F-4D97-AF65-F5344CB8AC3E}">
        <p14:creationId xmlns:p14="http://schemas.microsoft.com/office/powerpoint/2010/main" val="34438950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184</a:t>
            </a:fld>
            <a:endParaRPr lang="en-US" dirty="0"/>
          </a:p>
        </p:txBody>
      </p:sp>
    </p:spTree>
    <p:extLst>
      <p:ext uri="{BB962C8B-B14F-4D97-AF65-F5344CB8AC3E}">
        <p14:creationId xmlns:p14="http://schemas.microsoft.com/office/powerpoint/2010/main" val="260409450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185</a:t>
            </a:fld>
            <a:endParaRPr lang="en-US" dirty="0"/>
          </a:p>
        </p:txBody>
      </p:sp>
    </p:spTree>
    <p:extLst>
      <p:ext uri="{BB962C8B-B14F-4D97-AF65-F5344CB8AC3E}">
        <p14:creationId xmlns:p14="http://schemas.microsoft.com/office/powerpoint/2010/main" val="202115762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186</a:t>
            </a:fld>
            <a:endParaRPr lang="en-US" dirty="0"/>
          </a:p>
        </p:txBody>
      </p:sp>
    </p:spTree>
    <p:extLst>
      <p:ext uri="{BB962C8B-B14F-4D97-AF65-F5344CB8AC3E}">
        <p14:creationId xmlns:p14="http://schemas.microsoft.com/office/powerpoint/2010/main" val="193099632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187</a:t>
            </a:fld>
            <a:endParaRPr lang="en-US" dirty="0"/>
          </a:p>
        </p:txBody>
      </p:sp>
    </p:spTree>
    <p:extLst>
      <p:ext uri="{BB962C8B-B14F-4D97-AF65-F5344CB8AC3E}">
        <p14:creationId xmlns:p14="http://schemas.microsoft.com/office/powerpoint/2010/main" val="47943999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188</a:t>
            </a:fld>
            <a:endParaRPr lang="en-US" dirty="0"/>
          </a:p>
        </p:txBody>
      </p:sp>
    </p:spTree>
    <p:extLst>
      <p:ext uri="{BB962C8B-B14F-4D97-AF65-F5344CB8AC3E}">
        <p14:creationId xmlns:p14="http://schemas.microsoft.com/office/powerpoint/2010/main" val="292745917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189</a:t>
            </a:fld>
            <a:endParaRPr lang="en-US" dirty="0"/>
          </a:p>
        </p:txBody>
      </p:sp>
    </p:spTree>
    <p:extLst>
      <p:ext uri="{BB962C8B-B14F-4D97-AF65-F5344CB8AC3E}">
        <p14:creationId xmlns:p14="http://schemas.microsoft.com/office/powerpoint/2010/main" val="267269578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190</a:t>
            </a:fld>
            <a:endParaRPr lang="en-US" dirty="0"/>
          </a:p>
        </p:txBody>
      </p:sp>
    </p:spTree>
    <p:extLst>
      <p:ext uri="{BB962C8B-B14F-4D97-AF65-F5344CB8AC3E}">
        <p14:creationId xmlns:p14="http://schemas.microsoft.com/office/powerpoint/2010/main" val="3501922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a:p>
        </p:txBody>
      </p:sp>
    </p:spTree>
    <p:extLst>
      <p:ext uri="{BB962C8B-B14F-4D97-AF65-F5344CB8AC3E}">
        <p14:creationId xmlns:p14="http://schemas.microsoft.com/office/powerpoint/2010/main" val="426828725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191</a:t>
            </a:fld>
            <a:endParaRPr lang="en-US" dirty="0"/>
          </a:p>
        </p:txBody>
      </p:sp>
    </p:spTree>
    <p:extLst>
      <p:ext uri="{BB962C8B-B14F-4D97-AF65-F5344CB8AC3E}">
        <p14:creationId xmlns:p14="http://schemas.microsoft.com/office/powerpoint/2010/main" val="286464310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192</a:t>
            </a:fld>
            <a:endParaRPr lang="en-US" dirty="0"/>
          </a:p>
        </p:txBody>
      </p:sp>
    </p:spTree>
    <p:extLst>
      <p:ext uri="{BB962C8B-B14F-4D97-AF65-F5344CB8AC3E}">
        <p14:creationId xmlns:p14="http://schemas.microsoft.com/office/powerpoint/2010/main" val="23911046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193</a:t>
            </a:fld>
            <a:endParaRPr lang="en-US" dirty="0"/>
          </a:p>
        </p:txBody>
      </p:sp>
    </p:spTree>
    <p:extLst>
      <p:ext uri="{BB962C8B-B14F-4D97-AF65-F5344CB8AC3E}">
        <p14:creationId xmlns:p14="http://schemas.microsoft.com/office/powerpoint/2010/main" val="7597967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194</a:t>
            </a:fld>
            <a:endParaRPr lang="en-US" dirty="0"/>
          </a:p>
        </p:txBody>
      </p:sp>
    </p:spTree>
    <p:extLst>
      <p:ext uri="{BB962C8B-B14F-4D97-AF65-F5344CB8AC3E}">
        <p14:creationId xmlns:p14="http://schemas.microsoft.com/office/powerpoint/2010/main" val="404675649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195</a:t>
            </a:fld>
            <a:endParaRPr lang="en-US" dirty="0"/>
          </a:p>
        </p:txBody>
      </p:sp>
    </p:spTree>
    <p:extLst>
      <p:ext uri="{BB962C8B-B14F-4D97-AF65-F5344CB8AC3E}">
        <p14:creationId xmlns:p14="http://schemas.microsoft.com/office/powerpoint/2010/main" val="282838879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196</a:t>
            </a:fld>
            <a:endParaRPr lang="en-US" dirty="0"/>
          </a:p>
        </p:txBody>
      </p:sp>
    </p:spTree>
    <p:extLst>
      <p:ext uri="{BB962C8B-B14F-4D97-AF65-F5344CB8AC3E}">
        <p14:creationId xmlns:p14="http://schemas.microsoft.com/office/powerpoint/2010/main" val="32929096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197</a:t>
            </a:fld>
            <a:endParaRPr lang="en-US" dirty="0"/>
          </a:p>
        </p:txBody>
      </p:sp>
    </p:spTree>
    <p:extLst>
      <p:ext uri="{BB962C8B-B14F-4D97-AF65-F5344CB8AC3E}">
        <p14:creationId xmlns:p14="http://schemas.microsoft.com/office/powerpoint/2010/main" val="257440160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198</a:t>
            </a:fld>
            <a:endParaRPr lang="en-US" dirty="0"/>
          </a:p>
        </p:txBody>
      </p:sp>
    </p:spTree>
    <p:extLst>
      <p:ext uri="{BB962C8B-B14F-4D97-AF65-F5344CB8AC3E}">
        <p14:creationId xmlns:p14="http://schemas.microsoft.com/office/powerpoint/2010/main" val="59967882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199</a:t>
            </a:fld>
            <a:endParaRPr lang="en-US" dirty="0"/>
          </a:p>
        </p:txBody>
      </p:sp>
    </p:spTree>
    <p:extLst>
      <p:ext uri="{BB962C8B-B14F-4D97-AF65-F5344CB8AC3E}">
        <p14:creationId xmlns:p14="http://schemas.microsoft.com/office/powerpoint/2010/main" val="204896130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200</a:t>
            </a:fld>
            <a:endParaRPr lang="en-US" dirty="0"/>
          </a:p>
        </p:txBody>
      </p:sp>
    </p:spTree>
    <p:extLst>
      <p:ext uri="{BB962C8B-B14F-4D97-AF65-F5344CB8AC3E}">
        <p14:creationId xmlns:p14="http://schemas.microsoft.com/office/powerpoint/2010/main" val="1993315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a:p>
        </p:txBody>
      </p:sp>
    </p:spTree>
    <p:extLst>
      <p:ext uri="{BB962C8B-B14F-4D97-AF65-F5344CB8AC3E}">
        <p14:creationId xmlns:p14="http://schemas.microsoft.com/office/powerpoint/2010/main" val="3004970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409121820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201</a:t>
            </a:fld>
            <a:endParaRPr lang="en-US" dirty="0"/>
          </a:p>
        </p:txBody>
      </p:sp>
    </p:spTree>
    <p:extLst>
      <p:ext uri="{BB962C8B-B14F-4D97-AF65-F5344CB8AC3E}">
        <p14:creationId xmlns:p14="http://schemas.microsoft.com/office/powerpoint/2010/main" val="331435178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202</a:t>
            </a:fld>
            <a:endParaRPr lang="en-US" dirty="0"/>
          </a:p>
        </p:txBody>
      </p:sp>
    </p:spTree>
    <p:extLst>
      <p:ext uri="{BB962C8B-B14F-4D97-AF65-F5344CB8AC3E}">
        <p14:creationId xmlns:p14="http://schemas.microsoft.com/office/powerpoint/2010/main" val="429120740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203</a:t>
            </a:fld>
            <a:endParaRPr lang="en-US" dirty="0"/>
          </a:p>
        </p:txBody>
      </p:sp>
    </p:spTree>
    <p:extLst>
      <p:ext uri="{BB962C8B-B14F-4D97-AF65-F5344CB8AC3E}">
        <p14:creationId xmlns:p14="http://schemas.microsoft.com/office/powerpoint/2010/main" val="26811852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204</a:t>
            </a:fld>
            <a:endParaRPr lang="en-US" dirty="0"/>
          </a:p>
        </p:txBody>
      </p:sp>
    </p:spTree>
    <p:extLst>
      <p:ext uri="{BB962C8B-B14F-4D97-AF65-F5344CB8AC3E}">
        <p14:creationId xmlns:p14="http://schemas.microsoft.com/office/powerpoint/2010/main" val="324516755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205</a:t>
            </a:fld>
            <a:endParaRPr lang="en-US" dirty="0"/>
          </a:p>
        </p:txBody>
      </p:sp>
    </p:spTree>
    <p:extLst>
      <p:ext uri="{BB962C8B-B14F-4D97-AF65-F5344CB8AC3E}">
        <p14:creationId xmlns:p14="http://schemas.microsoft.com/office/powerpoint/2010/main" val="94435574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206</a:t>
            </a:fld>
            <a:endParaRPr lang="en-US" dirty="0"/>
          </a:p>
        </p:txBody>
      </p:sp>
    </p:spTree>
    <p:extLst>
      <p:ext uri="{BB962C8B-B14F-4D97-AF65-F5344CB8AC3E}">
        <p14:creationId xmlns:p14="http://schemas.microsoft.com/office/powerpoint/2010/main" val="371768797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207</a:t>
            </a:fld>
            <a:endParaRPr lang="en-US" dirty="0"/>
          </a:p>
        </p:txBody>
      </p:sp>
    </p:spTree>
    <p:extLst>
      <p:ext uri="{BB962C8B-B14F-4D97-AF65-F5344CB8AC3E}">
        <p14:creationId xmlns:p14="http://schemas.microsoft.com/office/powerpoint/2010/main" val="222130780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208</a:t>
            </a:fld>
            <a:endParaRPr lang="en-US"/>
          </a:p>
        </p:txBody>
      </p:sp>
    </p:spTree>
    <p:extLst>
      <p:ext uri="{BB962C8B-B14F-4D97-AF65-F5344CB8AC3E}">
        <p14:creationId xmlns:p14="http://schemas.microsoft.com/office/powerpoint/2010/main" val="11338610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209</a:t>
            </a:fld>
            <a:endParaRPr lang="en-US"/>
          </a:p>
        </p:txBody>
      </p:sp>
    </p:spTree>
    <p:extLst>
      <p:ext uri="{BB962C8B-B14F-4D97-AF65-F5344CB8AC3E}">
        <p14:creationId xmlns:p14="http://schemas.microsoft.com/office/powerpoint/2010/main" val="162870755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210</a:t>
            </a:fld>
            <a:endParaRPr lang="en-US"/>
          </a:p>
        </p:txBody>
      </p:sp>
    </p:spTree>
    <p:extLst>
      <p:ext uri="{BB962C8B-B14F-4D97-AF65-F5344CB8AC3E}">
        <p14:creationId xmlns:p14="http://schemas.microsoft.com/office/powerpoint/2010/main" val="3062182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257054617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211</a:t>
            </a:fld>
            <a:endParaRPr lang="en-US"/>
          </a:p>
        </p:txBody>
      </p:sp>
    </p:spTree>
    <p:extLst>
      <p:ext uri="{BB962C8B-B14F-4D97-AF65-F5344CB8AC3E}">
        <p14:creationId xmlns:p14="http://schemas.microsoft.com/office/powerpoint/2010/main" val="311255340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212</a:t>
            </a:fld>
            <a:endParaRPr lang="en-US"/>
          </a:p>
        </p:txBody>
      </p:sp>
    </p:spTree>
    <p:extLst>
      <p:ext uri="{BB962C8B-B14F-4D97-AF65-F5344CB8AC3E}">
        <p14:creationId xmlns:p14="http://schemas.microsoft.com/office/powerpoint/2010/main" val="317174228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213</a:t>
            </a:fld>
            <a:endParaRPr lang="en-US"/>
          </a:p>
        </p:txBody>
      </p:sp>
    </p:spTree>
    <p:extLst>
      <p:ext uri="{BB962C8B-B14F-4D97-AF65-F5344CB8AC3E}">
        <p14:creationId xmlns:p14="http://schemas.microsoft.com/office/powerpoint/2010/main" val="238702333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214</a:t>
            </a:fld>
            <a:endParaRPr lang="en-US"/>
          </a:p>
        </p:txBody>
      </p:sp>
    </p:spTree>
    <p:extLst>
      <p:ext uri="{BB962C8B-B14F-4D97-AF65-F5344CB8AC3E}">
        <p14:creationId xmlns:p14="http://schemas.microsoft.com/office/powerpoint/2010/main" val="380366638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215</a:t>
            </a:fld>
            <a:endParaRPr lang="en-US"/>
          </a:p>
        </p:txBody>
      </p:sp>
    </p:spTree>
    <p:extLst>
      <p:ext uri="{BB962C8B-B14F-4D97-AF65-F5344CB8AC3E}">
        <p14:creationId xmlns:p14="http://schemas.microsoft.com/office/powerpoint/2010/main" val="380145141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216</a:t>
            </a:fld>
            <a:endParaRPr lang="en-US"/>
          </a:p>
        </p:txBody>
      </p:sp>
    </p:spTree>
    <p:extLst>
      <p:ext uri="{BB962C8B-B14F-4D97-AF65-F5344CB8AC3E}">
        <p14:creationId xmlns:p14="http://schemas.microsoft.com/office/powerpoint/2010/main" val="240803336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217</a:t>
            </a:fld>
            <a:endParaRPr lang="en-US"/>
          </a:p>
        </p:txBody>
      </p:sp>
    </p:spTree>
    <p:extLst>
      <p:ext uri="{BB962C8B-B14F-4D97-AF65-F5344CB8AC3E}">
        <p14:creationId xmlns:p14="http://schemas.microsoft.com/office/powerpoint/2010/main" val="123409154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218</a:t>
            </a:fld>
            <a:endParaRPr lang="en-US"/>
          </a:p>
        </p:txBody>
      </p:sp>
    </p:spTree>
    <p:extLst>
      <p:ext uri="{BB962C8B-B14F-4D97-AF65-F5344CB8AC3E}">
        <p14:creationId xmlns:p14="http://schemas.microsoft.com/office/powerpoint/2010/main" val="387507365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219</a:t>
            </a:fld>
            <a:endParaRPr lang="en-US"/>
          </a:p>
        </p:txBody>
      </p:sp>
    </p:spTree>
    <p:extLst>
      <p:ext uri="{BB962C8B-B14F-4D97-AF65-F5344CB8AC3E}">
        <p14:creationId xmlns:p14="http://schemas.microsoft.com/office/powerpoint/2010/main" val="99104418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220</a:t>
            </a:fld>
            <a:endParaRPr lang="en-US"/>
          </a:p>
        </p:txBody>
      </p:sp>
    </p:spTree>
    <p:extLst>
      <p:ext uri="{BB962C8B-B14F-4D97-AF65-F5344CB8AC3E}">
        <p14:creationId xmlns:p14="http://schemas.microsoft.com/office/powerpoint/2010/main" val="2363533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279453325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221</a:t>
            </a:fld>
            <a:endParaRPr lang="en-US"/>
          </a:p>
        </p:txBody>
      </p:sp>
    </p:spTree>
    <p:extLst>
      <p:ext uri="{BB962C8B-B14F-4D97-AF65-F5344CB8AC3E}">
        <p14:creationId xmlns:p14="http://schemas.microsoft.com/office/powerpoint/2010/main" val="170352199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222</a:t>
            </a:fld>
            <a:endParaRPr lang="en-US"/>
          </a:p>
        </p:txBody>
      </p:sp>
    </p:spTree>
    <p:extLst>
      <p:ext uri="{BB962C8B-B14F-4D97-AF65-F5344CB8AC3E}">
        <p14:creationId xmlns:p14="http://schemas.microsoft.com/office/powerpoint/2010/main" val="174518502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223</a:t>
            </a:fld>
            <a:endParaRPr lang="en-US"/>
          </a:p>
        </p:txBody>
      </p:sp>
    </p:spTree>
    <p:extLst>
      <p:ext uri="{BB962C8B-B14F-4D97-AF65-F5344CB8AC3E}">
        <p14:creationId xmlns:p14="http://schemas.microsoft.com/office/powerpoint/2010/main" val="313544534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224</a:t>
            </a:fld>
            <a:endParaRPr lang="en-US"/>
          </a:p>
        </p:txBody>
      </p:sp>
    </p:spTree>
    <p:extLst>
      <p:ext uri="{BB962C8B-B14F-4D97-AF65-F5344CB8AC3E}">
        <p14:creationId xmlns:p14="http://schemas.microsoft.com/office/powerpoint/2010/main" val="299722110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225</a:t>
            </a:fld>
            <a:endParaRPr lang="en-US"/>
          </a:p>
        </p:txBody>
      </p:sp>
    </p:spTree>
    <p:extLst>
      <p:ext uri="{BB962C8B-B14F-4D97-AF65-F5344CB8AC3E}">
        <p14:creationId xmlns:p14="http://schemas.microsoft.com/office/powerpoint/2010/main" val="452024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091062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951887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417821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828316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2733201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2079245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a:p>
        </p:txBody>
      </p:sp>
    </p:spTree>
    <p:extLst>
      <p:ext uri="{BB962C8B-B14F-4D97-AF65-F5344CB8AC3E}">
        <p14:creationId xmlns:p14="http://schemas.microsoft.com/office/powerpoint/2010/main" val="3661150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438537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a:p>
        </p:txBody>
      </p:sp>
    </p:spTree>
    <p:extLst>
      <p:ext uri="{BB962C8B-B14F-4D97-AF65-F5344CB8AC3E}">
        <p14:creationId xmlns:p14="http://schemas.microsoft.com/office/powerpoint/2010/main" val="456181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a:p>
        </p:txBody>
      </p:sp>
    </p:spTree>
    <p:extLst>
      <p:ext uri="{BB962C8B-B14F-4D97-AF65-F5344CB8AC3E}">
        <p14:creationId xmlns:p14="http://schemas.microsoft.com/office/powerpoint/2010/main" val="1426662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a:p>
        </p:txBody>
      </p:sp>
    </p:spTree>
    <p:extLst>
      <p:ext uri="{BB962C8B-B14F-4D97-AF65-F5344CB8AC3E}">
        <p14:creationId xmlns:p14="http://schemas.microsoft.com/office/powerpoint/2010/main" val="2495011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a:p>
        </p:txBody>
      </p:sp>
    </p:spTree>
    <p:extLst>
      <p:ext uri="{BB962C8B-B14F-4D97-AF65-F5344CB8AC3E}">
        <p14:creationId xmlns:p14="http://schemas.microsoft.com/office/powerpoint/2010/main" val="353195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a:p>
        </p:txBody>
      </p:sp>
    </p:spTree>
    <p:extLst>
      <p:ext uri="{BB962C8B-B14F-4D97-AF65-F5344CB8AC3E}">
        <p14:creationId xmlns:p14="http://schemas.microsoft.com/office/powerpoint/2010/main" val="96893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a:p>
        </p:txBody>
      </p:sp>
    </p:spTree>
    <p:extLst>
      <p:ext uri="{BB962C8B-B14F-4D97-AF65-F5344CB8AC3E}">
        <p14:creationId xmlns:p14="http://schemas.microsoft.com/office/powerpoint/2010/main" val="3148723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a:p>
        </p:txBody>
      </p:sp>
    </p:spTree>
    <p:extLst>
      <p:ext uri="{BB962C8B-B14F-4D97-AF65-F5344CB8AC3E}">
        <p14:creationId xmlns:p14="http://schemas.microsoft.com/office/powerpoint/2010/main" val="960838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17004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6904373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015629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3874189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462110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9244241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937575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583275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a:p>
        </p:txBody>
      </p:sp>
    </p:spTree>
    <p:extLst>
      <p:ext uri="{BB962C8B-B14F-4D97-AF65-F5344CB8AC3E}">
        <p14:creationId xmlns:p14="http://schemas.microsoft.com/office/powerpoint/2010/main" val="581508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896218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9035754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1583833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34642779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24374543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6290617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6864237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32920386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5080699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3818488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a:p>
        </p:txBody>
      </p:sp>
    </p:spTree>
    <p:extLst>
      <p:ext uri="{BB962C8B-B14F-4D97-AF65-F5344CB8AC3E}">
        <p14:creationId xmlns:p14="http://schemas.microsoft.com/office/powerpoint/2010/main" val="29709886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33099935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20836560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a:p>
        </p:txBody>
      </p:sp>
    </p:spTree>
    <p:extLst>
      <p:ext uri="{BB962C8B-B14F-4D97-AF65-F5344CB8AC3E}">
        <p14:creationId xmlns:p14="http://schemas.microsoft.com/office/powerpoint/2010/main" val="42926921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a:p>
        </p:txBody>
      </p:sp>
    </p:spTree>
    <p:extLst>
      <p:ext uri="{BB962C8B-B14F-4D97-AF65-F5344CB8AC3E}">
        <p14:creationId xmlns:p14="http://schemas.microsoft.com/office/powerpoint/2010/main" val="34262924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a:p>
        </p:txBody>
      </p:sp>
    </p:spTree>
    <p:extLst>
      <p:ext uri="{BB962C8B-B14F-4D97-AF65-F5344CB8AC3E}">
        <p14:creationId xmlns:p14="http://schemas.microsoft.com/office/powerpoint/2010/main" val="5716569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34410083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a:p>
        </p:txBody>
      </p:sp>
    </p:spTree>
    <p:extLst>
      <p:ext uri="{BB962C8B-B14F-4D97-AF65-F5344CB8AC3E}">
        <p14:creationId xmlns:p14="http://schemas.microsoft.com/office/powerpoint/2010/main" val="42350824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a:p>
        </p:txBody>
      </p:sp>
    </p:spTree>
    <p:extLst>
      <p:ext uri="{BB962C8B-B14F-4D97-AF65-F5344CB8AC3E}">
        <p14:creationId xmlns:p14="http://schemas.microsoft.com/office/powerpoint/2010/main" val="29453868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a:p>
        </p:txBody>
      </p:sp>
    </p:spTree>
    <p:extLst>
      <p:ext uri="{BB962C8B-B14F-4D97-AF65-F5344CB8AC3E}">
        <p14:creationId xmlns:p14="http://schemas.microsoft.com/office/powerpoint/2010/main" val="6149503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a:p>
        </p:txBody>
      </p:sp>
    </p:spTree>
    <p:extLst>
      <p:ext uri="{BB962C8B-B14F-4D97-AF65-F5344CB8AC3E}">
        <p14:creationId xmlns:p14="http://schemas.microsoft.com/office/powerpoint/2010/main" val="736566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a:p>
        </p:txBody>
      </p:sp>
    </p:spTree>
    <p:extLst>
      <p:ext uri="{BB962C8B-B14F-4D97-AF65-F5344CB8AC3E}">
        <p14:creationId xmlns:p14="http://schemas.microsoft.com/office/powerpoint/2010/main" val="42920862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a:p>
        </p:txBody>
      </p:sp>
    </p:spTree>
    <p:extLst>
      <p:ext uri="{BB962C8B-B14F-4D97-AF65-F5344CB8AC3E}">
        <p14:creationId xmlns:p14="http://schemas.microsoft.com/office/powerpoint/2010/main" val="6386935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a:p>
        </p:txBody>
      </p:sp>
    </p:spTree>
    <p:extLst>
      <p:ext uri="{BB962C8B-B14F-4D97-AF65-F5344CB8AC3E}">
        <p14:creationId xmlns:p14="http://schemas.microsoft.com/office/powerpoint/2010/main" val="27688607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a:p>
        </p:txBody>
      </p:sp>
    </p:spTree>
    <p:extLst>
      <p:ext uri="{BB962C8B-B14F-4D97-AF65-F5344CB8AC3E}">
        <p14:creationId xmlns:p14="http://schemas.microsoft.com/office/powerpoint/2010/main" val="35585001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a:p>
        </p:txBody>
      </p:sp>
    </p:spTree>
    <p:extLst>
      <p:ext uri="{BB962C8B-B14F-4D97-AF65-F5344CB8AC3E}">
        <p14:creationId xmlns:p14="http://schemas.microsoft.com/office/powerpoint/2010/main" val="4615721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a:p>
        </p:txBody>
      </p:sp>
    </p:spTree>
    <p:extLst>
      <p:ext uri="{BB962C8B-B14F-4D97-AF65-F5344CB8AC3E}">
        <p14:creationId xmlns:p14="http://schemas.microsoft.com/office/powerpoint/2010/main" val="14761709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a:p>
        </p:txBody>
      </p:sp>
    </p:spTree>
    <p:extLst>
      <p:ext uri="{BB962C8B-B14F-4D97-AF65-F5344CB8AC3E}">
        <p14:creationId xmlns:p14="http://schemas.microsoft.com/office/powerpoint/2010/main" val="30778325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a:p>
        </p:txBody>
      </p:sp>
    </p:spTree>
    <p:extLst>
      <p:ext uri="{BB962C8B-B14F-4D97-AF65-F5344CB8AC3E}">
        <p14:creationId xmlns:p14="http://schemas.microsoft.com/office/powerpoint/2010/main" val="36675388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a:p>
        </p:txBody>
      </p:sp>
    </p:spTree>
    <p:extLst>
      <p:ext uri="{BB962C8B-B14F-4D97-AF65-F5344CB8AC3E}">
        <p14:creationId xmlns:p14="http://schemas.microsoft.com/office/powerpoint/2010/main" val="11018121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a:p>
        </p:txBody>
      </p:sp>
    </p:spTree>
    <p:extLst>
      <p:ext uri="{BB962C8B-B14F-4D97-AF65-F5344CB8AC3E}">
        <p14:creationId xmlns:p14="http://schemas.microsoft.com/office/powerpoint/2010/main" val="29738646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a:p>
        </p:txBody>
      </p:sp>
    </p:spTree>
    <p:extLst>
      <p:ext uri="{BB962C8B-B14F-4D97-AF65-F5344CB8AC3E}">
        <p14:creationId xmlns:p14="http://schemas.microsoft.com/office/powerpoint/2010/main" val="2920965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a:p>
        </p:txBody>
      </p:sp>
    </p:spTree>
    <p:extLst>
      <p:ext uri="{BB962C8B-B14F-4D97-AF65-F5344CB8AC3E}">
        <p14:creationId xmlns:p14="http://schemas.microsoft.com/office/powerpoint/2010/main" val="17166441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a:p>
        </p:txBody>
      </p:sp>
    </p:spTree>
    <p:extLst>
      <p:ext uri="{BB962C8B-B14F-4D97-AF65-F5344CB8AC3E}">
        <p14:creationId xmlns:p14="http://schemas.microsoft.com/office/powerpoint/2010/main" val="34500064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a:p>
        </p:txBody>
      </p:sp>
    </p:spTree>
    <p:extLst>
      <p:ext uri="{BB962C8B-B14F-4D97-AF65-F5344CB8AC3E}">
        <p14:creationId xmlns:p14="http://schemas.microsoft.com/office/powerpoint/2010/main" val="4654001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a:p>
        </p:txBody>
      </p:sp>
    </p:spTree>
    <p:extLst>
      <p:ext uri="{BB962C8B-B14F-4D97-AF65-F5344CB8AC3E}">
        <p14:creationId xmlns:p14="http://schemas.microsoft.com/office/powerpoint/2010/main" val="35693060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a:p>
        </p:txBody>
      </p:sp>
    </p:spTree>
    <p:extLst>
      <p:ext uri="{BB962C8B-B14F-4D97-AF65-F5344CB8AC3E}">
        <p14:creationId xmlns:p14="http://schemas.microsoft.com/office/powerpoint/2010/main" val="27103367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a:p>
        </p:txBody>
      </p:sp>
    </p:spTree>
    <p:extLst>
      <p:ext uri="{BB962C8B-B14F-4D97-AF65-F5344CB8AC3E}">
        <p14:creationId xmlns:p14="http://schemas.microsoft.com/office/powerpoint/2010/main" val="4166123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a:p>
        </p:txBody>
      </p:sp>
    </p:spTree>
    <p:extLst>
      <p:ext uri="{BB962C8B-B14F-4D97-AF65-F5344CB8AC3E}">
        <p14:creationId xmlns:p14="http://schemas.microsoft.com/office/powerpoint/2010/main" val="22418679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a:p>
        </p:txBody>
      </p:sp>
    </p:spTree>
    <p:extLst>
      <p:ext uri="{BB962C8B-B14F-4D97-AF65-F5344CB8AC3E}">
        <p14:creationId xmlns:p14="http://schemas.microsoft.com/office/powerpoint/2010/main" val="30484897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15346577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a:p>
        </p:txBody>
      </p:sp>
    </p:spTree>
    <p:extLst>
      <p:ext uri="{BB962C8B-B14F-4D97-AF65-F5344CB8AC3E}">
        <p14:creationId xmlns:p14="http://schemas.microsoft.com/office/powerpoint/2010/main" val="40640404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a:p>
        </p:txBody>
      </p:sp>
    </p:spTree>
    <p:extLst>
      <p:ext uri="{BB962C8B-B14F-4D97-AF65-F5344CB8AC3E}">
        <p14:creationId xmlns:p14="http://schemas.microsoft.com/office/powerpoint/2010/main" val="717812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a:p>
        </p:txBody>
      </p:sp>
    </p:spTree>
    <p:extLst>
      <p:ext uri="{BB962C8B-B14F-4D97-AF65-F5344CB8AC3E}">
        <p14:creationId xmlns:p14="http://schemas.microsoft.com/office/powerpoint/2010/main" val="27991288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25646340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19540860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16061699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25091788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26627588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29482779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6656531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36604117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21867959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984224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manferdelli@hot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s://www.sparkfun.com/products/525" TargetMode="External"/><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hyperlink" Target="https://ww1.microchip.com/downloads/en/DeviceDoc/21673G.pdf" TargetMode="External"/><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hyperlink" Target="https://cdn.sparkfun.com/datasheets/Sensors/GPS/NMEA%20Reference%20Manual1.pdf" TargetMode="External"/><Relationship Id="rId2" Type="http://schemas.openxmlformats.org/officeDocument/2006/relationships/notesSlide" Target="../notesSlides/notesSlide113.xml"/><Relationship Id="rId1" Type="http://schemas.openxmlformats.org/officeDocument/2006/relationships/slideLayout" Target="../slideLayouts/slideLayout3.xml"/><Relationship Id="rId5" Type="http://schemas.openxmlformats.org/officeDocument/2006/relationships/hyperlink" Target="http://en.wikipedia.org/wiki/UAV" TargetMode="External"/><Relationship Id="rId4" Type="http://schemas.openxmlformats.org/officeDocument/2006/relationships/hyperlink" Target="https://cdn.sparkfun.com/datasheets/Sensors/GPS/SiRF_Binary_Protocol.pdf"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https://iesc.io/608/_static/S19/lab03b/gps.jpg"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20.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jpe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hyperlink" Target="https://www.displayfuture.com/Display/datasheet/controller/ST7735.pdf" TargetMode="External"/><Relationship Id="rId2" Type="http://schemas.openxmlformats.org/officeDocument/2006/relationships/notesSlide" Target="../notesSlides/notesSlide142.xml"/><Relationship Id="rId1" Type="http://schemas.openxmlformats.org/officeDocument/2006/relationships/slideLayout" Target="../slideLayouts/slideLayout3.xml"/><Relationship Id="rId5" Type="http://schemas.openxmlformats.org/officeDocument/2006/relationships/image" Target="../media/image48.tiff"/><Relationship Id="rId4" Type="http://schemas.openxmlformats.org/officeDocument/2006/relationships/hyperlink" Target="https://github.com/adafruit/Adafruit-ST7735-Library" TargetMode="Externa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hyperlink" Target="https://cdn-shop.adafruit.com/datasheets/BST-BMP180-DS000-09.pdf" TargetMode="External"/><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hyperlink" Target="https://cdn-shop.adafruit.com/datasheets/BST-BMP280-DS001-11.pdf" TargetMode="Externa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hyperlink" Target="https://github.com/BoschSensortec/BMP280_driver" TargetMode="External"/><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hyperlink" Target="http://www.ti.com/lit/ds/symlink/drv5023.pdf" TargetMode="External"/><Relationship Id="rId2" Type="http://schemas.openxmlformats.org/officeDocument/2006/relationships/notesSlide" Target="../notesSlides/notesSlide156.xml"/><Relationship Id="rId1" Type="http://schemas.openxmlformats.org/officeDocument/2006/relationships/slideLayout" Target="../slideLayouts/slideLayout3.xml"/><Relationship Id="rId5" Type="http://schemas.openxmlformats.org/officeDocument/2006/relationships/image" Target="../media/image49.tiff"/><Relationship Id="rId4" Type="http://schemas.openxmlformats.org/officeDocument/2006/relationships/hyperlink" Target="https://maker.pro/arduino/tutorial/how-to-use-a-hall-effect-sensor-with-arduino" TargetMode="Externa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hyperlink" Target="https://steemit.com/utopian-io/@ted7/arduino-101-using-a-vibration-sensor-module-sw-420" TargetMode="External"/><Relationship Id="rId2" Type="http://schemas.openxmlformats.org/officeDocument/2006/relationships/notesSlide" Target="../notesSlides/notesSlide159.xml"/><Relationship Id="rId1" Type="http://schemas.openxmlformats.org/officeDocument/2006/relationships/slideLayout" Target="../slideLayouts/slideLayout3.xml"/><Relationship Id="rId5" Type="http://schemas.openxmlformats.org/officeDocument/2006/relationships/image" Target="../media/image50.jpeg"/><Relationship Id="rId4" Type="http://schemas.openxmlformats.org/officeDocument/2006/relationships/hyperlink" Target="https://e-radionica.com/productdata/SW-18020.pdf" TargetMode="Externa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hyperlink" Target="https://arduinomodules.info/ky-020-tilt-switch-module/" TargetMode="External"/><Relationship Id="rId2" Type="http://schemas.openxmlformats.org/officeDocument/2006/relationships/notesSlide" Target="../notesSlides/notesSlide161.xml"/><Relationship Id="rId1" Type="http://schemas.openxmlformats.org/officeDocument/2006/relationships/slideLayout" Target="../slideLayouts/slideLayout3.xml"/><Relationship Id="rId4" Type="http://schemas.openxmlformats.org/officeDocument/2006/relationships/hyperlink" Target="https://cdn-learn.adafruit.com/downloads/pdf/tilt-sensor.pdf" TargetMode="Externa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63.xml"/><Relationship Id="rId1" Type="http://schemas.openxmlformats.org/officeDocument/2006/relationships/slideLayout" Target="../slideLayouts/slideLayout3.xml"/><Relationship Id="rId5" Type="http://schemas.openxmlformats.org/officeDocument/2006/relationships/image" Target="../media/image51.tiff"/><Relationship Id="rId4" Type="http://schemas.openxmlformats.org/officeDocument/2006/relationships/hyperlink" Target="https://www.sparkfun.com/datasheets/LCD/ADM1602K-NSA-FBS-3.3v.pdf" TargetMode="Externa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9.tiff"/><Relationship Id="rId4" Type="http://schemas.openxmlformats.org/officeDocument/2006/relationships/image" Target="../media/image8.jpe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8" Type="http://schemas.openxmlformats.org/officeDocument/2006/relationships/image" Target="../media/image54.tiff"/><Relationship Id="rId3" Type="http://schemas.openxmlformats.org/officeDocument/2006/relationships/hyperlink" Target="http://www.freenove.com/tutorial.html" TargetMode="External"/><Relationship Id="rId7" Type="http://schemas.openxmlformats.org/officeDocument/2006/relationships/image" Target="../media/image53.tiff"/><Relationship Id="rId2" Type="http://schemas.openxmlformats.org/officeDocument/2006/relationships/notesSlide" Target="../notesSlides/notesSlide171.xml"/><Relationship Id="rId1" Type="http://schemas.openxmlformats.org/officeDocument/2006/relationships/slideLayout" Target="../slideLayouts/slideLayout3.xml"/><Relationship Id="rId6" Type="http://schemas.openxmlformats.org/officeDocument/2006/relationships/image" Target="../media/image52.jpeg"/><Relationship Id="rId5" Type="http://schemas.openxmlformats.org/officeDocument/2006/relationships/hyperlink" Target="https://cdn-shop.adafruit.com/datasheets/S50.pdf" TargetMode="External"/><Relationship Id="rId4" Type="http://schemas.openxmlformats.org/officeDocument/2006/relationships/hyperlink" Target="https://www.nxp.com/docs/en/data-sheet/MFRC522.pdf" TargetMode="Externa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hyperlink" Target="https://www.st.com/resource/en/datasheet/uln2001.pdf" TargetMode="External"/><Relationship Id="rId2" Type="http://schemas.openxmlformats.org/officeDocument/2006/relationships/notesSlide" Target="../notesSlides/notesSlide174.xml"/><Relationship Id="rId1" Type="http://schemas.openxmlformats.org/officeDocument/2006/relationships/slideLayout" Target="../slideLayouts/slideLayout3.xml"/><Relationship Id="rId5" Type="http://schemas.openxmlformats.org/officeDocument/2006/relationships/image" Target="../media/image56.jpeg"/><Relationship Id="rId4" Type="http://schemas.openxmlformats.org/officeDocument/2006/relationships/image" Target="../media/image55.jpe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78.xml"/><Relationship Id="rId1" Type="http://schemas.openxmlformats.org/officeDocument/2006/relationships/slideLayout" Target="../slideLayouts/slideLayout3.xml"/><Relationship Id="rId5" Type="http://schemas.openxmlformats.org/officeDocument/2006/relationships/image" Target="../media/image57.jpeg"/><Relationship Id="rId4" Type="http://schemas.openxmlformats.org/officeDocument/2006/relationships/hyperlink" Target="https://cdn-learn.adafruit.com/downloads/pdf/ir-sensor.pdf"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9.xml"/><Relationship Id="rId1" Type="http://schemas.openxmlformats.org/officeDocument/2006/relationships/slideLayout" Target="../slideLayouts/slideLayout3.xml"/><Relationship Id="rId4" Type="http://schemas.openxmlformats.org/officeDocument/2006/relationships/image" Target="https://techdocs.altium.com/sites/default/files/wiki_attachments/296329/NECMessageFrame.png" TargetMode="Externa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7" Type="http://schemas.openxmlformats.org/officeDocument/2006/relationships/image" Target="../media/image62.tiff"/><Relationship Id="rId2" Type="http://schemas.openxmlformats.org/officeDocument/2006/relationships/notesSlide" Target="../notesSlides/notesSlide184.xml"/><Relationship Id="rId1" Type="http://schemas.openxmlformats.org/officeDocument/2006/relationships/slideLayout" Target="../slideLayouts/slideLayout3.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88.xml"/><Relationship Id="rId1" Type="http://schemas.openxmlformats.org/officeDocument/2006/relationships/slideLayout" Target="../slideLayouts/slideLayout3.xml"/><Relationship Id="rId5" Type="http://schemas.openxmlformats.org/officeDocument/2006/relationships/image" Target="../media/image64.jpeg"/><Relationship Id="rId4" Type="http://schemas.openxmlformats.org/officeDocument/2006/relationships/image" Target="../media/image63.jpe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hyperlink" Target="https://www.allaboutcircuits.com/projects/understanding-and-implementing-the-hc-12-wireless-transceiver-module/" TargetMode="External"/><Relationship Id="rId7" Type="http://schemas.openxmlformats.org/officeDocument/2006/relationships/image" Target="https://www.allaboutcircuits.com/uploads/articles/Hughes_HC12_diagram1.jpg" TargetMode="External"/><Relationship Id="rId2" Type="http://schemas.openxmlformats.org/officeDocument/2006/relationships/notesSlide" Target="../notesSlides/notesSlide191.xml"/><Relationship Id="rId1" Type="http://schemas.openxmlformats.org/officeDocument/2006/relationships/slideLayout" Target="../slideLayouts/slideLayout3.xml"/><Relationship Id="rId6" Type="http://schemas.openxmlformats.org/officeDocument/2006/relationships/image" Target="../media/image65.jpeg"/><Relationship Id="rId5" Type="http://schemas.openxmlformats.org/officeDocument/2006/relationships/hyperlink" Target="https://www.silabs.com/documents/public/application-notes/AN629.pdf" TargetMode="External"/><Relationship Id="rId4" Type="http://schemas.openxmlformats.org/officeDocument/2006/relationships/hyperlink" Target="https://www.st.com/content/ccc/resource/technical/document/reference_manual/9a/1b/85/07/ca/eb/4f/dd/CD00190271.pdf/files/CD00190271.pdf/jcr:content/translations/en.CD00190271.pdf" TargetMode="Externa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202.xml"/><Relationship Id="rId1" Type="http://schemas.openxmlformats.org/officeDocument/2006/relationships/slideLayout" Target="../slideLayouts/slideLayout3.xml"/><Relationship Id="rId4" Type="http://schemas.openxmlformats.org/officeDocument/2006/relationships/image" Target="../media/image69.jpe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notesSlide" Target="../notesSlides/notesSlide205.xml"/><Relationship Id="rId1" Type="http://schemas.openxmlformats.org/officeDocument/2006/relationships/slideLayout" Target="../slideLayouts/slideLayout3.xml"/><Relationship Id="rId5" Type="http://schemas.openxmlformats.org/officeDocument/2006/relationships/hyperlink" Target="https://cloud.google.com/speech-to-text/docs/reference/rest/v1/RecognitionConfig" TargetMode="External"/><Relationship Id="rId4" Type="http://schemas.openxmlformats.org/officeDocument/2006/relationships/hyperlink" Target="https://developers.google.com/maps/documentation/maps-static/intro"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206.xml"/><Relationship Id="rId1" Type="http://schemas.openxmlformats.org/officeDocument/2006/relationships/slideLayout" Target="../slideLayouts/slideLayout3.xml"/><Relationship Id="rId5" Type="http://schemas.openxmlformats.org/officeDocument/2006/relationships/hyperlink" Target="https://www.arducam.com/downloads/modules/RaspberryPi_camera/RaspberryPi_Mini_Camera_Module_DS.pdf" TargetMode="External"/><Relationship Id="rId4" Type="http://schemas.openxmlformats.org/officeDocument/2006/relationships/hyperlink" Target="Raspberry%20Pi%20Mini%20Camera%20Video%20Module%205%20Megapixels%201080p%20Sensor%20OV5647%20Webcam%20for%20Raspberry%20Pi%20Model%20A/B/B+,%20Pi%202%20and%20Raspberry%20Pi%203,%203b+"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cedricve/raspicam" TargetMode="External"/><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hyperlink" Target="http://www.freenove.com/" TargetMode="External"/><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221.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hyperlink" Target="https://www.cui.com/product/resource/nema17-amt112s.pdf" TargetMode="Externa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hyperlink" Target="https://cdn.sparkfun.com/assets/2/5/c/4/5/50e1ce8bce395fb62b000000.png" TargetMode="External"/><Relationship Id="rId7"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Serial_Peripheral_Interface"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hyperlink" Target="http://en.wikipedia.org/wiki/Open_collector"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learn.sparkfun.com/tutorials/pull-up-resistor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www.arduino.cc/en/guide/environment"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docs.espressif.com/projects/esp-idf/en/latest/get-started/get-started-devkitc.html"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8" Type="http://schemas.openxmlformats.org/officeDocument/2006/relationships/hyperlink" Target="https://www.invensense.com/wp-content/uploads/2015/02/MPU-6000-Datasheet1.pdf" TargetMode="External"/><Relationship Id="rId13" Type="http://schemas.openxmlformats.org/officeDocument/2006/relationships/hyperlink" Target="http://ww1.microchip.com/downloads/en/DeviceDoc/21795E.pdf" TargetMode="External"/><Relationship Id="rId3" Type="http://schemas.openxmlformats.org/officeDocument/2006/relationships/hyperlink" Target="https://www.analog.com/media/en/technical-documentation/data-sheets/ADXL345.pdf" TargetMode="External"/><Relationship Id="rId7" Type="http://schemas.openxmlformats.org/officeDocument/2006/relationships/hyperlink" Target="https://www.parallax.com/sites/default/files/downloads/28015-PING-Sensor-Product-Guide-v2.0.pdf" TargetMode="External"/><Relationship Id="rId12" Type="http://schemas.openxmlformats.org/officeDocument/2006/relationships/hyperlink" Target="https://www.mouser.com/ds/2/268/21673c-73246.pdf"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hyperlink" Target="https://www.mouser.com/ds/2/758/DHT11-Technical-Data-Sheet-Translated-Version-1143054.pdf" TargetMode="External"/><Relationship Id="rId11" Type="http://schemas.openxmlformats.org/officeDocument/2006/relationships/hyperlink" Target="https://www.hy-line.de/fileadmin/Public/Communication/hersteller/locosys/dokumente/LS20030_3-2R_datasheet_v0.1.pdf" TargetMode="External"/><Relationship Id="rId5" Type="http://schemas.openxmlformats.org/officeDocument/2006/relationships/hyperlink" Target="https://www51.honeywell.com/aero/common/documents/myaerospacecatalog-documents/Defense_Brochures-documents/HMC5883L_3-Axis_Digital_Compass_IC.pdf" TargetMode="External"/><Relationship Id="rId15" Type="http://schemas.openxmlformats.org/officeDocument/2006/relationships/hyperlink" Target="https://www.arduino.cc/en/guide/environment" TargetMode="External"/><Relationship Id="rId10" Type="http://schemas.openxmlformats.org/officeDocument/2006/relationships/hyperlink" Target="https://ww1.microchip.com/downloads/en/DeviceDoc/21673G.pdf" TargetMode="External"/><Relationship Id="rId4" Type="http://schemas.openxmlformats.org/officeDocument/2006/relationships/hyperlink" Target="https://www.parallax.com/product/27911" TargetMode="External"/><Relationship Id="rId9" Type="http://schemas.openxmlformats.org/officeDocument/2006/relationships/hyperlink" Target="https://cdn-shop.adafruit.com/datasheets/BST-BMP280-DS001-11.pdf" TargetMode="External"/><Relationship Id="rId14" Type="http://schemas.openxmlformats.org/officeDocument/2006/relationships/hyperlink" Target="https://github.com/adafruit/DHT-sensor-library"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www.raspberrypi.org/"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39.tiff"/></Relationships>
</file>

<file path=ppt/slides/_rels/slide67.xml.rels><?xml version="1.0" encoding="UTF-8" standalone="yes"?>
<Relationships xmlns="http://schemas.openxmlformats.org/package/2006/relationships"><Relationship Id="rId8" Type="http://schemas.openxmlformats.org/officeDocument/2006/relationships/hyperlink" Target="http://walterdalmut.com/2013/11/23/raspberry-pi-c-gps-nmea-library-global-positioning-system/" TargetMode="External"/><Relationship Id="rId3" Type="http://schemas.openxmlformats.org/officeDocument/2006/relationships/hyperlink" Target="http://raspberrypi.org/downloads" TargetMode="External"/><Relationship Id="rId7" Type="http://schemas.openxmlformats.org/officeDocument/2006/relationships/hyperlink" Target="https://github.com/ozzmaker/BerryIMU"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hyperlink" Target="https://learn.sparkfun.com/tutorials/raspberry-pi-spi-and-i2c-tutorial/all" TargetMode="External"/><Relationship Id="rId5" Type="http://schemas.openxmlformats.org/officeDocument/2006/relationships/hyperlink" Target="https://www.raspberrypi.org/forums/viewtopic.php?t=119472" TargetMode="External"/><Relationship Id="rId4" Type="http://schemas.openxmlformats.org/officeDocument/2006/relationships/hyperlink" Target="http://www.hertaville.com/introduction-to-accessing-the-raspberry-pis-gpio-in-c.html" TargetMode="External"/><Relationship Id="rId9" Type="http://schemas.openxmlformats.org/officeDocument/2006/relationships/hyperlink" Target="http://wiringpi.com/"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www.eehomepage.com/symbols.ppt"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cdn.sparkfun.com/datasheets/Sensors/Proximity/HCSR04.pdf"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cdn-learn.adafruit.com/downloads/pdf/dht.pdf"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hyperlink" Target="https://learn.sparkfun.com/tutorials/analog-to-digital-conversion" TargetMode="Externa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hyperlink" Target="https://learn.sparkfun.com/tutorials/pulse-width-modulation" TargetMode="External"/><Relationship Id="rId5" Type="http://schemas.openxmlformats.org/officeDocument/2006/relationships/hyperlink" Target="https://learn.sparkfun.com/tutorials/i2c" TargetMode="External"/><Relationship Id="rId4" Type="http://schemas.openxmlformats.org/officeDocument/2006/relationships/hyperlink" Target="https://learn.sparkfun.com/tutorials/serial-peripheral-interface-spi"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www.invensense.com/wp-content/uploads/2015/02/MPU-6000-Register-Map1.pdf"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43.tif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a:t>
            </a:r>
            <a:br>
              <a:rPr lang="en-US" sz="5400" b="1" dirty="0"/>
            </a:br>
            <a:r>
              <a:rPr lang="en-US" sz="5400" b="1" dirty="0"/>
              <a:t>Electronics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dirty="0">
                <a:latin typeface="Arial" panose="020B0604020202020204" pitchFamily="34" charset="0"/>
                <a:cs typeface="Arial" panose="020B0604020202020204" pitchFamily="34" charset="0"/>
                <a:hlinkClick r:id="rId3"/>
              </a:rPr>
              <a:t>johnmanferdelli@hotmail.com</a:t>
            </a:r>
            <a:r>
              <a:rPr lang="en-US"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a:p>
        </p:txBody>
      </p:sp>
      <p:sp>
        <p:nvSpPr>
          <p:cNvPr id="4" name="TextBox 3">
            <a:extLst>
              <a:ext uri="{FF2B5EF4-FFF2-40B4-BE49-F238E27FC236}">
                <a16:creationId xmlns:a16="http://schemas.microsoft.com/office/drawing/2014/main" id="{FDC2BD2F-8080-D546-AF76-3030C36A159F}"/>
              </a:ext>
            </a:extLst>
          </p:cNvPr>
          <p:cNvSpPr txBox="1"/>
          <p:nvPr/>
        </p:nvSpPr>
        <p:spPr>
          <a:xfrm>
            <a:off x="1314696" y="5491776"/>
            <a:ext cx="1826141" cy="307777"/>
          </a:xfrm>
          <a:prstGeom prst="rect">
            <a:avLst/>
          </a:prstGeom>
          <a:noFill/>
        </p:spPr>
        <p:txBody>
          <a:bodyPr wrap="none" rtlCol="0">
            <a:spAutoFit/>
          </a:bodyPr>
          <a:lstStyle/>
          <a:p>
            <a:r>
              <a:rPr lang="en-US" sz="1400" dirty="0"/>
              <a:t>Nov 16, 2020, 18:00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61" y="48668"/>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Inductors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a:p>
        </p:txBody>
      </p:sp>
      <p:grpSp>
        <p:nvGrpSpPr>
          <p:cNvPr id="6" name="Group 209">
            <a:extLst>
              <a:ext uri="{FF2B5EF4-FFF2-40B4-BE49-F238E27FC236}">
                <a16:creationId xmlns:a16="http://schemas.microsoft.com/office/drawing/2014/main" id="{00F0CF93-46F0-0143-B9CE-6388254EC981}"/>
              </a:ext>
            </a:extLst>
          </p:cNvPr>
          <p:cNvGrpSpPr>
            <a:grpSpLocks/>
          </p:cNvGrpSpPr>
          <p:nvPr/>
        </p:nvGrpSpPr>
        <p:grpSpPr bwMode="auto">
          <a:xfrm>
            <a:off x="2552871" y="1770237"/>
            <a:ext cx="152400" cy="762000"/>
            <a:chOff x="3935" y="1728"/>
            <a:chExt cx="96" cy="480"/>
          </a:xfrm>
        </p:grpSpPr>
        <p:sp>
          <p:nvSpPr>
            <p:cNvPr id="7" name="Arc 59">
              <a:extLst>
                <a:ext uri="{FF2B5EF4-FFF2-40B4-BE49-F238E27FC236}">
                  <a16:creationId xmlns:a16="http://schemas.microsoft.com/office/drawing/2014/main" id="{0593735A-0028-B745-B25E-4A31CFEAF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 name="Arc 60">
              <a:extLst>
                <a:ext uri="{FF2B5EF4-FFF2-40B4-BE49-F238E27FC236}">
                  <a16:creationId xmlns:a16="http://schemas.microsoft.com/office/drawing/2014/main" id="{57CFF72B-EF74-3943-B62E-9A8BAAEC5A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1">
              <a:extLst>
                <a:ext uri="{FF2B5EF4-FFF2-40B4-BE49-F238E27FC236}">
                  <a16:creationId xmlns:a16="http://schemas.microsoft.com/office/drawing/2014/main" id="{16350327-EFE9-F648-B629-41F246F138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2">
              <a:extLst>
                <a:ext uri="{FF2B5EF4-FFF2-40B4-BE49-F238E27FC236}">
                  <a16:creationId xmlns:a16="http://schemas.microsoft.com/office/drawing/2014/main" id="{8052F263-5EEE-6542-9D38-8AE24F478CE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Line 63">
              <a:extLst>
                <a:ext uri="{FF2B5EF4-FFF2-40B4-BE49-F238E27FC236}">
                  <a16:creationId xmlns:a16="http://schemas.microsoft.com/office/drawing/2014/main" id="{DFD8309B-68A3-584C-A9B8-0B21B3EB3B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64">
              <a:extLst>
                <a:ext uri="{FF2B5EF4-FFF2-40B4-BE49-F238E27FC236}">
                  <a16:creationId xmlns:a16="http://schemas.microsoft.com/office/drawing/2014/main" id="{EB36DF65-5954-0747-B15E-D9D1D909B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Arc 65">
              <a:extLst>
                <a:ext uri="{FF2B5EF4-FFF2-40B4-BE49-F238E27FC236}">
                  <a16:creationId xmlns:a16="http://schemas.microsoft.com/office/drawing/2014/main" id="{4D552403-2B66-EC48-902F-3ACC4AD131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Arc 66">
              <a:extLst>
                <a:ext uri="{FF2B5EF4-FFF2-40B4-BE49-F238E27FC236}">
                  <a16:creationId xmlns:a16="http://schemas.microsoft.com/office/drawing/2014/main" id="{7486C64F-4FA3-CE49-858F-18882A38283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7">
              <a:extLst>
                <a:ext uri="{FF2B5EF4-FFF2-40B4-BE49-F238E27FC236}">
                  <a16:creationId xmlns:a16="http://schemas.microsoft.com/office/drawing/2014/main" id="{850E6B95-4037-E944-845F-3B6628E3358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8">
              <a:extLst>
                <a:ext uri="{FF2B5EF4-FFF2-40B4-BE49-F238E27FC236}">
                  <a16:creationId xmlns:a16="http://schemas.microsoft.com/office/drawing/2014/main" id="{0915CA5E-64BB-0E45-A875-C6E814DE1E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9">
              <a:extLst>
                <a:ext uri="{FF2B5EF4-FFF2-40B4-BE49-F238E27FC236}">
                  <a16:creationId xmlns:a16="http://schemas.microsoft.com/office/drawing/2014/main" id="{D24FD49E-8046-1F4C-8247-DFCC8AF6312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70">
              <a:extLst>
                <a:ext uri="{FF2B5EF4-FFF2-40B4-BE49-F238E27FC236}">
                  <a16:creationId xmlns:a16="http://schemas.microsoft.com/office/drawing/2014/main" id="{B5D608E3-AEA2-114B-8C4A-94E6E650A57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1">
              <a:extLst>
                <a:ext uri="{FF2B5EF4-FFF2-40B4-BE49-F238E27FC236}">
                  <a16:creationId xmlns:a16="http://schemas.microsoft.com/office/drawing/2014/main" id="{B06C259D-AD2F-AB4E-A033-BB548BB0F17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22040" y="1762209"/>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henries.  Usually inductor values vary from microhenries to millihenries.</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𝑉</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𝐿</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𝐿</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422040" y="1762209"/>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7131D75-46A2-2C43-867A-1F044CBD0416}"/>
              </a:ext>
            </a:extLst>
          </p:cNvPr>
          <p:cNvPicPr>
            <a:picLocks noChangeAspect="1"/>
          </p:cNvPicPr>
          <p:nvPr/>
        </p:nvPicPr>
        <p:blipFill>
          <a:blip r:embed="rId4"/>
          <a:stretch>
            <a:fillRect/>
          </a:stretch>
        </p:blipFill>
        <p:spPr>
          <a:xfrm>
            <a:off x="8570266" y="838436"/>
            <a:ext cx="3199694" cy="3199694"/>
          </a:xfrm>
          <a:prstGeom prst="rect">
            <a:avLst/>
          </a:prstGeom>
        </p:spPr>
      </p:pic>
      <p:sp>
        <p:nvSpPr>
          <p:cNvPr id="4" name="TextBox 3">
            <a:extLst>
              <a:ext uri="{FF2B5EF4-FFF2-40B4-BE49-F238E27FC236}">
                <a16:creationId xmlns:a16="http://schemas.microsoft.com/office/drawing/2014/main" id="{A4835BEA-2F02-8645-8E76-217183AB2618}"/>
              </a:ext>
            </a:extLst>
          </p:cNvPr>
          <p:cNvSpPr txBox="1"/>
          <p:nvPr/>
        </p:nvSpPr>
        <p:spPr>
          <a:xfrm>
            <a:off x="9705703" y="378824"/>
            <a:ext cx="1039067" cy="307777"/>
          </a:xfrm>
          <a:prstGeom prst="rect">
            <a:avLst/>
          </a:prstGeom>
          <a:noFill/>
        </p:spPr>
        <p:txBody>
          <a:bodyPr wrap="none" rtlCol="0">
            <a:spAutoFit/>
          </a:bodyPr>
          <a:lstStyle/>
          <a:p>
            <a:r>
              <a:rPr lang="en-US" sz="1400"/>
              <a:t>Wikipedia</a:t>
            </a:r>
          </a:p>
        </p:txBody>
      </p:sp>
    </p:spTree>
    <p:extLst>
      <p:ext uri="{BB962C8B-B14F-4D97-AF65-F5344CB8AC3E}">
        <p14:creationId xmlns:p14="http://schemas.microsoft.com/office/powerpoint/2010/main" val="13694039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461789" y="1374426"/>
            <a:ext cx="9612086" cy="498192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pdu </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read_i2c(acc_x_out, (byte*)&amp;</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sizeof</a:t>
            </a:r>
            <a:r>
              <a:rPr lang="en-US" sz="1600">
                <a:latin typeface="Courier New" panose="02070309020205020404" pitchFamily="49" charset="0"/>
                <a:ea typeface="Arial" charset="0"/>
                <a:cs typeface="Courier New" panose="02070309020205020404" pitchFamily="49" charset="0"/>
              </a:rPr>
              <a:t>(pdu));</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 zero_pt) / temp_normalizer;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7457220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60910" y="12226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("Acceleration (g):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("Gyro (deg/sec):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4268017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535891" y="1479260"/>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mpu-6050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math.h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 = 0x3d;</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 = 0x3f;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pi = 3.1415926535;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
        <p:nvSpPr>
          <p:cNvPr id="7" name="Oval 6">
            <a:extLst>
              <a:ext uri="{FF2B5EF4-FFF2-40B4-BE49-F238E27FC236}">
                <a16:creationId xmlns:a16="http://schemas.microsoft.com/office/drawing/2014/main" id="{53AA278F-0885-F348-ACB1-11272E298B55}"/>
              </a:ext>
            </a:extLst>
          </p:cNvPr>
          <p:cNvSpPr/>
          <p:nvPr/>
        </p:nvSpPr>
        <p:spPr>
          <a:xfrm>
            <a:off x="8243718" y="35235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981DEE1-3D1E-7449-B363-B1897C746237}"/>
              </a:ext>
            </a:extLst>
          </p:cNvPr>
          <p:cNvSpPr/>
          <p:nvPr/>
        </p:nvSpPr>
        <p:spPr>
          <a:xfrm>
            <a:off x="8236461" y="41459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726D46-A394-DD4B-8E7A-A1E08E0D20F4}"/>
              </a:ext>
            </a:extLst>
          </p:cNvPr>
          <p:cNvSpPr/>
          <p:nvPr/>
        </p:nvSpPr>
        <p:spPr>
          <a:xfrm>
            <a:off x="8243718" y="47991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D698EF-61F4-7D40-A992-A34A4C360B9D}"/>
              </a:ext>
            </a:extLst>
          </p:cNvPr>
          <p:cNvSpPr/>
          <p:nvPr/>
        </p:nvSpPr>
        <p:spPr>
          <a:xfrm>
            <a:off x="8250973" y="55427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F73FEC6-2D18-EE47-8AF5-16EAA43B50AC}"/>
              </a:ext>
            </a:extLst>
          </p:cNvPr>
          <p:cNvSpPr txBox="1"/>
          <p:nvPr/>
        </p:nvSpPr>
        <p:spPr>
          <a:xfrm>
            <a:off x="8518908" y="34603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7F2893B0-993C-4D4F-82FB-FF0007928199}"/>
              </a:ext>
            </a:extLst>
          </p:cNvPr>
          <p:cNvSpPr txBox="1"/>
          <p:nvPr/>
        </p:nvSpPr>
        <p:spPr>
          <a:xfrm>
            <a:off x="8511651" y="40554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3E22E570-DE74-6244-8237-78EEB052D4E5}"/>
              </a:ext>
            </a:extLst>
          </p:cNvPr>
          <p:cNvSpPr txBox="1"/>
          <p:nvPr/>
        </p:nvSpPr>
        <p:spPr>
          <a:xfrm>
            <a:off x="8526165" y="47448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6D0B29D4-F949-874E-B277-7B0E11167E93}"/>
              </a:ext>
            </a:extLst>
          </p:cNvPr>
          <p:cNvSpPr txBox="1"/>
          <p:nvPr/>
        </p:nvSpPr>
        <p:spPr>
          <a:xfrm>
            <a:off x="8504393" y="54763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4735201E-21CF-E946-88AC-31773FCF6E53}"/>
              </a:ext>
            </a:extLst>
          </p:cNvPr>
          <p:cNvSpPr/>
          <p:nvPr/>
        </p:nvSpPr>
        <p:spPr>
          <a:xfrm>
            <a:off x="7722901" y="2467548"/>
            <a:ext cx="1630905" cy="334380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328413-64C7-6842-8057-09B89D36EAA3}"/>
              </a:ext>
            </a:extLst>
          </p:cNvPr>
          <p:cNvSpPr txBox="1"/>
          <p:nvPr/>
        </p:nvSpPr>
        <p:spPr>
          <a:xfrm>
            <a:off x="7612488" y="5440281"/>
            <a:ext cx="1757245"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90B7D69B-8C0B-F047-975E-E84FE7416535}"/>
              </a:ext>
            </a:extLst>
          </p:cNvPr>
          <p:cNvCxnSpPr>
            <a:cxnSpLocks/>
            <a:stCxn id="19" idx="3"/>
            <a:endCxn id="31" idx="1"/>
          </p:cNvCxnSpPr>
          <p:nvPr/>
        </p:nvCxnSpPr>
        <p:spPr>
          <a:xfrm flipV="1">
            <a:off x="9346483" y="2890597"/>
            <a:ext cx="111096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1044EC1-E45C-3A4F-9F8E-A251BB6F1096}"/>
              </a:ext>
            </a:extLst>
          </p:cNvPr>
          <p:cNvSpPr txBox="1"/>
          <p:nvPr/>
        </p:nvSpPr>
        <p:spPr>
          <a:xfrm>
            <a:off x="7649617" y="27402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FA5460AD-A7D9-3D40-BE7C-555421A503EC}"/>
              </a:ext>
            </a:extLst>
          </p:cNvPr>
          <p:cNvGrpSpPr>
            <a:grpSpLocks/>
          </p:cNvGrpSpPr>
          <p:nvPr/>
        </p:nvGrpSpPr>
        <p:grpSpPr bwMode="auto">
          <a:xfrm>
            <a:off x="9696837" y="4921979"/>
            <a:ext cx="304800" cy="381000"/>
            <a:chOff x="4272" y="3072"/>
            <a:chExt cx="192" cy="240"/>
          </a:xfrm>
        </p:grpSpPr>
        <p:sp>
          <p:nvSpPr>
            <p:cNvPr id="21" name="Line 99">
              <a:extLst>
                <a:ext uri="{FF2B5EF4-FFF2-40B4-BE49-F238E27FC236}">
                  <a16:creationId xmlns:a16="http://schemas.microsoft.com/office/drawing/2014/main" id="{895A0FF3-E245-B04C-93C3-2E4E402B3A5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9E30E737-AB30-CF44-A8E6-93FDBCF4CBE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E0878718-CC7A-DB4F-BE7E-284457B3E83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E655746C-1E2B-CD4B-96AB-FFD5FA3D821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FE6F1900-A843-CC41-A3DC-CC037685442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97FAF30-D512-3840-8CBD-A196BB2AF45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 name="Rectangle 28">
            <a:extLst>
              <a:ext uri="{FF2B5EF4-FFF2-40B4-BE49-F238E27FC236}">
                <a16:creationId xmlns:a16="http://schemas.microsoft.com/office/drawing/2014/main" id="{5BC0711A-2BA6-CC48-A88F-B41B42C4227F}"/>
              </a:ext>
            </a:extLst>
          </p:cNvPr>
          <p:cNvSpPr/>
          <p:nvPr/>
        </p:nvSpPr>
        <p:spPr>
          <a:xfrm>
            <a:off x="10459596" y="2515223"/>
            <a:ext cx="1196514"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F1083E2-7982-174C-8B81-4022C9245DEB}"/>
              </a:ext>
            </a:extLst>
          </p:cNvPr>
          <p:cNvSpPr txBox="1"/>
          <p:nvPr/>
        </p:nvSpPr>
        <p:spPr>
          <a:xfrm>
            <a:off x="10141930" y="5437402"/>
            <a:ext cx="1567942"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MPU-6050</a:t>
            </a:r>
          </a:p>
        </p:txBody>
      </p:sp>
      <p:sp>
        <p:nvSpPr>
          <p:cNvPr id="31" name="TextBox 30">
            <a:extLst>
              <a:ext uri="{FF2B5EF4-FFF2-40B4-BE49-F238E27FC236}">
                <a16:creationId xmlns:a16="http://schemas.microsoft.com/office/drawing/2014/main" id="{18EE8718-8BA8-3C43-8992-F4DD1A280D7C}"/>
              </a:ext>
            </a:extLst>
          </p:cNvPr>
          <p:cNvSpPr txBox="1"/>
          <p:nvPr/>
        </p:nvSpPr>
        <p:spPr>
          <a:xfrm>
            <a:off x="10457449" y="27367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3" name="TextBox 32">
            <a:extLst>
              <a:ext uri="{FF2B5EF4-FFF2-40B4-BE49-F238E27FC236}">
                <a16:creationId xmlns:a16="http://schemas.microsoft.com/office/drawing/2014/main" id="{74E6B57C-99C1-0246-BA16-396988614CE7}"/>
              </a:ext>
            </a:extLst>
          </p:cNvPr>
          <p:cNvSpPr txBox="1"/>
          <p:nvPr/>
        </p:nvSpPr>
        <p:spPr>
          <a:xfrm>
            <a:off x="10447767" y="48356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4" name="Straight Arrow Connector 33">
            <a:extLst>
              <a:ext uri="{FF2B5EF4-FFF2-40B4-BE49-F238E27FC236}">
                <a16:creationId xmlns:a16="http://schemas.microsoft.com/office/drawing/2014/main" id="{4381CFAE-1E97-BB4E-9C62-68A70D9704FC}"/>
              </a:ext>
            </a:extLst>
          </p:cNvPr>
          <p:cNvCxnSpPr>
            <a:cxnSpLocks/>
          </p:cNvCxnSpPr>
          <p:nvPr/>
        </p:nvCxnSpPr>
        <p:spPr>
          <a:xfrm flipV="1">
            <a:off x="9365274" y="49105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41A681-343E-5E44-82F1-59DC5E5AC643}"/>
              </a:ext>
            </a:extLst>
          </p:cNvPr>
          <p:cNvSpPr txBox="1"/>
          <p:nvPr/>
        </p:nvSpPr>
        <p:spPr>
          <a:xfrm>
            <a:off x="7473873" y="3465431"/>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sp>
        <p:nvSpPr>
          <p:cNvPr id="37" name="TextBox 36">
            <a:extLst>
              <a:ext uri="{FF2B5EF4-FFF2-40B4-BE49-F238E27FC236}">
                <a16:creationId xmlns:a16="http://schemas.microsoft.com/office/drawing/2014/main" id="{20CA7058-C328-6146-8197-3092B3E29C4B}"/>
              </a:ext>
            </a:extLst>
          </p:cNvPr>
          <p:cNvSpPr txBox="1"/>
          <p:nvPr/>
        </p:nvSpPr>
        <p:spPr>
          <a:xfrm>
            <a:off x="7221871" y="416366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SCL, HDR pin 5</a:t>
            </a:r>
          </a:p>
        </p:txBody>
      </p:sp>
      <p:cxnSp>
        <p:nvCxnSpPr>
          <p:cNvPr id="38" name="Straight Arrow Connector 37">
            <a:extLst>
              <a:ext uri="{FF2B5EF4-FFF2-40B4-BE49-F238E27FC236}">
                <a16:creationId xmlns:a16="http://schemas.microsoft.com/office/drawing/2014/main" id="{1A842C8E-8B83-5446-92DE-C109240F6C9E}"/>
              </a:ext>
            </a:extLst>
          </p:cNvPr>
          <p:cNvCxnSpPr>
            <a:cxnSpLocks/>
          </p:cNvCxnSpPr>
          <p:nvPr/>
        </p:nvCxnSpPr>
        <p:spPr>
          <a:xfrm flipV="1">
            <a:off x="9376963" y="359163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007F128-B624-8F4F-A3EF-14B3E1B1DA8A}"/>
              </a:ext>
            </a:extLst>
          </p:cNvPr>
          <p:cNvCxnSpPr>
            <a:cxnSpLocks/>
          </p:cNvCxnSpPr>
          <p:nvPr/>
        </p:nvCxnSpPr>
        <p:spPr>
          <a:xfrm flipV="1">
            <a:off x="9361723" y="43079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B503139-247C-954D-8AAA-C020B983FE76}"/>
              </a:ext>
            </a:extLst>
          </p:cNvPr>
          <p:cNvSpPr txBox="1"/>
          <p:nvPr/>
        </p:nvSpPr>
        <p:spPr>
          <a:xfrm>
            <a:off x="10489114" y="346778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41" name="TextBox 40">
            <a:extLst>
              <a:ext uri="{FF2B5EF4-FFF2-40B4-BE49-F238E27FC236}">
                <a16:creationId xmlns:a16="http://schemas.microsoft.com/office/drawing/2014/main" id="{5A29C3B9-6755-7043-BEFC-DDFA49909B64}"/>
              </a:ext>
            </a:extLst>
          </p:cNvPr>
          <p:cNvSpPr txBox="1"/>
          <p:nvPr/>
        </p:nvSpPr>
        <p:spPr>
          <a:xfrm>
            <a:off x="10443394" y="418406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35" name="TextBox 34">
            <a:extLst>
              <a:ext uri="{FF2B5EF4-FFF2-40B4-BE49-F238E27FC236}">
                <a16:creationId xmlns:a16="http://schemas.microsoft.com/office/drawing/2014/main" id="{1BB5A724-F051-9044-973B-BCA7A41DE450}"/>
              </a:ext>
            </a:extLst>
          </p:cNvPr>
          <p:cNvSpPr txBox="1"/>
          <p:nvPr/>
        </p:nvSpPr>
        <p:spPr>
          <a:xfrm>
            <a:off x="7237111" y="474278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Gnd, HDR 6</a:t>
            </a:r>
          </a:p>
        </p:txBody>
      </p:sp>
    </p:spTree>
    <p:extLst>
      <p:ext uri="{BB962C8B-B14F-4D97-AF65-F5344CB8AC3E}">
        <p14:creationId xmlns:p14="http://schemas.microsoft.com/office/powerpoint/2010/main" val="30872802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356805" y="1271226"/>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RP            6050</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v &lt;&lt;= 8;</a:t>
            </a: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(v &amp;0x8000)</a:t>
            </a:r>
          </a:p>
          <a:p>
            <a:pPr algn="l">
              <a:spcBef>
                <a:spcPts val="0"/>
              </a:spcBef>
            </a:pPr>
            <a:r>
              <a:rPr lang="en-US" sz="1600" dirty="0">
                <a:latin typeface="Courier New" panose="02070309020205020404" pitchFamily="49" charset="0"/>
                <a:ea typeface="Arial" charset="0"/>
                <a:cs typeface="Courier New" panose="02070309020205020404" pitchFamily="49" charset="0"/>
              </a:rPr>
              <a:t>    v = -(65536 – v);</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v;</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dist</a:t>
            </a:r>
            <a:r>
              <a:rPr lang="en-US" sz="1600" dirty="0">
                <a:latin typeface="Courier New" panose="02070309020205020404" pitchFamily="49" charset="0"/>
                <a:ea typeface="Arial" charset="0"/>
                <a:cs typeface="Courier New" panose="02070309020205020404" pitchFamily="49" charset="0"/>
              </a:rPr>
              <a:t>(double a, double b)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sqrt(a * a + b * b);</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spTree>
    <p:extLst>
      <p:ext uri="{BB962C8B-B14F-4D97-AF65-F5344CB8AC3E}">
        <p14:creationId xmlns:p14="http://schemas.microsoft.com/office/powerpoint/2010/main" val="15404201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635601" y="1457493"/>
            <a:ext cx="10796103" cy="476336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get_x_rotation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(x,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(y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(y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get_y_rotation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(y,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(x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(x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Tree>
    <p:extLst>
      <p:ext uri="{BB962C8B-B14F-4D97-AF65-F5344CB8AC3E}">
        <p14:creationId xmlns:p14="http://schemas.microsoft.com/office/powerpoint/2010/main" val="22349807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197476" y="1214710"/>
            <a:ext cx="11797047" cy="52525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wiringPiI2CWriteReg8(fd, 0x6b, 0); // disable sleep</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get_x_rotation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get_y_rotation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printf("Scaled acceleration: (%07.2f, %07.2f, %07.2f), x-y rotation: (%07.2f, %07.2f)\n",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Tree>
    <p:extLst>
      <p:ext uri="{BB962C8B-B14F-4D97-AF65-F5344CB8AC3E}">
        <p14:creationId xmlns:p14="http://schemas.microsoft.com/office/powerpoint/2010/main" val="1658176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err="1">
                <a:latin typeface="Arial" panose="020B0604020202020204" pitchFamily="34" charset="0"/>
                <a:cs typeface="Arial" panose="020B0604020202020204" pitchFamily="34" charset="0"/>
              </a:rPr>
              <a:t>EEproms</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277" y="1251909"/>
            <a:ext cx="11028962" cy="5498861"/>
          </a:xfrm>
        </p:spPr>
        <p:txBody>
          <a:bodyPr>
            <a:noAutofit/>
          </a:bodyPr>
          <a:lstStyle/>
          <a:p>
            <a:pPr marL="342900" indent="-342900" algn="l">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EEPROM</a:t>
            </a:r>
            <a:r>
              <a:rPr lang="en-US" sz="2000" dirty="0">
                <a:latin typeface="Calibri" panose="020F0502020204030204" pitchFamily="34" charset="0"/>
                <a:cs typeface="Calibri" panose="020F0502020204030204" pitchFamily="34" charset="0"/>
              </a:rPr>
              <a:t>, or </a:t>
            </a:r>
            <a:r>
              <a:rPr lang="en-US" sz="2000" b="1"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lectrically </a:t>
            </a:r>
            <a:r>
              <a:rPr lang="en-US" sz="2000" b="1"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rasable </a:t>
            </a:r>
            <a:r>
              <a:rPr lang="en-US" sz="2000" b="1"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rogrammable </a:t>
            </a:r>
            <a:r>
              <a:rPr lang="en-US" sz="2000" b="1"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ead-</a:t>
            </a:r>
            <a:r>
              <a:rPr lang="en-US" sz="2000" b="1" dirty="0">
                <a:latin typeface="Calibri" panose="020F0502020204030204" pitchFamily="34" charset="0"/>
                <a:cs typeface="Calibri" panose="020F0502020204030204" pitchFamily="34" charset="0"/>
              </a:rPr>
              <a:t>O</a:t>
            </a:r>
            <a:r>
              <a:rPr lang="en-US" sz="2000" dirty="0">
                <a:latin typeface="Calibri" panose="020F0502020204030204" pitchFamily="34" charset="0"/>
                <a:cs typeface="Calibri" panose="020F0502020204030204" pitchFamily="34" charset="0"/>
              </a:rPr>
              <a:t>nly </a:t>
            </a:r>
            <a:r>
              <a:rPr lang="en-US" sz="2000" b="1"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emory, is a type of device that allows you to store small chunks of data and retrieve it later even if the device has been power cycled. </a:t>
            </a:r>
          </a:p>
          <a:p>
            <a:pPr marL="342900" indent="-34290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Serial EEPROM devices like the </a:t>
            </a:r>
            <a:r>
              <a:rPr lang="en-US" sz="2000" u="sng" dirty="0">
                <a:latin typeface="Calibri" panose="020F0502020204030204" pitchFamily="34" charset="0"/>
                <a:cs typeface="Calibri" panose="020F0502020204030204" pitchFamily="34" charset="0"/>
                <a:hlinkClick r:id="rId3"/>
              </a:rPr>
              <a:t>Microchip 24-series EEPROM</a:t>
            </a:r>
            <a:r>
              <a:rPr lang="en-US" sz="2000" dirty="0">
                <a:latin typeface="Calibri" panose="020F0502020204030204" pitchFamily="34" charset="0"/>
                <a:cs typeface="Calibri" panose="020F0502020204030204" pitchFamily="34" charset="0"/>
              </a:rPr>
              <a:t> allow you to add more memory to any device that can speak I²C.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256 Kbit EEPROM contains 32000 byte addressable.</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Significant and Least Significant Bytes</a:t>
            </a:r>
            <a:endParaRPr lang="en-US" sz="2000" b="1" dirty="0">
              <a:latin typeface="Calibri" panose="020F0502020204030204" pitchFamily="34" charset="0"/>
              <a:cs typeface="Calibri" panose="020F0502020204030204" pitchFamily="34" charset="0"/>
            </a:endParaRP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Address is two bytes. </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First we send the Most Significant Byte (MSB) — the first 8 bits in this case. </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Then we send the Least Significant Byte (LSB) — the second 8 bits.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EEPROM devices have something called a “page write buffer” which allows you to write multiple bytes at a time the same way you would a single byte. </a:t>
            </a: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Tree>
    <p:extLst>
      <p:ext uri="{BB962C8B-B14F-4D97-AF65-F5344CB8AC3E}">
        <p14:creationId xmlns:p14="http://schemas.microsoft.com/office/powerpoint/2010/main" val="5915464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Read/write an EEPROM</a:t>
            </a:r>
          </a:p>
        </p:txBody>
      </p:sp>
      <p:sp>
        <p:nvSpPr>
          <p:cNvPr id="3" name="Content Placeholder 2"/>
          <p:cNvSpPr>
            <a:spLocks noGrp="1"/>
          </p:cNvSpPr>
          <p:nvPr>
            <p:ph idx="1"/>
          </p:nvPr>
        </p:nvSpPr>
        <p:spPr>
          <a:xfrm>
            <a:off x="368149" y="1924066"/>
            <a:ext cx="10116690" cy="3355105"/>
          </a:xfrm>
        </p:spPr>
        <p:txBody>
          <a:bodyPr>
            <a:noAutofit/>
          </a:bodyPr>
          <a:lstStyle/>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The </a:t>
            </a:r>
            <a:r>
              <a:rPr lang="en-US"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24FC515</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communicates over I</a:t>
            </a:r>
            <a:r>
              <a:rPr lang="en-US" baseline="30000" dirty="0">
                <a:latin typeface="Arial" panose="020B0604020202020204" pitchFamily="34" charset="0"/>
                <a:ea typeface="Arial" charset="0"/>
                <a:cs typeface="Arial" panose="020B0604020202020204" pitchFamily="34" charset="0"/>
              </a:rPr>
              <a:t>2</a:t>
            </a:r>
            <a:r>
              <a:rPr lang="en-US" dirty="0">
                <a:latin typeface="Arial" panose="020B0604020202020204" pitchFamily="34" charset="0"/>
                <a:ea typeface="Arial" charset="0"/>
                <a:cs typeface="Arial" panose="020B0604020202020204" pitchFamily="34" charset="0"/>
              </a:rPr>
              <a:t>C .</a:t>
            </a:r>
          </a:p>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Wire the Arduino to the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as indicated.</a:t>
            </a:r>
          </a:p>
          <a:p>
            <a:pPr marL="342900" indent="-342900" algn="l">
              <a:spcBef>
                <a:spcPts val="4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The code follows.</a:t>
            </a: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107</a:t>
            </a:fld>
            <a:endParaRPr lang="en-US"/>
          </a:p>
        </p:txBody>
      </p:sp>
      <p:sp>
        <p:nvSpPr>
          <p:cNvPr id="6" name="Rectangle 5">
            <a:extLst>
              <a:ext uri="{FF2B5EF4-FFF2-40B4-BE49-F238E27FC236}">
                <a16:creationId xmlns:a16="http://schemas.microsoft.com/office/drawing/2014/main" id="{926FEBE9-C09C-304D-BE16-B8C32AAC9832}"/>
              </a:ext>
            </a:extLst>
          </p:cNvPr>
          <p:cNvSpPr/>
          <p:nvPr/>
        </p:nvSpPr>
        <p:spPr>
          <a:xfrm>
            <a:off x="7544955" y="3250128"/>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059173" y="5902985"/>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541661" y="327796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09445" y="5347235"/>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15553" y="385276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528676" y="3253225"/>
            <a:ext cx="1165010"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29770" y="5752991"/>
            <a:ext cx="1113366"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24FC515 EEPROM</a:t>
            </a:r>
            <a:endParaRPr lang="en-US" sz="16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513083" y="3234888"/>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(8) </a:t>
            </a:r>
          </a:p>
        </p:txBody>
      </p:sp>
      <p:sp>
        <p:nvSpPr>
          <p:cNvPr id="14" name="TextBox 13">
            <a:extLst>
              <a:ext uri="{FF2B5EF4-FFF2-40B4-BE49-F238E27FC236}">
                <a16:creationId xmlns:a16="http://schemas.microsoft.com/office/drawing/2014/main" id="{ADFAF679-4763-D94D-8868-166546BC7D4E}"/>
              </a:ext>
            </a:extLst>
          </p:cNvPr>
          <p:cNvSpPr txBox="1"/>
          <p:nvPr/>
        </p:nvSpPr>
        <p:spPr>
          <a:xfrm>
            <a:off x="10516209" y="3577956"/>
            <a:ext cx="10376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 (5)</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504518" y="5377352"/>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a:cxnSpLocks/>
          </p:cNvCxnSpPr>
          <p:nvPr/>
        </p:nvCxnSpPr>
        <p:spPr>
          <a:xfrm flipV="1">
            <a:off x="8917221" y="3420872"/>
            <a:ext cx="1598989" cy="812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a:cxnSpLocks/>
            <a:stCxn id="9" idx="3"/>
          </p:cNvCxnSpPr>
          <p:nvPr/>
        </p:nvCxnSpPr>
        <p:spPr>
          <a:xfrm>
            <a:off x="8949015" y="5501124"/>
            <a:ext cx="1567195" cy="1235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504520" y="3860167"/>
            <a:ext cx="101155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 (6)</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15553" y="356947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cxnSp>
        <p:nvCxnSpPr>
          <p:cNvPr id="22" name="Straight Connector 21">
            <a:extLst>
              <a:ext uri="{FF2B5EF4-FFF2-40B4-BE49-F238E27FC236}">
                <a16:creationId xmlns:a16="http://schemas.microsoft.com/office/drawing/2014/main" id="{D60D9E1C-4646-1143-B5C2-4ED988F388E5}"/>
              </a:ext>
            </a:extLst>
          </p:cNvPr>
          <p:cNvCxnSpPr>
            <a:cxnSpLocks/>
          </p:cNvCxnSpPr>
          <p:nvPr/>
        </p:nvCxnSpPr>
        <p:spPr>
          <a:xfrm>
            <a:off x="8917221" y="3728910"/>
            <a:ext cx="159898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a:cxnSpLocks/>
          </p:cNvCxnSpPr>
          <p:nvPr/>
        </p:nvCxnSpPr>
        <p:spPr>
          <a:xfrm>
            <a:off x="8917221" y="4008315"/>
            <a:ext cx="15872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6818E4-8F3A-224A-B54F-E1A76B3337DD}"/>
              </a:ext>
            </a:extLst>
          </p:cNvPr>
          <p:cNvCxnSpPr>
            <a:cxnSpLocks/>
          </p:cNvCxnSpPr>
          <p:nvPr/>
        </p:nvCxnSpPr>
        <p:spPr>
          <a:xfrm>
            <a:off x="10067576" y="4703239"/>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88B9D55-9006-7945-895C-2BC266F82C83}"/>
              </a:ext>
            </a:extLst>
          </p:cNvPr>
          <p:cNvCxnSpPr>
            <a:cxnSpLocks/>
          </p:cNvCxnSpPr>
          <p:nvPr/>
        </p:nvCxnSpPr>
        <p:spPr>
          <a:xfrm>
            <a:off x="10061739" y="5226269"/>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5126DD-119F-7A41-A0EA-05919611E948}"/>
              </a:ext>
            </a:extLst>
          </p:cNvPr>
          <p:cNvCxnSpPr>
            <a:cxnSpLocks/>
            <a:stCxn id="37" idx="0"/>
          </p:cNvCxnSpPr>
          <p:nvPr/>
        </p:nvCxnSpPr>
        <p:spPr>
          <a:xfrm>
            <a:off x="10072196" y="4697591"/>
            <a:ext cx="18823" cy="83364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Shape 223">
            <a:extLst>
              <a:ext uri="{FF2B5EF4-FFF2-40B4-BE49-F238E27FC236}">
                <a16:creationId xmlns:a16="http://schemas.microsoft.com/office/drawing/2014/main" id="{92DDFF2E-4C65-314D-9854-F962875B60CC}"/>
              </a:ext>
            </a:extLst>
          </p:cNvPr>
          <p:cNvSpPr/>
          <p:nvPr/>
        </p:nvSpPr>
        <p:spPr>
          <a:xfrm>
            <a:off x="10034738" y="337481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Shape 223">
            <a:extLst>
              <a:ext uri="{FF2B5EF4-FFF2-40B4-BE49-F238E27FC236}">
                <a16:creationId xmlns:a16="http://schemas.microsoft.com/office/drawing/2014/main" id="{8EADCC65-F69D-C145-9A3F-A81B530A7C99}"/>
              </a:ext>
            </a:extLst>
          </p:cNvPr>
          <p:cNvSpPr/>
          <p:nvPr/>
        </p:nvSpPr>
        <p:spPr>
          <a:xfrm>
            <a:off x="10018612" y="488140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29" name="TextBox 28">
            <a:extLst>
              <a:ext uri="{FF2B5EF4-FFF2-40B4-BE49-F238E27FC236}">
                <a16:creationId xmlns:a16="http://schemas.microsoft.com/office/drawing/2014/main" id="{E9BBDB18-97B1-B948-83ED-B79CB95499FC}"/>
              </a:ext>
            </a:extLst>
          </p:cNvPr>
          <p:cNvSpPr txBox="1"/>
          <p:nvPr/>
        </p:nvSpPr>
        <p:spPr>
          <a:xfrm>
            <a:off x="10523785" y="4568197"/>
            <a:ext cx="110011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 (1)</a:t>
            </a:r>
          </a:p>
        </p:txBody>
      </p:sp>
      <p:sp>
        <p:nvSpPr>
          <p:cNvPr id="30" name="TextBox 29">
            <a:extLst>
              <a:ext uri="{FF2B5EF4-FFF2-40B4-BE49-F238E27FC236}">
                <a16:creationId xmlns:a16="http://schemas.microsoft.com/office/drawing/2014/main" id="{40645FDE-124B-AD4A-91F8-83D022E55FA8}"/>
              </a:ext>
            </a:extLst>
          </p:cNvPr>
          <p:cNvSpPr txBox="1"/>
          <p:nvPr/>
        </p:nvSpPr>
        <p:spPr>
          <a:xfrm>
            <a:off x="10524543" y="4798983"/>
            <a:ext cx="11972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A1 (2)</a:t>
            </a:r>
          </a:p>
        </p:txBody>
      </p:sp>
      <p:sp>
        <p:nvSpPr>
          <p:cNvPr id="33" name="TextBox 32">
            <a:extLst>
              <a:ext uri="{FF2B5EF4-FFF2-40B4-BE49-F238E27FC236}">
                <a16:creationId xmlns:a16="http://schemas.microsoft.com/office/drawing/2014/main" id="{D09200D6-B32C-394A-9836-C3ED56C6E3EE}"/>
              </a:ext>
            </a:extLst>
          </p:cNvPr>
          <p:cNvSpPr txBox="1"/>
          <p:nvPr/>
        </p:nvSpPr>
        <p:spPr>
          <a:xfrm>
            <a:off x="10538393" y="420323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A2 (3)</a:t>
            </a:r>
          </a:p>
        </p:txBody>
      </p:sp>
      <p:sp>
        <p:nvSpPr>
          <p:cNvPr id="34" name="TextBox 33">
            <a:extLst>
              <a:ext uri="{FF2B5EF4-FFF2-40B4-BE49-F238E27FC236}">
                <a16:creationId xmlns:a16="http://schemas.microsoft.com/office/drawing/2014/main" id="{232EFAB7-012D-094B-89AE-F89149FDD73B}"/>
              </a:ext>
            </a:extLst>
          </p:cNvPr>
          <p:cNvSpPr txBox="1"/>
          <p:nvPr/>
        </p:nvSpPr>
        <p:spPr>
          <a:xfrm>
            <a:off x="10524533" y="5076074"/>
            <a:ext cx="11732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WP (7)</a:t>
            </a:r>
          </a:p>
        </p:txBody>
      </p:sp>
      <p:cxnSp>
        <p:nvCxnSpPr>
          <p:cNvPr id="35" name="Straight Connector 34">
            <a:extLst>
              <a:ext uri="{FF2B5EF4-FFF2-40B4-BE49-F238E27FC236}">
                <a16:creationId xmlns:a16="http://schemas.microsoft.com/office/drawing/2014/main" id="{CBCFF758-FAF6-A047-BB56-BF3B15809E9D}"/>
              </a:ext>
            </a:extLst>
          </p:cNvPr>
          <p:cNvCxnSpPr>
            <a:cxnSpLocks/>
          </p:cNvCxnSpPr>
          <p:nvPr/>
        </p:nvCxnSpPr>
        <p:spPr>
          <a:xfrm>
            <a:off x="10071724" y="4948365"/>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EAE1F6-2A3E-064B-923D-5CD324A154FC}"/>
              </a:ext>
            </a:extLst>
          </p:cNvPr>
          <p:cNvCxnSpPr>
            <a:cxnSpLocks/>
          </p:cNvCxnSpPr>
          <p:nvPr/>
        </p:nvCxnSpPr>
        <p:spPr>
          <a:xfrm>
            <a:off x="10057869" y="4366573"/>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Shape 223">
            <a:extLst>
              <a:ext uri="{FF2B5EF4-FFF2-40B4-BE49-F238E27FC236}">
                <a16:creationId xmlns:a16="http://schemas.microsoft.com/office/drawing/2014/main" id="{93A54C6B-8A67-C74F-8EA4-12EFB945BA9D}"/>
              </a:ext>
            </a:extLst>
          </p:cNvPr>
          <p:cNvSpPr/>
          <p:nvPr/>
        </p:nvSpPr>
        <p:spPr>
          <a:xfrm>
            <a:off x="10014474" y="46489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8" name="Shape 223">
            <a:extLst>
              <a:ext uri="{FF2B5EF4-FFF2-40B4-BE49-F238E27FC236}">
                <a16:creationId xmlns:a16="http://schemas.microsoft.com/office/drawing/2014/main" id="{2824FB8B-B03C-904C-AFDD-D3CF776CAFEE}"/>
              </a:ext>
            </a:extLst>
          </p:cNvPr>
          <p:cNvSpPr/>
          <p:nvPr/>
        </p:nvSpPr>
        <p:spPr>
          <a:xfrm>
            <a:off x="10032459" y="51723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9" name="Shape 223">
            <a:extLst>
              <a:ext uri="{FF2B5EF4-FFF2-40B4-BE49-F238E27FC236}">
                <a16:creationId xmlns:a16="http://schemas.microsoft.com/office/drawing/2014/main" id="{2365BD28-6DDD-534A-9625-B13CB2A81A77}"/>
              </a:ext>
            </a:extLst>
          </p:cNvPr>
          <p:cNvSpPr/>
          <p:nvPr/>
        </p:nvSpPr>
        <p:spPr>
          <a:xfrm>
            <a:off x="10033219" y="545955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40" name="Straight Connector 39">
            <a:extLst>
              <a:ext uri="{FF2B5EF4-FFF2-40B4-BE49-F238E27FC236}">
                <a16:creationId xmlns:a16="http://schemas.microsoft.com/office/drawing/2014/main" id="{FBCD8A85-615F-3D42-9AAB-B2F6B0F54D66}"/>
              </a:ext>
            </a:extLst>
          </p:cNvPr>
          <p:cNvCxnSpPr>
            <a:cxnSpLocks/>
          </p:cNvCxnSpPr>
          <p:nvPr/>
        </p:nvCxnSpPr>
        <p:spPr>
          <a:xfrm flipV="1">
            <a:off x="10092791" y="3472581"/>
            <a:ext cx="0" cy="92314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Shape 223">
            <a:extLst>
              <a:ext uri="{FF2B5EF4-FFF2-40B4-BE49-F238E27FC236}">
                <a16:creationId xmlns:a16="http://schemas.microsoft.com/office/drawing/2014/main" id="{48770A59-65DD-8446-9126-8111D0853151}"/>
              </a:ext>
            </a:extLst>
          </p:cNvPr>
          <p:cNvSpPr/>
          <p:nvPr/>
        </p:nvSpPr>
        <p:spPr>
          <a:xfrm>
            <a:off x="10028551" y="431234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3777485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277" y="1251909"/>
            <a:ext cx="1102896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eeprom</a:t>
            </a:r>
            <a:r>
              <a:rPr lang="en-US" sz="1600" dirty="0">
                <a:latin typeface="Courier New" panose="02070309020205020404" pitchFamily="49" charset="0"/>
                <a:ea typeface="Arial" charset="0"/>
                <a:cs typeface="Courier New" panose="02070309020205020404" pitchFamily="49" charset="0"/>
              </a:rPr>
              <a:t> read/write</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 400000;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uint32_t </a:t>
            </a:r>
            <a:r>
              <a:rPr lang="en-US" sz="1600" dirty="0" err="1">
                <a:latin typeface="Courier New" panose="02070309020205020404" pitchFamily="49" charset="0"/>
                <a:ea typeface="Arial" charset="0"/>
                <a:cs typeface="Courier New" panose="02070309020205020404" pitchFamily="49" charset="0"/>
              </a:rPr>
              <a:t>maxMillis</a:t>
            </a:r>
            <a:r>
              <a:rPr lang="en-US" sz="1600" dirty="0">
                <a:latin typeface="Courier New" panose="02070309020205020404" pitchFamily="49" charset="0"/>
                <a:ea typeface="Arial" charset="0"/>
                <a:cs typeface="Courier New" panose="02070309020205020404" pitchFamily="49" charset="0"/>
              </a:rPr>
              <a:t>= 2000;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MAX_BYTES 64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Theoretically, the 24LC256 has a 64-byte page write buffer but </a:t>
            </a:r>
          </a:p>
          <a:p>
            <a:pPr algn="l">
              <a:spcBef>
                <a:spcPts val="0"/>
              </a:spcBef>
            </a:pPr>
            <a:r>
              <a:rPr lang="en-US" sz="1600" dirty="0">
                <a:latin typeface="Courier New" panose="02070309020205020404" pitchFamily="49" charset="0"/>
                <a:ea typeface="Arial" charset="0"/>
                <a:cs typeface="Courier New" panose="02070309020205020404" pitchFamily="49" charset="0"/>
              </a:rPr>
              <a:t>// we'll write 16 at a time.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MAX_I2C_WRITE 16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This address is determined by the way your address pins are wired.</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diagram from earlier, we connected A0 and A1 to Ground and </a:t>
            </a:r>
          </a:p>
          <a:p>
            <a:pPr algn="l">
              <a:spcBef>
                <a:spcPts val="0"/>
              </a:spcBef>
            </a:pPr>
            <a:r>
              <a:rPr lang="en-US" sz="1600" dirty="0">
                <a:latin typeface="Courier New" panose="02070309020205020404" pitchFamily="49" charset="0"/>
                <a:ea typeface="Arial" charset="0"/>
                <a:cs typeface="Courier New" panose="02070309020205020404" pitchFamily="49" charset="0"/>
              </a:rPr>
              <a:t>// A2 to 5V. To get the address, we start with the control code from </a:t>
            </a:r>
          </a:p>
          <a:p>
            <a:pPr algn="l">
              <a:spcBef>
                <a:spcPts val="0"/>
              </a:spcBef>
            </a:pPr>
            <a:r>
              <a:rPr lang="en-US" sz="1600" dirty="0">
                <a:latin typeface="Courier New" panose="02070309020205020404" pitchFamily="49" charset="0"/>
                <a:ea typeface="Arial" charset="0"/>
                <a:cs typeface="Courier New" panose="02070309020205020404" pitchFamily="49" charset="0"/>
              </a:rPr>
              <a:t>// the datasheet (1010) and add the logic state for each address pin</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order A2, A1, A0 (100) which gives us 0b1010100, or in </a:t>
            </a:r>
          </a:p>
          <a:p>
            <a:pPr algn="l">
              <a:spcBef>
                <a:spcPts val="0"/>
              </a:spcBef>
            </a:pPr>
            <a:r>
              <a:rPr lang="en-US" sz="1600" dirty="0">
                <a:latin typeface="Courier New" panose="02070309020205020404" pitchFamily="49" charset="0"/>
                <a:ea typeface="Arial" charset="0"/>
                <a:cs typeface="Courier New" panose="02070309020205020404" pitchFamily="49" charset="0"/>
              </a:rPr>
              <a:t>// Hexadecimal, 0x54.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eeprom_address</a:t>
            </a:r>
            <a:r>
              <a:rPr lang="en-US" sz="1600" dirty="0">
                <a:latin typeface="Courier New" panose="02070309020205020404" pitchFamily="49" charset="0"/>
                <a:ea typeface="Arial" charset="0"/>
                <a:cs typeface="Courier New" panose="02070309020205020404" pitchFamily="49" charset="0"/>
              </a:rPr>
              <a:t>= 0x54;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108</a:t>
            </a:fld>
            <a:endParaRPr lang="en-US"/>
          </a:p>
        </p:txBody>
      </p:sp>
    </p:spTree>
    <p:extLst>
      <p:ext uri="{BB962C8B-B14F-4D97-AF65-F5344CB8AC3E}">
        <p14:creationId xmlns:p14="http://schemas.microsoft.com/office/powerpoint/2010/main" val="40723130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87036" y="1379690"/>
            <a:ext cx="10365872" cy="511255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Read</a:t>
            </a:r>
          </a:p>
          <a:p>
            <a:pPr algn="l">
              <a:spcBef>
                <a:spcPts val="0"/>
              </a:spcBef>
            </a:pPr>
            <a:r>
              <a:rPr lang="en-US" sz="1600">
                <a:latin typeface="Courier New" panose="02070309020205020404" pitchFamily="49" charset="0"/>
                <a:ea typeface="Arial" charset="0"/>
                <a:cs typeface="Courier New" panose="02070309020205020404" pitchFamily="49" charset="0"/>
              </a:rPr>
              <a:t>byte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(uint32_t address)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Wire.requestFrom</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 1);</a:t>
            </a:r>
          </a:p>
          <a:p>
            <a:pPr algn="l">
              <a:spcBef>
                <a:spcPts val="0"/>
              </a:spcBef>
            </a:pPr>
            <a:r>
              <a:rPr lang="en-US" sz="1600">
                <a:latin typeface="Courier New" panose="02070309020205020404" pitchFamily="49" charset="0"/>
                <a:ea typeface="Arial" charset="0"/>
                <a:cs typeface="Courier New" panose="02070309020205020404" pitchFamily="49" charset="0"/>
              </a:rPr>
              <a:t>  byte r = 0xff;</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Wire.available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 </a:t>
            </a:r>
            <a:r>
              <a:rPr lang="en-US" sz="1600" err="1">
                <a:latin typeface="Courier New" panose="02070309020205020404" pitchFamily="49" charset="0"/>
                <a:ea typeface="Arial" charset="0"/>
                <a:cs typeface="Courier New" panose="02070309020205020404" pitchFamily="49" charset="0"/>
              </a:rPr>
              <a:t>Wire.read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r;</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Write</a:t>
            </a: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(uint32_t address, byte* data, int size)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for (byte  b = 0; b &lt; size; 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(data[b]);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Tree>
    <p:extLst>
      <p:ext uri="{BB962C8B-B14F-4D97-AF65-F5344CB8AC3E}">
        <p14:creationId xmlns:p14="http://schemas.microsoft.com/office/powerpoint/2010/main" val="803707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17" y="113983"/>
            <a:ext cx="11793414" cy="868362"/>
          </a:xfrm>
        </p:spPr>
        <p:txBody>
          <a:bodyPr anchor="ctr">
            <a:normAutofit/>
          </a:bodyPr>
          <a:lstStyle/>
          <a:p>
            <a:pPr algn="ctr"/>
            <a:r>
              <a:rPr lang="en-US" sz="4400">
                <a:latin typeface="Arial" panose="020B0604020202020204" pitchFamily="34" charset="0"/>
                <a:cs typeface="Arial" panose="020B0604020202020204" pitchFamily="34" charset="0"/>
              </a:rPr>
              <a:t>Transformers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609600" y="2334086"/>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AC only: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2</m:t>
                        </m:r>
                      </m:num>
                      <m:den>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1</m:t>
                        </m:r>
                      </m:den>
                    </m:f>
                  </m:oMath>
                </a14:m>
                <a:r>
                  <a:rPr lang="en-US">
                    <a:latin typeface="Arial" charset="0"/>
                    <a:ea typeface="Arial" charset="0"/>
                    <a:cs typeface="Arial" charset="0"/>
                  </a:rPr>
                  <a:t>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2</m:t>
                        </m:r>
                      </m:num>
                      <m:den>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1</m:t>
                        </m:r>
                      </m:den>
                    </m:f>
                    <m:r>
                      <a:rPr lang="en-US" b="0" i="1" smtClean="0">
                        <a:latin typeface="Cambria Math" panose="02040503050406030204" pitchFamily="18" charset="0"/>
                        <a:cs typeface="Arial" charset="0"/>
                      </a:rPr>
                      <m:t> </m:t>
                    </m:r>
                  </m:oMath>
                </a14:m>
                <a:endParaRPr lang="en-US" baseline="30000">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609600" y="2334086"/>
                <a:ext cx="11582400" cy="4663440"/>
              </a:xfrm>
              <a:prstGeom prst="rect">
                <a:avLst/>
              </a:prstGeom>
              <a:blipFill>
                <a:blip r:embed="rId3"/>
                <a:stretch>
                  <a:fillRect l="-768" t="-1630"/>
                </a:stretch>
              </a:blipFill>
            </p:spPr>
            <p:txBody>
              <a:bodyPr/>
              <a:lstStyle/>
              <a:p>
                <a:r>
                  <a:rPr lang="en-US">
                    <a:noFill/>
                  </a:rPr>
                  <a:t> </a:t>
                </a:r>
              </a:p>
            </p:txBody>
          </p:sp>
        </mc:Fallback>
      </mc:AlternateContent>
      <p:grpSp>
        <p:nvGrpSpPr>
          <p:cNvPr id="21" name="Group 340">
            <a:extLst>
              <a:ext uri="{FF2B5EF4-FFF2-40B4-BE49-F238E27FC236}">
                <a16:creationId xmlns:a16="http://schemas.microsoft.com/office/drawing/2014/main" id="{CC835E30-4BB1-FE4E-B027-C9FE9CCD8209}"/>
              </a:ext>
            </a:extLst>
          </p:cNvPr>
          <p:cNvGrpSpPr>
            <a:grpSpLocks/>
          </p:cNvGrpSpPr>
          <p:nvPr/>
        </p:nvGrpSpPr>
        <p:grpSpPr bwMode="auto">
          <a:xfrm>
            <a:off x="3085827" y="2199231"/>
            <a:ext cx="457200" cy="831850"/>
            <a:chOff x="3811" y="1642"/>
            <a:chExt cx="288" cy="524"/>
          </a:xfrm>
        </p:grpSpPr>
        <p:grpSp>
          <p:nvGrpSpPr>
            <p:cNvPr id="22" name="Group 77">
              <a:extLst>
                <a:ext uri="{FF2B5EF4-FFF2-40B4-BE49-F238E27FC236}">
                  <a16:creationId xmlns:a16="http://schemas.microsoft.com/office/drawing/2014/main" id="{F2068D9E-9D75-4748-AEE8-6539D70D10EA}"/>
                </a:ext>
              </a:extLst>
            </p:cNvPr>
            <p:cNvGrpSpPr>
              <a:grpSpLocks/>
            </p:cNvGrpSpPr>
            <p:nvPr/>
          </p:nvGrpSpPr>
          <p:grpSpPr bwMode="auto">
            <a:xfrm>
              <a:off x="3811" y="1648"/>
              <a:ext cx="288" cy="518"/>
              <a:chOff x="1142" y="2160"/>
              <a:chExt cx="759" cy="1209"/>
            </a:xfrm>
          </p:grpSpPr>
          <p:grpSp>
            <p:nvGrpSpPr>
              <p:cNvPr id="24" name="Group 78">
                <a:extLst>
                  <a:ext uri="{FF2B5EF4-FFF2-40B4-BE49-F238E27FC236}">
                    <a16:creationId xmlns:a16="http://schemas.microsoft.com/office/drawing/2014/main" id="{EDD021BA-2374-6C47-8A3D-83F4786C1294}"/>
                  </a:ext>
                </a:extLst>
              </p:cNvPr>
              <p:cNvGrpSpPr>
                <a:grpSpLocks/>
              </p:cNvGrpSpPr>
              <p:nvPr/>
            </p:nvGrpSpPr>
            <p:grpSpPr bwMode="auto">
              <a:xfrm>
                <a:off x="1603" y="2160"/>
                <a:ext cx="298" cy="1209"/>
                <a:chOff x="451" y="2160"/>
                <a:chExt cx="298" cy="1209"/>
              </a:xfrm>
            </p:grpSpPr>
            <p:grpSp>
              <p:nvGrpSpPr>
                <p:cNvPr id="49" name="Group 79">
                  <a:extLst>
                    <a:ext uri="{FF2B5EF4-FFF2-40B4-BE49-F238E27FC236}">
                      <a16:creationId xmlns:a16="http://schemas.microsoft.com/office/drawing/2014/main" id="{70318B8A-A9B3-BA40-8F4F-E61EB528CE62}"/>
                    </a:ext>
                  </a:extLst>
                </p:cNvPr>
                <p:cNvGrpSpPr>
                  <a:grpSpLocks/>
                </p:cNvGrpSpPr>
                <p:nvPr/>
              </p:nvGrpSpPr>
              <p:grpSpPr bwMode="auto">
                <a:xfrm>
                  <a:off x="451" y="2621"/>
                  <a:ext cx="230" cy="115"/>
                  <a:chOff x="576" y="2218"/>
                  <a:chExt cx="230" cy="230"/>
                </a:xfrm>
              </p:grpSpPr>
              <p:sp>
                <p:nvSpPr>
                  <p:cNvPr id="68" name="Freeform 80">
                    <a:extLst>
                      <a:ext uri="{FF2B5EF4-FFF2-40B4-BE49-F238E27FC236}">
                        <a16:creationId xmlns:a16="http://schemas.microsoft.com/office/drawing/2014/main" id="{6C21CE6F-D017-0E40-9EE8-03F1CBB7467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Freeform 81">
                    <a:extLst>
                      <a:ext uri="{FF2B5EF4-FFF2-40B4-BE49-F238E27FC236}">
                        <a16:creationId xmlns:a16="http://schemas.microsoft.com/office/drawing/2014/main" id="{EAB7848F-3F19-4340-B2D1-29CA60B42AB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0" name="Group 82">
                  <a:extLst>
                    <a:ext uri="{FF2B5EF4-FFF2-40B4-BE49-F238E27FC236}">
                      <a16:creationId xmlns:a16="http://schemas.microsoft.com/office/drawing/2014/main" id="{77A1C2DA-C367-1F49-B0E5-DBBDA683C19F}"/>
                    </a:ext>
                  </a:extLst>
                </p:cNvPr>
                <p:cNvGrpSpPr>
                  <a:grpSpLocks/>
                </p:cNvGrpSpPr>
                <p:nvPr/>
              </p:nvGrpSpPr>
              <p:grpSpPr bwMode="auto">
                <a:xfrm>
                  <a:off x="451" y="2448"/>
                  <a:ext cx="230" cy="115"/>
                  <a:chOff x="576" y="2218"/>
                  <a:chExt cx="230" cy="230"/>
                </a:xfrm>
              </p:grpSpPr>
              <p:sp>
                <p:nvSpPr>
                  <p:cNvPr id="66" name="Freeform 83">
                    <a:extLst>
                      <a:ext uri="{FF2B5EF4-FFF2-40B4-BE49-F238E27FC236}">
                        <a16:creationId xmlns:a16="http://schemas.microsoft.com/office/drawing/2014/main" id="{6CA0619B-9912-1446-911B-8C67A40B761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7" name="Freeform 84">
                    <a:extLst>
                      <a:ext uri="{FF2B5EF4-FFF2-40B4-BE49-F238E27FC236}">
                        <a16:creationId xmlns:a16="http://schemas.microsoft.com/office/drawing/2014/main" id="{A8E87ACE-5D59-6143-985F-2B87AEB7CFA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1" name="Freeform 85">
                  <a:extLst>
                    <a:ext uri="{FF2B5EF4-FFF2-40B4-BE49-F238E27FC236}">
                      <a16:creationId xmlns:a16="http://schemas.microsoft.com/office/drawing/2014/main" id="{B7A65F96-6C54-AC44-B0B3-E6580CD6F45C}"/>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Freeform 86">
                  <a:extLst>
                    <a:ext uri="{FF2B5EF4-FFF2-40B4-BE49-F238E27FC236}">
                      <a16:creationId xmlns:a16="http://schemas.microsoft.com/office/drawing/2014/main" id="{ED16FF5E-4683-C242-836B-85B682DC2DB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3" name="Group 87">
                  <a:extLst>
                    <a:ext uri="{FF2B5EF4-FFF2-40B4-BE49-F238E27FC236}">
                      <a16:creationId xmlns:a16="http://schemas.microsoft.com/office/drawing/2014/main" id="{3F483679-223D-0F40-BF87-D89AC59CEDA2}"/>
                    </a:ext>
                  </a:extLst>
                </p:cNvPr>
                <p:cNvGrpSpPr>
                  <a:grpSpLocks/>
                </p:cNvGrpSpPr>
                <p:nvPr/>
              </p:nvGrpSpPr>
              <p:grpSpPr bwMode="auto">
                <a:xfrm>
                  <a:off x="451" y="2794"/>
                  <a:ext cx="230" cy="115"/>
                  <a:chOff x="576" y="2218"/>
                  <a:chExt cx="230" cy="230"/>
                </a:xfrm>
              </p:grpSpPr>
              <p:sp>
                <p:nvSpPr>
                  <p:cNvPr id="64" name="Freeform 88">
                    <a:extLst>
                      <a:ext uri="{FF2B5EF4-FFF2-40B4-BE49-F238E27FC236}">
                        <a16:creationId xmlns:a16="http://schemas.microsoft.com/office/drawing/2014/main" id="{03D58590-63AD-884E-9E25-BF861C3F6E3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89">
                    <a:extLst>
                      <a:ext uri="{FF2B5EF4-FFF2-40B4-BE49-F238E27FC236}">
                        <a16:creationId xmlns:a16="http://schemas.microsoft.com/office/drawing/2014/main" id="{53112BDC-314E-2C4F-8707-7C8AEAF959B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4" name="Group 90">
                  <a:extLst>
                    <a:ext uri="{FF2B5EF4-FFF2-40B4-BE49-F238E27FC236}">
                      <a16:creationId xmlns:a16="http://schemas.microsoft.com/office/drawing/2014/main" id="{1D139648-BE7A-534B-89FE-E76414B7292F}"/>
                    </a:ext>
                  </a:extLst>
                </p:cNvPr>
                <p:cNvGrpSpPr>
                  <a:grpSpLocks/>
                </p:cNvGrpSpPr>
                <p:nvPr/>
              </p:nvGrpSpPr>
              <p:grpSpPr bwMode="auto">
                <a:xfrm>
                  <a:off x="451" y="2967"/>
                  <a:ext cx="230" cy="115"/>
                  <a:chOff x="576" y="2218"/>
                  <a:chExt cx="230" cy="230"/>
                </a:xfrm>
              </p:grpSpPr>
              <p:sp>
                <p:nvSpPr>
                  <p:cNvPr id="62" name="Freeform 91">
                    <a:extLst>
                      <a:ext uri="{FF2B5EF4-FFF2-40B4-BE49-F238E27FC236}">
                        <a16:creationId xmlns:a16="http://schemas.microsoft.com/office/drawing/2014/main" id="{4B38F759-9BD4-7147-A57D-7710E640F55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Freeform 92">
                    <a:extLst>
                      <a:ext uri="{FF2B5EF4-FFF2-40B4-BE49-F238E27FC236}">
                        <a16:creationId xmlns:a16="http://schemas.microsoft.com/office/drawing/2014/main" id="{D4F9342C-17FA-8D4C-BA65-794DC1ABC110}"/>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5" name="Freeform 93">
                  <a:extLst>
                    <a:ext uri="{FF2B5EF4-FFF2-40B4-BE49-F238E27FC236}">
                      <a16:creationId xmlns:a16="http://schemas.microsoft.com/office/drawing/2014/main" id="{D40BDB0C-B7BB-EE42-BF2B-F7F8F55D9CE5}"/>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6" name="Group 94">
                  <a:extLst>
                    <a:ext uri="{FF2B5EF4-FFF2-40B4-BE49-F238E27FC236}">
                      <a16:creationId xmlns:a16="http://schemas.microsoft.com/office/drawing/2014/main" id="{E38EF02C-6EBB-4849-A6B2-D408F0AC55C9}"/>
                    </a:ext>
                  </a:extLst>
                </p:cNvPr>
                <p:cNvGrpSpPr>
                  <a:grpSpLocks/>
                </p:cNvGrpSpPr>
                <p:nvPr/>
              </p:nvGrpSpPr>
              <p:grpSpPr bwMode="auto">
                <a:xfrm>
                  <a:off x="576" y="2160"/>
                  <a:ext cx="135" cy="345"/>
                  <a:chOff x="576" y="2160"/>
                  <a:chExt cx="135" cy="345"/>
                </a:xfrm>
              </p:grpSpPr>
              <p:sp>
                <p:nvSpPr>
                  <p:cNvPr id="60" name="Freeform 95">
                    <a:extLst>
                      <a:ext uri="{FF2B5EF4-FFF2-40B4-BE49-F238E27FC236}">
                        <a16:creationId xmlns:a16="http://schemas.microsoft.com/office/drawing/2014/main" id="{9F8E5073-9912-AF4B-8E1C-E381699CAF0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1" name="Line 96">
                    <a:extLst>
                      <a:ext uri="{FF2B5EF4-FFF2-40B4-BE49-F238E27FC236}">
                        <a16:creationId xmlns:a16="http://schemas.microsoft.com/office/drawing/2014/main" id="{9CFB09C3-163F-6548-BBF9-CDAE8666C2B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97">
                  <a:extLst>
                    <a:ext uri="{FF2B5EF4-FFF2-40B4-BE49-F238E27FC236}">
                      <a16:creationId xmlns:a16="http://schemas.microsoft.com/office/drawing/2014/main" id="{2951B781-3804-4042-B952-0287EE1FD294}"/>
                    </a:ext>
                  </a:extLst>
                </p:cNvPr>
                <p:cNvGrpSpPr>
                  <a:grpSpLocks/>
                </p:cNvGrpSpPr>
                <p:nvPr/>
              </p:nvGrpSpPr>
              <p:grpSpPr bwMode="auto">
                <a:xfrm flipV="1">
                  <a:off x="576" y="3024"/>
                  <a:ext cx="135" cy="345"/>
                  <a:chOff x="576" y="2160"/>
                  <a:chExt cx="135" cy="345"/>
                </a:xfrm>
              </p:grpSpPr>
              <p:sp>
                <p:nvSpPr>
                  <p:cNvPr id="58" name="Freeform 98">
                    <a:extLst>
                      <a:ext uri="{FF2B5EF4-FFF2-40B4-BE49-F238E27FC236}">
                        <a16:creationId xmlns:a16="http://schemas.microsoft.com/office/drawing/2014/main" id="{14C87ACD-4743-2E41-B730-6408F549E0E7}"/>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9" name="Line 99">
                    <a:extLst>
                      <a:ext uri="{FF2B5EF4-FFF2-40B4-BE49-F238E27FC236}">
                        <a16:creationId xmlns:a16="http://schemas.microsoft.com/office/drawing/2014/main" id="{28FCF40E-2594-5645-A00B-9D345C2FDCED}"/>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5" name="Group 100">
                <a:extLst>
                  <a:ext uri="{FF2B5EF4-FFF2-40B4-BE49-F238E27FC236}">
                    <a16:creationId xmlns:a16="http://schemas.microsoft.com/office/drawing/2014/main" id="{32F84F83-0216-2146-9EA6-A58ECD4CFC91}"/>
                  </a:ext>
                </a:extLst>
              </p:cNvPr>
              <p:cNvGrpSpPr>
                <a:grpSpLocks/>
              </p:cNvGrpSpPr>
              <p:nvPr/>
            </p:nvGrpSpPr>
            <p:grpSpPr bwMode="auto">
              <a:xfrm>
                <a:off x="1142" y="2160"/>
                <a:ext cx="298" cy="1209"/>
                <a:chOff x="451" y="2160"/>
                <a:chExt cx="298" cy="1209"/>
              </a:xfrm>
            </p:grpSpPr>
            <p:grpSp>
              <p:nvGrpSpPr>
                <p:cNvPr id="28" name="Group 101">
                  <a:extLst>
                    <a:ext uri="{FF2B5EF4-FFF2-40B4-BE49-F238E27FC236}">
                      <a16:creationId xmlns:a16="http://schemas.microsoft.com/office/drawing/2014/main" id="{52FD9BB8-0952-B94F-801C-31A1757DCE68}"/>
                    </a:ext>
                  </a:extLst>
                </p:cNvPr>
                <p:cNvGrpSpPr>
                  <a:grpSpLocks/>
                </p:cNvGrpSpPr>
                <p:nvPr/>
              </p:nvGrpSpPr>
              <p:grpSpPr bwMode="auto">
                <a:xfrm>
                  <a:off x="451" y="2621"/>
                  <a:ext cx="230" cy="115"/>
                  <a:chOff x="576" y="2218"/>
                  <a:chExt cx="230" cy="230"/>
                </a:xfrm>
              </p:grpSpPr>
              <p:sp>
                <p:nvSpPr>
                  <p:cNvPr id="47" name="Freeform 102">
                    <a:extLst>
                      <a:ext uri="{FF2B5EF4-FFF2-40B4-BE49-F238E27FC236}">
                        <a16:creationId xmlns:a16="http://schemas.microsoft.com/office/drawing/2014/main" id="{9FD360D3-E69D-A548-86FE-48F7C600E17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Freeform 103">
                    <a:extLst>
                      <a:ext uri="{FF2B5EF4-FFF2-40B4-BE49-F238E27FC236}">
                        <a16:creationId xmlns:a16="http://schemas.microsoft.com/office/drawing/2014/main" id="{5C3CEBF4-B8EE-2149-9EDA-5797834D26C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9" name="Group 104">
                  <a:extLst>
                    <a:ext uri="{FF2B5EF4-FFF2-40B4-BE49-F238E27FC236}">
                      <a16:creationId xmlns:a16="http://schemas.microsoft.com/office/drawing/2014/main" id="{C5CCFBFB-2001-2642-B207-D9792B3CC01E}"/>
                    </a:ext>
                  </a:extLst>
                </p:cNvPr>
                <p:cNvGrpSpPr>
                  <a:grpSpLocks/>
                </p:cNvGrpSpPr>
                <p:nvPr/>
              </p:nvGrpSpPr>
              <p:grpSpPr bwMode="auto">
                <a:xfrm>
                  <a:off x="451" y="2448"/>
                  <a:ext cx="230" cy="115"/>
                  <a:chOff x="576" y="2218"/>
                  <a:chExt cx="230" cy="230"/>
                </a:xfrm>
              </p:grpSpPr>
              <p:sp>
                <p:nvSpPr>
                  <p:cNvPr id="45" name="Freeform 105">
                    <a:extLst>
                      <a:ext uri="{FF2B5EF4-FFF2-40B4-BE49-F238E27FC236}">
                        <a16:creationId xmlns:a16="http://schemas.microsoft.com/office/drawing/2014/main" id="{1398B962-E4BD-2F45-BAA9-3BCFA65CADB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Freeform 106">
                    <a:extLst>
                      <a:ext uri="{FF2B5EF4-FFF2-40B4-BE49-F238E27FC236}">
                        <a16:creationId xmlns:a16="http://schemas.microsoft.com/office/drawing/2014/main" id="{8001BCDE-0CDA-5F42-A020-3E5364AD218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0" name="Freeform 107">
                  <a:extLst>
                    <a:ext uri="{FF2B5EF4-FFF2-40B4-BE49-F238E27FC236}">
                      <a16:creationId xmlns:a16="http://schemas.microsoft.com/office/drawing/2014/main" id="{F11BA6A7-0907-1647-B423-AF33E3A1E38B}"/>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1" name="Freeform 108">
                  <a:extLst>
                    <a:ext uri="{FF2B5EF4-FFF2-40B4-BE49-F238E27FC236}">
                      <a16:creationId xmlns:a16="http://schemas.microsoft.com/office/drawing/2014/main" id="{208D74A4-C1ED-BF40-8B8D-F934C9ABDA8C}"/>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2" name="Group 109">
                  <a:extLst>
                    <a:ext uri="{FF2B5EF4-FFF2-40B4-BE49-F238E27FC236}">
                      <a16:creationId xmlns:a16="http://schemas.microsoft.com/office/drawing/2014/main" id="{72ACFB0F-DE04-F241-AE2B-2130CF747520}"/>
                    </a:ext>
                  </a:extLst>
                </p:cNvPr>
                <p:cNvGrpSpPr>
                  <a:grpSpLocks/>
                </p:cNvGrpSpPr>
                <p:nvPr/>
              </p:nvGrpSpPr>
              <p:grpSpPr bwMode="auto">
                <a:xfrm>
                  <a:off x="451" y="2794"/>
                  <a:ext cx="230" cy="115"/>
                  <a:chOff x="576" y="2218"/>
                  <a:chExt cx="230" cy="230"/>
                </a:xfrm>
              </p:grpSpPr>
              <p:sp>
                <p:nvSpPr>
                  <p:cNvPr id="43" name="Freeform 110">
                    <a:extLst>
                      <a:ext uri="{FF2B5EF4-FFF2-40B4-BE49-F238E27FC236}">
                        <a16:creationId xmlns:a16="http://schemas.microsoft.com/office/drawing/2014/main" id="{12F6160B-CF3E-B748-8623-6C21FE4B1F46}"/>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Freeform 111">
                    <a:extLst>
                      <a:ext uri="{FF2B5EF4-FFF2-40B4-BE49-F238E27FC236}">
                        <a16:creationId xmlns:a16="http://schemas.microsoft.com/office/drawing/2014/main" id="{89B57E2F-FDCD-974D-984F-174AFDBA08E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3" name="Group 112">
                  <a:extLst>
                    <a:ext uri="{FF2B5EF4-FFF2-40B4-BE49-F238E27FC236}">
                      <a16:creationId xmlns:a16="http://schemas.microsoft.com/office/drawing/2014/main" id="{3B7F801F-34B9-9E4D-86D6-95E5CB55CD3C}"/>
                    </a:ext>
                  </a:extLst>
                </p:cNvPr>
                <p:cNvGrpSpPr>
                  <a:grpSpLocks/>
                </p:cNvGrpSpPr>
                <p:nvPr/>
              </p:nvGrpSpPr>
              <p:grpSpPr bwMode="auto">
                <a:xfrm>
                  <a:off x="451" y="2967"/>
                  <a:ext cx="230" cy="115"/>
                  <a:chOff x="576" y="2218"/>
                  <a:chExt cx="230" cy="230"/>
                </a:xfrm>
              </p:grpSpPr>
              <p:sp>
                <p:nvSpPr>
                  <p:cNvPr id="41" name="Freeform 113">
                    <a:extLst>
                      <a:ext uri="{FF2B5EF4-FFF2-40B4-BE49-F238E27FC236}">
                        <a16:creationId xmlns:a16="http://schemas.microsoft.com/office/drawing/2014/main" id="{D3037414-E641-8749-8274-CE388735D78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2" name="Freeform 114">
                    <a:extLst>
                      <a:ext uri="{FF2B5EF4-FFF2-40B4-BE49-F238E27FC236}">
                        <a16:creationId xmlns:a16="http://schemas.microsoft.com/office/drawing/2014/main" id="{66D64287-EE20-3347-AB88-C3AB8C2A953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4" name="Freeform 115">
                  <a:extLst>
                    <a:ext uri="{FF2B5EF4-FFF2-40B4-BE49-F238E27FC236}">
                      <a16:creationId xmlns:a16="http://schemas.microsoft.com/office/drawing/2014/main" id="{BE7523CC-7564-B945-8606-B8783D3148F3}"/>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5" name="Group 116">
                  <a:extLst>
                    <a:ext uri="{FF2B5EF4-FFF2-40B4-BE49-F238E27FC236}">
                      <a16:creationId xmlns:a16="http://schemas.microsoft.com/office/drawing/2014/main" id="{A2F6232A-1A5B-A84C-A645-D7299EA97192}"/>
                    </a:ext>
                  </a:extLst>
                </p:cNvPr>
                <p:cNvGrpSpPr>
                  <a:grpSpLocks/>
                </p:cNvGrpSpPr>
                <p:nvPr/>
              </p:nvGrpSpPr>
              <p:grpSpPr bwMode="auto">
                <a:xfrm>
                  <a:off x="576" y="2160"/>
                  <a:ext cx="135" cy="345"/>
                  <a:chOff x="576" y="2160"/>
                  <a:chExt cx="135" cy="345"/>
                </a:xfrm>
              </p:grpSpPr>
              <p:sp>
                <p:nvSpPr>
                  <p:cNvPr id="39" name="Freeform 117">
                    <a:extLst>
                      <a:ext uri="{FF2B5EF4-FFF2-40B4-BE49-F238E27FC236}">
                        <a16:creationId xmlns:a16="http://schemas.microsoft.com/office/drawing/2014/main" id="{DF90A271-88CE-764C-8605-8DED4896A70E}"/>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118">
                    <a:extLst>
                      <a:ext uri="{FF2B5EF4-FFF2-40B4-BE49-F238E27FC236}">
                        <a16:creationId xmlns:a16="http://schemas.microsoft.com/office/drawing/2014/main" id="{D7A52359-3953-E844-8DFD-5AA460AB5FD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119">
                  <a:extLst>
                    <a:ext uri="{FF2B5EF4-FFF2-40B4-BE49-F238E27FC236}">
                      <a16:creationId xmlns:a16="http://schemas.microsoft.com/office/drawing/2014/main" id="{47315ADB-9382-C342-ABBF-473A2D69B1D1}"/>
                    </a:ext>
                  </a:extLst>
                </p:cNvPr>
                <p:cNvGrpSpPr>
                  <a:grpSpLocks/>
                </p:cNvGrpSpPr>
                <p:nvPr/>
              </p:nvGrpSpPr>
              <p:grpSpPr bwMode="auto">
                <a:xfrm flipV="1">
                  <a:off x="576" y="3024"/>
                  <a:ext cx="135" cy="345"/>
                  <a:chOff x="576" y="2160"/>
                  <a:chExt cx="135" cy="345"/>
                </a:xfrm>
              </p:grpSpPr>
              <p:sp>
                <p:nvSpPr>
                  <p:cNvPr id="37" name="Freeform 120">
                    <a:extLst>
                      <a:ext uri="{FF2B5EF4-FFF2-40B4-BE49-F238E27FC236}">
                        <a16:creationId xmlns:a16="http://schemas.microsoft.com/office/drawing/2014/main" id="{0A90285F-BD6E-584A-9A4E-0CA3AA47F4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Line 121">
                    <a:extLst>
                      <a:ext uri="{FF2B5EF4-FFF2-40B4-BE49-F238E27FC236}">
                        <a16:creationId xmlns:a16="http://schemas.microsoft.com/office/drawing/2014/main" id="{D6E5D703-1DFD-F14C-93D7-F47D53401AF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6" name="Line 122">
                <a:extLst>
                  <a:ext uri="{FF2B5EF4-FFF2-40B4-BE49-F238E27FC236}">
                    <a16:creationId xmlns:a16="http://schemas.microsoft.com/office/drawing/2014/main" id="{3E362648-1CB8-194F-928F-0B18C1E5A101}"/>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123">
                <a:extLst>
                  <a:ext uri="{FF2B5EF4-FFF2-40B4-BE49-F238E27FC236}">
                    <a16:creationId xmlns:a16="http://schemas.microsoft.com/office/drawing/2014/main" id="{5839C8A0-D8F4-ED47-B281-37197E00B803}"/>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3" name="Freeform 339">
              <a:extLst>
                <a:ext uri="{FF2B5EF4-FFF2-40B4-BE49-F238E27FC236}">
                  <a16:creationId xmlns:a16="http://schemas.microsoft.com/office/drawing/2014/main" id="{562FEF01-E419-D040-8CA6-2543E5987D91}"/>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3" name="Picture 2">
            <a:extLst>
              <a:ext uri="{FF2B5EF4-FFF2-40B4-BE49-F238E27FC236}">
                <a16:creationId xmlns:a16="http://schemas.microsoft.com/office/drawing/2014/main" id="{B585EB92-5002-AF41-9FE4-CAD339C0E9E7}"/>
              </a:ext>
            </a:extLst>
          </p:cNvPr>
          <p:cNvPicPr>
            <a:picLocks noChangeAspect="1"/>
          </p:cNvPicPr>
          <p:nvPr/>
        </p:nvPicPr>
        <p:blipFill>
          <a:blip r:embed="rId4"/>
          <a:stretch>
            <a:fillRect/>
          </a:stretch>
        </p:blipFill>
        <p:spPr>
          <a:xfrm>
            <a:off x="5257404" y="1446800"/>
            <a:ext cx="6324996" cy="3557810"/>
          </a:xfrm>
          <a:prstGeom prst="rect">
            <a:avLst/>
          </a:prstGeom>
        </p:spPr>
      </p:pic>
      <p:sp>
        <p:nvSpPr>
          <p:cNvPr id="4" name="TextBox 3">
            <a:extLst>
              <a:ext uri="{FF2B5EF4-FFF2-40B4-BE49-F238E27FC236}">
                <a16:creationId xmlns:a16="http://schemas.microsoft.com/office/drawing/2014/main" id="{A000F1C5-CB40-C145-BD88-E5E00B120AEA}"/>
              </a:ext>
            </a:extLst>
          </p:cNvPr>
          <p:cNvSpPr txBox="1"/>
          <p:nvPr/>
        </p:nvSpPr>
        <p:spPr>
          <a:xfrm>
            <a:off x="7419808" y="5330565"/>
            <a:ext cx="1314784" cy="276999"/>
          </a:xfrm>
          <a:prstGeom prst="rect">
            <a:avLst/>
          </a:prstGeom>
          <a:noFill/>
        </p:spPr>
        <p:txBody>
          <a:bodyPr wrap="none" rtlCol="0">
            <a:spAutoFit/>
          </a:bodyPr>
          <a:lstStyle/>
          <a:p>
            <a:r>
              <a:rPr lang="en-US" sz="1200"/>
              <a:t>Electronics hub</a:t>
            </a:r>
          </a:p>
        </p:txBody>
      </p:sp>
    </p:spTree>
    <p:extLst>
      <p:ext uri="{BB962C8B-B14F-4D97-AF65-F5344CB8AC3E}">
        <p14:creationId xmlns:p14="http://schemas.microsoft.com/office/powerpoint/2010/main" val="2513560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399" y="1247787"/>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(byte b) {</a:t>
            </a:r>
          </a:p>
          <a:p>
            <a:pPr algn="l">
              <a:spcBef>
                <a:spcPts val="0"/>
              </a:spcBef>
            </a:pPr>
            <a:r>
              <a:rPr lang="en-US" sz="1600" dirty="0">
                <a:latin typeface="Courier New" panose="02070309020205020404" pitchFamily="49" charset="0"/>
                <a:ea typeface="Arial" charset="0"/>
                <a:cs typeface="Courier New" panose="02070309020205020404" pitchFamily="49" charset="0"/>
              </a:rPr>
              <a:t>  if (b &lt; 16)</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(b, HEX);</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readStream</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a:t>
            </a:r>
            <a:r>
              <a:rPr lang="en-US" sz="1600" dirty="0" err="1">
                <a:latin typeface="Courier New" panose="02070309020205020404" pitchFamily="49" charset="0"/>
                <a:ea typeface="Arial" charset="0"/>
                <a:cs typeface="Courier New" panose="02070309020205020404" pitchFamily="49" charset="0"/>
              </a:rPr>
              <a:t>Serial.available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&gt;= max)</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Serial.read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64; i++)</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(byte) (i + 16);</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20092341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289957" y="11401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(buf[i]);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((i%16) ==15)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uint32_t </a:t>
            </a:r>
            <a:r>
              <a:rPr lang="en-US" sz="1600" dirty="0" err="1">
                <a:latin typeface="Courier New" panose="02070309020205020404" pitchFamily="49" charset="0"/>
                <a:ea typeface="Arial" charset="0"/>
                <a:cs typeface="Courier New" panose="02070309020205020404" pitchFamily="49" charset="0"/>
              </a:rPr>
              <a:t>end_address</a:t>
            </a:r>
            <a:r>
              <a:rPr lang="en-US" sz="1600" dirty="0">
                <a:latin typeface="Courier New" panose="02070309020205020404" pitchFamily="49" charset="0"/>
                <a:ea typeface="Arial" charset="0"/>
                <a:cs typeface="Courier New" panose="02070309020205020404" pitchFamily="49" charset="0"/>
              </a:rPr>
              <a:t>= 0x40; //0x7d00;</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Wire.setClock</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current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num_left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("Bytes accepted:");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589535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78" y="15033"/>
            <a:ext cx="1171492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43790" y="1118430"/>
            <a:ext cx="9612086" cy="5498861"/>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while(</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0) {</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n =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n =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(current, &amp;</a:t>
            </a:r>
            <a:r>
              <a:rPr lang="en-US" sz="1600" err="1">
                <a:latin typeface="Courier New" panose="02070309020205020404" pitchFamily="49" charset="0"/>
                <a:ea typeface="Arial" charset="0"/>
                <a:cs typeface="Courier New" panose="02070309020205020404" pitchFamily="49" charset="0"/>
              </a:rPr>
              <a:t>to_write</a:t>
            </a:r>
            <a:r>
              <a:rPr lang="en-US" sz="1600">
                <a:latin typeface="Courier New" panose="02070309020205020404" pitchFamily="49" charset="0"/>
                <a:ea typeface="Arial" charset="0"/>
                <a:cs typeface="Courier New" panose="02070309020205020404" pitchFamily="49" charset="0"/>
              </a:rPr>
              <a:t>[current], 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 n;</a:t>
            </a:r>
          </a:p>
          <a:p>
            <a:pPr algn="l">
              <a:spcBef>
                <a:spcPts val="0"/>
              </a:spcBef>
            </a:pPr>
            <a:r>
              <a:rPr lang="en-US" sz="1600">
                <a:latin typeface="Courier New" panose="02070309020205020404" pitchFamily="49" charset="0"/>
                <a:ea typeface="Arial" charset="0"/>
                <a:cs typeface="Courier New" panose="02070309020205020404" pitchFamily="49" charset="0"/>
              </a:rPr>
              <a:t>    current += 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written");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Read bytes to </a:t>
            </a:r>
            <a:r>
              <a:rPr lang="en-US" sz="1600" err="1">
                <a:latin typeface="Courier New" panose="02070309020205020404" pitchFamily="49" charset="0"/>
                <a:ea typeface="Arial" charset="0"/>
                <a:cs typeface="Courier New" panose="02070309020205020404" pitchFamily="49" charset="0"/>
              </a:rPr>
              <a:t>end_address</a:t>
            </a: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read:");</a:t>
            </a:r>
          </a:p>
          <a:p>
            <a:pPr algn="l">
              <a:spcBef>
                <a:spcPts val="0"/>
              </a:spcBef>
            </a:pPr>
            <a:r>
              <a:rPr lang="en-US" sz="1600">
                <a:latin typeface="Courier New" panose="02070309020205020404" pitchFamily="49" charset="0"/>
                <a:ea typeface="Arial" charset="0"/>
                <a:cs typeface="Courier New" panose="02070309020205020404" pitchFamily="49" charset="0"/>
              </a:rPr>
              <a:t>  byte v;</a:t>
            </a:r>
          </a:p>
          <a:p>
            <a:pPr algn="l">
              <a:spcBef>
                <a:spcPts val="0"/>
              </a:spcBef>
            </a:pPr>
            <a:r>
              <a:rPr lang="en-US" sz="1600">
                <a:latin typeface="Courier New" panose="02070309020205020404" pitchFamily="49" charset="0"/>
                <a:ea typeface="Arial" charset="0"/>
                <a:cs typeface="Courier New" panose="02070309020205020404" pitchFamily="49" charset="0"/>
              </a:rPr>
              <a:t>  for (uint32_t a = 0; a &lt; </a:t>
            </a:r>
            <a:r>
              <a:rPr lang="en-US" sz="1600" err="1">
                <a:latin typeface="Courier New" panose="02070309020205020404" pitchFamily="49" charset="0"/>
                <a:ea typeface="Arial" charset="0"/>
                <a:cs typeface="Courier New" panose="02070309020205020404" pitchFamily="49" charset="0"/>
              </a:rPr>
              <a:t>end_address</a:t>
            </a:r>
            <a:r>
              <a:rPr lang="en-US" sz="1600">
                <a:latin typeface="Courier New" panose="02070309020205020404" pitchFamily="49" charset="0"/>
                <a:ea typeface="Arial" charset="0"/>
                <a:cs typeface="Courier New" panose="02070309020205020404" pitchFamily="49" charset="0"/>
              </a:rPr>
              <a:t>; a++) {</a:t>
            </a:r>
          </a:p>
          <a:p>
            <a:pPr algn="l">
              <a:spcBef>
                <a:spcPts val="0"/>
              </a:spcBef>
            </a:pPr>
            <a:r>
              <a:rPr lang="en-US" sz="1600">
                <a:latin typeface="Courier New" panose="02070309020205020404" pitchFamily="49" charset="0"/>
                <a:ea typeface="Arial" charset="0"/>
                <a:cs typeface="Courier New" panose="02070309020205020404" pitchFamily="49" charset="0"/>
              </a:rPr>
              <a:t>    v=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(a);</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printHexByte</a:t>
            </a:r>
            <a:r>
              <a:rPr lang="en-US" sz="1600">
                <a:latin typeface="Courier New" panose="02070309020205020404" pitchFamily="49" charset="0"/>
                <a:ea typeface="Arial" charset="0"/>
                <a:cs typeface="Courier New" panose="02070309020205020404" pitchFamily="49" charset="0"/>
              </a:rPr>
              <a:t>(v);</a:t>
            </a:r>
          </a:p>
          <a:p>
            <a:pPr algn="l">
              <a:spcBef>
                <a:spcPts val="0"/>
              </a:spcBef>
            </a:pPr>
            <a:r>
              <a:rPr lang="en-US" sz="1600">
                <a:latin typeface="Courier New" panose="02070309020205020404" pitchFamily="49" charset="0"/>
                <a:ea typeface="Arial" charset="0"/>
                <a:cs typeface="Courier New" panose="02070309020205020404" pitchFamily="49" charset="0"/>
              </a:rPr>
              <a:t>    if ((a%16) ==15)</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22282337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err="1">
                <a:latin typeface="Arial" panose="020B0604020202020204" pitchFamily="34" charset="0"/>
                <a:cs typeface="Arial" panose="020B0604020202020204" pitchFamily="34" charset="0"/>
              </a:rPr>
              <a:t>EEprom</a:t>
            </a:r>
            <a:r>
              <a:rPr lang="en-US" sz="4400">
                <a:latin typeface="Arial" panose="020B0604020202020204" pitchFamily="34" charset="0"/>
                <a:cs typeface="Arial" panose="020B0604020202020204" pitchFamily="34" charset="0"/>
              </a:rPr>
              <a:t> Raspberry pi</a:t>
            </a:r>
          </a:p>
        </p:txBody>
      </p:sp>
      <p:sp>
        <p:nvSpPr>
          <p:cNvPr id="3" name="Content Placeholder 2"/>
          <p:cNvSpPr>
            <a:spLocks noGrp="1"/>
          </p:cNvSpPr>
          <p:nvPr>
            <p:ph idx="1"/>
          </p:nvPr>
        </p:nvSpPr>
        <p:spPr>
          <a:xfrm>
            <a:off x="343787" y="1704443"/>
            <a:ext cx="11379731" cy="4498237"/>
          </a:xfrm>
        </p:spPr>
        <p:txBody>
          <a:bodyPr>
            <a:noAutofit/>
          </a:bodyPr>
          <a:lstStyle/>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We could simulate the I2C interface as we did with the Arduino but the Raspberry Pi has some utilities you can use instead.</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I2cdetect – detects I2C devices connected to the RP</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 reads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I2cget – reads specific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I2cset – sets specific I2C registers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you wire the 24FC515 just as in the Arduino case but with Vcc to RP 3.3 (pin 1), gnd to RP gnd (pin 6), sda to RP sda (pin 3) and scl to RP scl (pin 5), for example, the following command will read out the ROM.  Try it on a ROM you’ve initialized with the Arduino.</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"bcm2835 I2C adapter" 0x54</a:t>
            </a:r>
            <a:endParaRPr lang="en-US" dirty="0">
              <a:latin typeface="Arial" panose="020B0604020202020204" pitchFamily="34" charset="0"/>
              <a:ea typeface="Arial" charset="0"/>
              <a:cs typeface="Arial" panose="020B0604020202020204" pitchFamily="34" charset="0"/>
            </a:endParaRP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10571568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Arial" panose="020B0604020202020204" pitchFamily="34" charset="0"/>
                <a:cs typeface="Arial" panose="020B0604020202020204" pitchFamily="34" charset="0"/>
              </a:rPr>
              <a:t>GPS</a:t>
            </a:r>
          </a:p>
        </p:txBody>
      </p:sp>
      <p:sp>
        <p:nvSpPr>
          <p:cNvPr id="3" name="Content Placeholder 2"/>
          <p:cNvSpPr>
            <a:spLocks noGrp="1"/>
          </p:cNvSpPr>
          <p:nvPr>
            <p:ph idx="1"/>
          </p:nvPr>
        </p:nvSpPr>
        <p:spPr>
          <a:xfrm>
            <a:off x="261796" y="1223704"/>
            <a:ext cx="11690718" cy="4790071"/>
          </a:xfrm>
        </p:spPr>
        <p:txBody>
          <a:bodyPr>
            <a:noAutofit/>
          </a:bodyPr>
          <a:lstStyle/>
          <a:p>
            <a:pPr marL="342900" indent="-342900" algn="l">
              <a:spcBef>
                <a:spcPts val="2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general information on GPS, see my “Electronics of Radio” Notes.</a:t>
            </a:r>
          </a:p>
          <a:p>
            <a:pPr marL="800100" lvl="1" indent="-342900" algn="l">
              <a:spcBef>
                <a:spcPts val="2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Accuracy for C/A: 5 meters.  3 meters with WAAS</a:t>
            </a:r>
          </a:p>
          <a:p>
            <a:pPr marL="800100" lvl="1" indent="-342900" algn="l">
              <a:spcBef>
                <a:spcPts val="2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Four </a:t>
            </a:r>
            <a:r>
              <a:rPr lang="en-US" dirty="0" err="1">
                <a:latin typeface="Calibri" panose="020F0502020204030204" pitchFamily="34" charset="0"/>
                <a:ea typeface="Arial" charset="0"/>
                <a:cs typeface="Calibri" panose="020F0502020204030204" pitchFamily="34" charset="0"/>
              </a:rPr>
              <a:t>sats</a:t>
            </a:r>
            <a:r>
              <a:rPr lang="en-US" dirty="0">
                <a:latin typeface="Calibri" panose="020F0502020204030204" pitchFamily="34" charset="0"/>
                <a:ea typeface="Arial" charset="0"/>
                <a:cs typeface="Calibri" panose="020F0502020204030204" pitchFamily="34" charset="0"/>
              </a:rPr>
              <a:t> for </a:t>
            </a:r>
            <a:r>
              <a:rPr lang="en-US" dirty="0">
                <a:latin typeface="Calibri" panose="020F0502020204030204" pitchFamily="34" charset="0"/>
                <a:cs typeface="Calibri" panose="020F0502020204030204" pitchFamily="34" charset="0"/>
              </a:rPr>
              <a:t>latitude, longitude, elevation, and time. </a:t>
            </a:r>
            <a:endParaRPr lang="en-US" dirty="0">
              <a:latin typeface="Calibri" panose="020F0502020204030204" pitchFamily="34" charset="0"/>
              <a:ea typeface="Arial"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following are datasheets and command sets for some of the more common chipsets. </a:t>
            </a:r>
            <a:r>
              <a:rPr lang="en-US" sz="2000" dirty="0">
                <a:latin typeface="Calibri" panose="020F0502020204030204" pitchFamily="34" charset="0"/>
                <a:ea typeface="Arial" charset="0"/>
                <a:cs typeface="Calibri" panose="020F0502020204030204" pitchFamily="34" charset="0"/>
              </a:rPr>
              <a:t>UBLOX has a chipset</a:t>
            </a:r>
            <a:endParaRPr lang="en-US" sz="2000" dirty="0">
              <a:latin typeface="Calibri" panose="020F0502020204030204" pitchFamily="34" charset="0"/>
              <a:cs typeface="Calibri" panose="020F0502020204030204" pitchFamily="34" charset="0"/>
            </a:endParaRPr>
          </a:p>
          <a:p>
            <a:pPr marL="800100" lvl="1" indent="-342900" algn="l">
              <a:spcBef>
                <a:spcPts val="200"/>
              </a:spcBef>
              <a:buFont typeface="Arial" panose="020B0604020202020204" pitchFamily="34" charset="0"/>
              <a:buChar char="•"/>
            </a:pPr>
            <a:r>
              <a:rPr lang="en-US" u="sng" dirty="0">
                <a:latin typeface="Calibri" panose="020F0502020204030204" pitchFamily="34" charset="0"/>
                <a:cs typeface="Calibri" panose="020F0502020204030204" pitchFamily="34" charset="0"/>
                <a:hlinkClick r:id="rId3"/>
              </a:rPr>
              <a:t>SiRF NMEA Reference Manual</a:t>
            </a:r>
            <a:endParaRPr lang="en-US" dirty="0">
              <a:latin typeface="Calibri" panose="020F0502020204030204" pitchFamily="34" charset="0"/>
              <a:cs typeface="Calibri" panose="020F0502020204030204" pitchFamily="34" charset="0"/>
            </a:endParaRPr>
          </a:p>
          <a:p>
            <a:pPr marL="800100" lvl="1" indent="-342900" algn="l">
              <a:spcBef>
                <a:spcPts val="200"/>
              </a:spcBef>
              <a:buFont typeface="Arial" panose="020B0604020202020204" pitchFamily="34" charset="0"/>
              <a:buChar char="•"/>
            </a:pPr>
            <a:r>
              <a:rPr lang="en-US" u="sng" dirty="0">
                <a:latin typeface="Calibri" panose="020F0502020204030204" pitchFamily="34" charset="0"/>
                <a:cs typeface="Calibri" panose="020F0502020204030204" pitchFamily="34" charset="0"/>
                <a:hlinkClick r:id="rId4"/>
              </a:rPr>
              <a:t>SiRF Binary Reference Manual</a:t>
            </a:r>
            <a:endParaRPr lang="en-US" dirty="0">
              <a:latin typeface="Calibri" panose="020F0502020204030204" pitchFamily="34"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Serial data out of a transmit pin (TX) usually at 9600bps for 1Hz receivers but 57600bps  is also common.</a:t>
            </a:r>
          </a:p>
          <a:p>
            <a:pPr marL="342900" indent="-342900" algn="l">
              <a:spcBef>
                <a:spcPts val="2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Channels affect time to first fix (TTFF) when 4 </a:t>
            </a:r>
            <a:r>
              <a:rPr lang="en-US" sz="2000" dirty="0" err="1">
                <a:latin typeface="Calibri" panose="020F0502020204030204" pitchFamily="34" charset="0"/>
                <a:ea typeface="Arial" charset="0"/>
                <a:cs typeface="Calibri" panose="020F0502020204030204" pitchFamily="34" charset="0"/>
              </a:rPr>
              <a:t>sats</a:t>
            </a:r>
            <a:r>
              <a:rPr lang="en-US" sz="2000" dirty="0">
                <a:latin typeface="Calibri" panose="020F0502020204030204" pitchFamily="34" charset="0"/>
                <a:ea typeface="Arial" charset="0"/>
                <a:cs typeface="Calibri" panose="020F0502020204030204" pitchFamily="34" charset="0"/>
              </a:rPr>
              <a:t> are in view.</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NMEA is output data format that most GPS modules use. </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$GPRMC,235316.000,A,4003.9040,N,10512.5792,W,0.09,144.75,141112,,*19</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$GPGGA,235317.000,4003.9039,N,10512.5793,W,1,08,1.6,1577.9,M,-20.7,M,,0000*5F (time[23:53 16.0GMT], long [40.30], </a:t>
            </a:r>
            <a:r>
              <a:rPr lang="en-US" sz="1800" dirty="0" err="1">
                <a:latin typeface="Calibri" panose="020F0502020204030204" pitchFamily="34" charset="0"/>
                <a:cs typeface="Calibri" panose="020F0502020204030204" pitchFamily="34" charset="0"/>
              </a:rPr>
              <a:t>lat</a:t>
            </a:r>
            <a:r>
              <a:rPr lang="en-US" sz="1800" dirty="0">
                <a:latin typeface="Calibri" panose="020F0502020204030204" pitchFamily="34" charset="0"/>
                <a:cs typeface="Calibri" panose="020F0502020204030204" pitchFamily="34" charset="0"/>
              </a:rPr>
              <a:t> [105.12W], </a:t>
            </a:r>
            <a:r>
              <a:rPr lang="en-US" sz="1800" dirty="0" err="1">
                <a:latin typeface="Calibri" panose="020F0502020204030204" pitchFamily="34" charset="0"/>
                <a:cs typeface="Calibri" panose="020F0502020204030204" pitchFamily="34" charset="0"/>
              </a:rPr>
              <a:t>sats</a:t>
            </a:r>
            <a:r>
              <a:rPr lang="en-US" sz="1800" dirty="0">
                <a:latin typeface="Calibri" panose="020F0502020204030204" pitchFamily="34" charset="0"/>
                <a:cs typeface="Calibri" panose="020F0502020204030204" pitchFamily="34" charset="0"/>
              </a:rPr>
              <a:t> [8], alt [1577.9 meters])</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$GPGSA,A,3,22,18,21,06,03,09,24,15,,,,,2.5,1.6,1.9*3E</a:t>
            </a:r>
            <a:endParaRPr lang="en-US" sz="2000" dirty="0">
              <a:latin typeface="Calibri" panose="020F0502020204030204" pitchFamily="34"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PPS is an output pin indicating you can synchronize your system clock to the GPS clock.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Cold start requires downloading  new almanac and ephemeris data.</a:t>
            </a:r>
          </a:p>
          <a:p>
            <a:pPr marL="342900" indent="-342900" algn="l">
              <a:spcBef>
                <a:spcPts val="200"/>
              </a:spcBef>
              <a:buFont typeface="Arial" panose="020B0604020202020204" pitchFamily="34" charset="0"/>
              <a:buChar char="•"/>
            </a:pPr>
            <a:r>
              <a:rPr lang="en-US" sz="2000" u="sng" dirty="0">
                <a:latin typeface="Calibri" panose="020F0502020204030204" pitchFamily="34" charset="0"/>
                <a:cs typeface="Calibri" panose="020F0502020204030204" pitchFamily="34" charset="0"/>
                <a:hlinkClick r:id="rId5"/>
              </a:rPr>
              <a:t>UAVs</a:t>
            </a:r>
            <a:r>
              <a:rPr lang="en-US" sz="2000" dirty="0">
                <a:latin typeface="Calibri" panose="020F0502020204030204" pitchFamily="34" charset="0"/>
                <a:cs typeface="Calibri" panose="020F0502020204030204" pitchFamily="34" charset="0"/>
              </a:rPr>
              <a:t> and other fast vehicles may require increased update rates. 5 and even 10Hz .</a:t>
            </a:r>
          </a:p>
          <a:p>
            <a:pPr marL="342900" indent="-342900" algn="l">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21715269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733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GPS</a:t>
            </a:r>
          </a:p>
        </p:txBody>
      </p:sp>
      <p:sp>
        <p:nvSpPr>
          <p:cNvPr id="3" name="Content Placeholder 2"/>
          <p:cNvSpPr>
            <a:spLocks noGrp="1"/>
          </p:cNvSpPr>
          <p:nvPr>
            <p:ph idx="1"/>
          </p:nvPr>
        </p:nvSpPr>
        <p:spPr>
          <a:xfrm>
            <a:off x="244239" y="1605331"/>
            <a:ext cx="7311824" cy="4511049"/>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a:t>
            </a:r>
            <a:r>
              <a:rPr lang="en-US" sz="2000" dirty="0">
                <a:solidFill>
                  <a:srgbClr val="2282F0"/>
                </a:solidFill>
                <a:latin typeface="Arial" panose="020B0604020202020204" pitchFamily="34" charset="0"/>
                <a:cs typeface="Arial" panose="020B0604020202020204" pitchFamily="34" charset="0"/>
              </a:rPr>
              <a:t>ATGM336H-5N</a:t>
            </a:r>
            <a:r>
              <a:rPr lang="en-US" sz="2000" dirty="0">
                <a:latin typeface="Arial" panose="020B0604020202020204" pitchFamily="34" charset="0"/>
                <a:cs typeface="Arial" panose="020B0604020202020204" pitchFamily="34" charset="0"/>
              </a:rPr>
              <a:t> GNSS module receives GPS signals and communicates through a UART interface.</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GPS code follows. The GPS module communicates over a simple serial line implemented by SoftwareSerial in the Arduino libraries.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module uses the “NEMA message format” that reports </a:t>
            </a:r>
            <a:r>
              <a:rPr lang="en-US" sz="2000" dirty="0">
                <a:latin typeface="Arial" panose="020B0604020202020204" pitchFamily="34" charset="0"/>
                <a:ea typeface="Arial" charset="0"/>
                <a:cs typeface="Arial" panose="020B0604020202020204" pitchFamily="34" charset="0"/>
              </a:rPr>
              <a:t>UTC time, latitude, and longitude.</a:t>
            </a: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A</a:t>
            </a:r>
            <a:r>
              <a:rPr lang="en-US" sz="2000" dirty="0">
                <a:solidFill>
                  <a:srgbClr val="2282F0"/>
                </a:solidFill>
                <a:latin typeface="Arial" panose="020B0604020202020204" pitchFamily="34" charset="0"/>
                <a:ea typeface="Arial" charset="0"/>
                <a:cs typeface="Arial" panose="020B0604020202020204" pitchFamily="34" charset="0"/>
              </a:rPr>
              <a:t> NEMA</a:t>
            </a:r>
            <a:r>
              <a:rPr lang="en-US" sz="2000" dirty="0">
                <a:latin typeface="Arial" panose="020B0604020202020204" pitchFamily="34" charset="0"/>
                <a:ea typeface="Arial" charset="0"/>
                <a:cs typeface="Arial" panose="020B0604020202020204" pitchFamily="34" charset="0"/>
              </a:rPr>
              <a:t> message report for Boston is (</a:t>
            </a:r>
            <a:r>
              <a:rPr lang="en-US" sz="2000" dirty="0">
                <a:latin typeface="Courier New" panose="02070309020205020404" pitchFamily="49" charset="0"/>
                <a:cs typeface="Courier New" panose="02070309020205020404" pitchFamily="49" charset="0"/>
              </a:rPr>
              <a:t>42.361732,N,071.090595,W)</a:t>
            </a:r>
            <a:r>
              <a:rPr lang="en-US" sz="2000" dirty="0">
                <a:latin typeface="Arial" panose="020B0604020202020204" pitchFamily="34" charset="0"/>
                <a:cs typeface="Arial" panose="020B0604020202020204" pitchFamily="34" charset="0"/>
              </a:rPr>
              <a:t>is:</a:t>
            </a:r>
          </a:p>
          <a:p>
            <a:pPr lvl="1" algn="l"/>
            <a:r>
              <a:rPr lang="en-US" sz="1600" dirty="0">
                <a:latin typeface="Arial" panose="020B0604020202020204" pitchFamily="34" charset="0"/>
                <a:ea typeface="Arial" charset="0"/>
                <a:cs typeface="Arial" panose="020B0604020202020204" pitchFamily="34" charset="0"/>
              </a:rPr>
              <a:t> </a:t>
            </a:r>
            <a:r>
              <a:rPr lang="en-US" sz="1800" dirty="0">
                <a:latin typeface="Courier New" panose="02070309020205020404" pitchFamily="49" charset="0"/>
                <a:cs typeface="Courier New" panose="02070309020205020404" pitchFamily="49" charset="0"/>
              </a:rPr>
              <a:t>$GNRMC,005536.000,A,4236.1732,N,07109.0595,W,0.00,0.00,230218,,,A*68</a:t>
            </a:r>
            <a:endParaRPr lang="en-US" sz="2800" dirty="0">
              <a:latin typeface="Courier New" panose="02070309020205020404" pitchFamily="49" charset="0"/>
              <a:cs typeface="Courier New" panose="02070309020205020404" pitchFamily="49"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115</a:t>
            </a:fld>
            <a:endParaRPr lang="en-US"/>
          </a:p>
        </p:txBody>
      </p:sp>
      <p:sp>
        <p:nvSpPr>
          <p:cNvPr id="6" name="Rectangle 5">
            <a:extLst>
              <a:ext uri="{FF2B5EF4-FFF2-40B4-BE49-F238E27FC236}">
                <a16:creationId xmlns:a16="http://schemas.microsoft.com/office/drawing/2014/main" id="{926FEBE9-C09C-304D-BE16-B8C32AAC9832}"/>
              </a:ext>
            </a:extLst>
          </p:cNvPr>
          <p:cNvSpPr/>
          <p:nvPr/>
        </p:nvSpPr>
        <p:spPr>
          <a:xfrm>
            <a:off x="7658878" y="3197067"/>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135488" y="5839178"/>
            <a:ext cx="890954"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362554" y="3336596"/>
            <a:ext cx="73299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23767" y="526216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29875" y="391139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697373" y="3168159"/>
            <a:ext cx="1339034"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57791" y="5808603"/>
            <a:ext cx="1378616"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681780" y="3293515"/>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673215" y="5292286"/>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p:nvPr/>
        </p:nvCxnSpPr>
        <p:spPr>
          <a:xfrm>
            <a:off x="9031309" y="347949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p:nvPr/>
        </p:nvCxnSpPr>
        <p:spPr>
          <a:xfrm>
            <a:off x="9031309" y="542841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673217" y="391879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29875" y="362809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A3</a:t>
            </a:r>
          </a:p>
        </p:txBody>
      </p:sp>
      <p:cxnSp>
        <p:nvCxnSpPr>
          <p:cNvPr id="22" name="Straight Connector 21">
            <a:extLst>
              <a:ext uri="{FF2B5EF4-FFF2-40B4-BE49-F238E27FC236}">
                <a16:creationId xmlns:a16="http://schemas.microsoft.com/office/drawing/2014/main" id="{D60D9E1C-4646-1143-B5C2-4ED988F388E5}"/>
              </a:ext>
            </a:extLst>
          </p:cNvPr>
          <p:cNvCxnSpPr/>
          <p:nvPr/>
        </p:nvCxnSpPr>
        <p:spPr>
          <a:xfrm>
            <a:off x="9031309" y="378753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p:nvPr/>
        </p:nvCxnSpPr>
        <p:spPr>
          <a:xfrm>
            <a:off x="9019618" y="4066942"/>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9200D6-B32C-394A-9836-C3ED56C6E3EE}"/>
              </a:ext>
            </a:extLst>
          </p:cNvPr>
          <p:cNvSpPr txBox="1"/>
          <p:nvPr/>
        </p:nvSpPr>
        <p:spPr>
          <a:xfrm>
            <a:off x="10681780" y="359369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pic>
        <p:nvPicPr>
          <p:cNvPr id="1025" name="Picture 28" descr="https://iesc.io/608/_static/S19/lab03b/gps.jpg">
            <a:extLst>
              <a:ext uri="{FF2B5EF4-FFF2-40B4-BE49-F238E27FC236}">
                <a16:creationId xmlns:a16="http://schemas.microsoft.com/office/drawing/2014/main" id="{D1E15AB2-99D5-374D-A561-5AF501D5B3B2}"/>
              </a:ext>
            </a:extLst>
          </p:cNvPr>
          <p:cNvPicPr>
            <a:picLocks noChangeAspect="1" noChangeArrowheads="1"/>
          </p:cNvPicPr>
          <p:nvPr/>
        </p:nvPicPr>
        <p:blipFill>
          <a:blip r:embed="rId3" r:link="rId4" cstate="print">
            <a:extLst>
              <a:ext uri="{28A0092B-C50C-407E-A947-70E740481C1C}">
                <a14:useLocalDpi xmlns:a14="http://schemas.microsoft.com/office/drawing/2010/main"/>
              </a:ext>
            </a:extLst>
          </a:blip>
          <a:srcRect/>
          <a:stretch>
            <a:fillRect/>
          </a:stretch>
        </p:blipFill>
        <p:spPr bwMode="auto">
          <a:xfrm>
            <a:off x="10486039" y="521738"/>
            <a:ext cx="1359864" cy="2206992"/>
          </a:xfrm>
          <a:prstGeom prst="rect">
            <a:avLst/>
          </a:prstGeom>
          <a:noFill/>
          <a:extLst>
            <a:ext uri="{909E8E84-426E-40DD-AFC4-6F175D3DCCD1}">
              <a14:hiddenFill xmlns:a14="http://schemas.microsoft.com/office/drawing/2010/main">
                <a:solidFill>
                  <a:srgbClr val="FFFFFF"/>
                </a:solidFill>
              </a14:hiddenFill>
            </a:ext>
          </a:extLst>
        </p:spPr>
      </p:pic>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115</a:t>
            </a:fld>
            <a:endParaRPr lang="en-US"/>
          </a:p>
        </p:txBody>
      </p:sp>
    </p:spTree>
    <p:extLst>
      <p:ext uri="{BB962C8B-B14F-4D97-AF65-F5344CB8AC3E}">
        <p14:creationId xmlns:p14="http://schemas.microsoft.com/office/powerpoint/2010/main" val="26830483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80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023716" y="1425909"/>
            <a:ext cx="9612086"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Adafruit_GPS.h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 3;</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GPS transmit pin is SoftwareSerial receive pin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 = SoftwareSerial(</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err="1">
                <a:latin typeface="Courier New" panose="02070309020205020404" pitchFamily="49" charset="0"/>
                <a:ea typeface="Arial" charset="0"/>
                <a:cs typeface="Courier New" panose="02070309020205020404" pitchFamily="49" charset="0"/>
              </a:rPr>
              <a:t>Adafruit_GPS</a:t>
            </a:r>
            <a:r>
              <a:rPr lang="en-US" sz="1600" dirty="0">
                <a:latin typeface="Courier New" panose="02070309020205020404" pitchFamily="49" charset="0"/>
                <a:ea typeface="Arial" charset="0"/>
                <a:cs typeface="Courier New" panose="02070309020205020404" pitchFamily="49" charset="0"/>
              </a:rPr>
              <a:t> GPS(&amp;</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982110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427170" y="1174808"/>
            <a:ext cx="587489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(int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(double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int hour_;</a:t>
            </a:r>
          </a:p>
          <a:p>
            <a:pPr algn="l">
              <a:spcBef>
                <a:spcPts val="0"/>
              </a:spcBef>
            </a:pPr>
            <a:r>
              <a:rPr lang="en-US" sz="1600">
                <a:latin typeface="Courier New" panose="02070309020205020404" pitchFamily="49" charset="0"/>
                <a:ea typeface="Arial" charset="0"/>
                <a:cs typeface="Courier New" panose="02070309020205020404" pitchFamily="49" charset="0"/>
              </a:rPr>
              <a:t>  int min_;</a:t>
            </a:r>
          </a:p>
          <a:p>
            <a:pPr algn="l">
              <a:spcBef>
                <a:spcPts val="0"/>
              </a:spcBef>
            </a:pPr>
            <a:r>
              <a:rPr lang="en-US" sz="160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num_sats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
        <p:nvSpPr>
          <p:cNvPr id="6" name="Content Placeholder 2">
            <a:extLst>
              <a:ext uri="{FF2B5EF4-FFF2-40B4-BE49-F238E27FC236}">
                <a16:creationId xmlns:a16="http://schemas.microsoft.com/office/drawing/2014/main" id="{4A3126C8-8D48-7742-8EF9-2438E00DB50C}"/>
              </a:ext>
            </a:extLst>
          </p:cNvPr>
          <p:cNvSpPr txBox="1">
            <a:spLocks/>
          </p:cNvSpPr>
          <p:nvPr/>
        </p:nvSpPr>
        <p:spPr>
          <a:xfrm>
            <a:off x="5663964" y="1107472"/>
            <a:ext cx="5874894" cy="49304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2042997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233263" y="1168093"/>
            <a:ext cx="11600780"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8343752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15697" y="1425909"/>
            <a:ext cx="11835911"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"%03d%02d.04d", &amp;</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'E' &amp;&amp;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-1.0;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out;</a:t>
            </a:r>
          </a:p>
          <a:p>
            <a:pPr algn="l">
              <a:spcBef>
                <a:spcPts val="0"/>
              </a:spcBef>
            </a:pPr>
            <a:r>
              <a:rPr lang="en-US" sz="1600">
                <a:latin typeface="Courier New" panose="02070309020205020404" pitchFamily="49" charset="0"/>
                <a:ea typeface="Arial" charset="0"/>
                <a:cs typeface="Courier New" panose="02070309020205020404" pitchFamily="49" charset="0"/>
              </a:rPr>
              <a:t>  bool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25028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242" y="59051"/>
            <a:ext cx="11431789" cy="868362"/>
          </a:xfrm>
        </p:spPr>
        <p:txBody>
          <a:bodyPr anchor="ctr">
            <a:normAutofit/>
          </a:bodyPr>
          <a:lstStyle/>
          <a:p>
            <a:pPr algn="ctr"/>
            <a:r>
              <a:rPr lang="en-US" sz="4400">
                <a:latin typeface="Arial" panose="020B0604020202020204" pitchFamily="34" charset="0"/>
                <a:cs typeface="Arial" panose="020B0604020202020204" pitchFamily="34" charset="0"/>
              </a:rPr>
              <a:t>Impedance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0242" y="1338464"/>
            <a:ext cx="11582400" cy="1668679"/>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Impedance captures both pure resistance and complex “reactance” effects like capacitance and inductance.</a:t>
            </a:r>
          </a:p>
          <a:p>
            <a:pPr marL="342900" indent="-342900" algn="l">
              <a:buFont typeface="Arial" panose="020B0604020202020204" pitchFamily="34" charset="0"/>
              <a:buChar char="•"/>
            </a:pPr>
            <a:r>
              <a:rPr lang="en-US" dirty="0">
                <a:latin typeface="Arial" charset="0"/>
                <a:ea typeface="Arial" charset="0"/>
                <a:cs typeface="Arial" charset="0"/>
              </a:rPr>
              <a:t>Z</a:t>
            </a:r>
            <a:r>
              <a:rPr lang="en-US" baseline="-25000" dirty="0">
                <a:latin typeface="Arial" charset="0"/>
                <a:ea typeface="Arial" charset="0"/>
                <a:cs typeface="Arial" charset="0"/>
              </a:rPr>
              <a:t>R</a:t>
            </a:r>
            <a:r>
              <a:rPr lang="en-US" dirty="0">
                <a:latin typeface="Arial" charset="0"/>
                <a:ea typeface="Arial" charset="0"/>
                <a:cs typeface="Arial" charset="0"/>
              </a:rPr>
              <a:t> = R.  Z</a:t>
            </a:r>
            <a:r>
              <a:rPr lang="en-US" baseline="-25000" dirty="0">
                <a:latin typeface="Arial" charset="0"/>
                <a:ea typeface="Arial" charset="0"/>
                <a:cs typeface="Arial" charset="0"/>
              </a:rPr>
              <a:t>C</a:t>
            </a:r>
            <a:r>
              <a:rPr lang="en-US" dirty="0">
                <a:latin typeface="Arial" charset="0"/>
                <a:ea typeface="Arial" charset="0"/>
                <a:cs typeface="Arial" charset="0"/>
              </a:rPr>
              <a:t> = -i/(𝜔C), Z</a:t>
            </a:r>
            <a:r>
              <a:rPr lang="en-US" baseline="-25000" dirty="0">
                <a:latin typeface="Arial" charset="0"/>
                <a:ea typeface="Arial" charset="0"/>
                <a:cs typeface="Arial" charset="0"/>
              </a:rPr>
              <a:t>L</a:t>
            </a:r>
            <a:r>
              <a:rPr lang="en-US" dirty="0">
                <a:latin typeface="Arial" charset="0"/>
                <a:ea typeface="Arial" charset="0"/>
                <a:cs typeface="Arial" charset="0"/>
              </a:rPr>
              <a:t> = -i𝜔L </a:t>
            </a:r>
          </a:p>
          <a:p>
            <a:pPr marL="342900" indent="-342900" algn="l">
              <a:buFont typeface="Arial" panose="020B0604020202020204" pitchFamily="34" charset="0"/>
              <a:buChar char="•"/>
            </a:pPr>
            <a:r>
              <a:rPr lang="en-US" dirty="0">
                <a:latin typeface="Arial" charset="0"/>
                <a:ea typeface="Arial" charset="0"/>
                <a:cs typeface="Arial" charset="0"/>
              </a:rPr>
              <a:t>Here, 𝜔, is the angular frequency of the signal and 𝜔 = 2𝜋f</a:t>
            </a:r>
          </a:p>
          <a:p>
            <a:pPr marL="342900" indent="-342900" algn="l">
              <a:buFont typeface="Arial" panose="020B0604020202020204" pitchFamily="34" charset="0"/>
              <a:buChar char="•"/>
            </a:pPr>
            <a:r>
              <a:rPr lang="en-US" dirty="0">
                <a:latin typeface="Arial" charset="0"/>
                <a:ea typeface="Arial" charset="0"/>
                <a:cs typeface="Arial" charset="0"/>
              </a:rPr>
              <a:t>The inverse of impedance is admittance, Y = Z</a:t>
            </a:r>
            <a:r>
              <a:rPr lang="en-US" baseline="30000" dirty="0">
                <a:latin typeface="Arial" charset="0"/>
                <a:ea typeface="Arial" charset="0"/>
                <a:cs typeface="Arial" charset="0"/>
              </a:rPr>
              <a:t>-1</a:t>
            </a:r>
            <a:r>
              <a:rPr lang="en-US" dirty="0">
                <a:latin typeface="Arial" charset="0"/>
                <a:ea typeface="Arial" charset="0"/>
                <a:cs typeface="Arial"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a:p>
        </p:txBody>
      </p:sp>
      <p:sp>
        <p:nvSpPr>
          <p:cNvPr id="20" name="Rectangle 19">
            <a:extLst>
              <a:ext uri="{FF2B5EF4-FFF2-40B4-BE49-F238E27FC236}">
                <a16:creationId xmlns:a16="http://schemas.microsoft.com/office/drawing/2014/main" id="{E486485E-DB39-6D49-85C7-57AFD6F6FA17}"/>
              </a:ext>
            </a:extLst>
          </p:cNvPr>
          <p:cNvSpPr/>
          <p:nvPr/>
        </p:nvSpPr>
        <p:spPr>
          <a:xfrm rot="5400000">
            <a:off x="2047781" y="3567537"/>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A2B74D0-75CF-C742-B458-17A8D5BB50C5}"/>
              </a:ext>
            </a:extLst>
          </p:cNvPr>
          <p:cNvSpPr txBox="1"/>
          <p:nvPr/>
        </p:nvSpPr>
        <p:spPr>
          <a:xfrm>
            <a:off x="1962079" y="3849420"/>
            <a:ext cx="999067" cy="369332"/>
          </a:xfrm>
          <a:prstGeom prst="rect">
            <a:avLst/>
          </a:prstGeom>
          <a:noFill/>
        </p:spPr>
        <p:txBody>
          <a:bodyPr wrap="square" rtlCol="0">
            <a:spAutoFit/>
          </a:bodyPr>
          <a:lstStyle/>
          <a:p>
            <a:r>
              <a:rPr lang="en-US"/>
              <a:t>Z</a:t>
            </a:r>
            <a:r>
              <a:rPr lang="en-US" baseline="-25000"/>
              <a:t>1</a:t>
            </a:r>
          </a:p>
        </p:txBody>
      </p:sp>
      <p:sp>
        <p:nvSpPr>
          <p:cNvPr id="22" name="Rectangle 21">
            <a:extLst>
              <a:ext uri="{FF2B5EF4-FFF2-40B4-BE49-F238E27FC236}">
                <a16:creationId xmlns:a16="http://schemas.microsoft.com/office/drawing/2014/main" id="{088FEAE9-9F59-FC40-ABEC-644270AD3DAF}"/>
              </a:ext>
            </a:extLst>
          </p:cNvPr>
          <p:cNvSpPr/>
          <p:nvPr/>
        </p:nvSpPr>
        <p:spPr>
          <a:xfrm rot="5400000">
            <a:off x="3470179" y="356754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345B4AF-3388-A542-91BC-FC6B0288F36F}"/>
              </a:ext>
            </a:extLst>
          </p:cNvPr>
          <p:cNvSpPr txBox="1"/>
          <p:nvPr/>
        </p:nvSpPr>
        <p:spPr>
          <a:xfrm>
            <a:off x="3384477" y="3849423"/>
            <a:ext cx="999067" cy="369332"/>
          </a:xfrm>
          <a:prstGeom prst="rect">
            <a:avLst/>
          </a:prstGeom>
          <a:noFill/>
        </p:spPr>
        <p:txBody>
          <a:bodyPr wrap="square" rtlCol="0">
            <a:spAutoFit/>
          </a:bodyPr>
          <a:lstStyle/>
          <a:p>
            <a:r>
              <a:rPr lang="en-US"/>
              <a:t>Z</a:t>
            </a:r>
            <a:r>
              <a:rPr lang="en-US" baseline="-25000"/>
              <a:t>2</a:t>
            </a:r>
          </a:p>
        </p:txBody>
      </p:sp>
      <p:sp>
        <p:nvSpPr>
          <p:cNvPr id="24" name="Rectangle 23">
            <a:extLst>
              <a:ext uri="{FF2B5EF4-FFF2-40B4-BE49-F238E27FC236}">
                <a16:creationId xmlns:a16="http://schemas.microsoft.com/office/drawing/2014/main" id="{F2B701C0-0AB2-0F46-8606-B7CD9B679E52}"/>
              </a:ext>
            </a:extLst>
          </p:cNvPr>
          <p:cNvSpPr/>
          <p:nvPr/>
        </p:nvSpPr>
        <p:spPr>
          <a:xfrm>
            <a:off x="1509588" y="500747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CDBA4C1-E5E9-D94B-8943-D68B666AA34C}"/>
              </a:ext>
            </a:extLst>
          </p:cNvPr>
          <p:cNvSpPr txBox="1"/>
          <p:nvPr/>
        </p:nvSpPr>
        <p:spPr>
          <a:xfrm>
            <a:off x="1542032" y="5282017"/>
            <a:ext cx="999067" cy="369332"/>
          </a:xfrm>
          <a:prstGeom prst="rect">
            <a:avLst/>
          </a:prstGeom>
          <a:noFill/>
        </p:spPr>
        <p:txBody>
          <a:bodyPr wrap="square" rtlCol="0">
            <a:spAutoFit/>
          </a:bodyPr>
          <a:lstStyle/>
          <a:p>
            <a:r>
              <a:rPr lang="en-US"/>
              <a:t>Z</a:t>
            </a:r>
            <a:r>
              <a:rPr lang="en-US" baseline="-25000"/>
              <a:t>1</a:t>
            </a:r>
          </a:p>
        </p:txBody>
      </p:sp>
      <p:sp>
        <p:nvSpPr>
          <p:cNvPr id="27" name="Rectangle 26">
            <a:extLst>
              <a:ext uri="{FF2B5EF4-FFF2-40B4-BE49-F238E27FC236}">
                <a16:creationId xmlns:a16="http://schemas.microsoft.com/office/drawing/2014/main" id="{AF906DEC-88AD-A248-B6A3-B9EA2B7F4C45}"/>
              </a:ext>
            </a:extLst>
          </p:cNvPr>
          <p:cNvSpPr/>
          <p:nvPr/>
        </p:nvSpPr>
        <p:spPr>
          <a:xfrm>
            <a:off x="2457854" y="5007472"/>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92A3462-B0E3-B24E-A9A7-18C473918237}"/>
              </a:ext>
            </a:extLst>
          </p:cNvPr>
          <p:cNvSpPr txBox="1"/>
          <p:nvPr/>
        </p:nvSpPr>
        <p:spPr>
          <a:xfrm>
            <a:off x="2490298" y="5282019"/>
            <a:ext cx="999067" cy="369332"/>
          </a:xfrm>
          <a:prstGeom prst="rect">
            <a:avLst/>
          </a:prstGeom>
          <a:noFill/>
        </p:spPr>
        <p:txBody>
          <a:bodyPr wrap="square" rtlCol="0">
            <a:spAutoFit/>
          </a:bodyPr>
          <a:lstStyle/>
          <a:p>
            <a:r>
              <a:rPr lang="en-US"/>
              <a:t>Z</a:t>
            </a:r>
            <a:r>
              <a:rPr lang="en-US" baseline="-25000"/>
              <a:t>2</a:t>
            </a:r>
          </a:p>
        </p:txBody>
      </p:sp>
      <p:cxnSp>
        <p:nvCxnSpPr>
          <p:cNvPr id="29" name="Straight Connector 28">
            <a:extLst>
              <a:ext uri="{FF2B5EF4-FFF2-40B4-BE49-F238E27FC236}">
                <a16:creationId xmlns:a16="http://schemas.microsoft.com/office/drawing/2014/main" id="{5BBD5C07-751B-294C-8CF2-B1FFFD90197C}"/>
              </a:ext>
            </a:extLst>
          </p:cNvPr>
          <p:cNvCxnSpPr>
            <a:cxnSpLocks/>
          </p:cNvCxnSpPr>
          <p:nvPr/>
        </p:nvCxnSpPr>
        <p:spPr>
          <a:xfrm>
            <a:off x="4185074" y="4055959"/>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DE30D90-9B48-8841-8C25-74C6086BC6EA}"/>
              </a:ext>
            </a:extLst>
          </p:cNvPr>
          <p:cNvSpPr/>
          <p:nvPr/>
        </p:nvSpPr>
        <p:spPr>
          <a:xfrm>
            <a:off x="4798737" y="40270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 name="Oval 30">
            <a:extLst>
              <a:ext uri="{FF2B5EF4-FFF2-40B4-BE49-F238E27FC236}">
                <a16:creationId xmlns:a16="http://schemas.microsoft.com/office/drawing/2014/main" id="{4E1F825B-7296-EF45-B5A9-37834FEDC5DD}"/>
              </a:ext>
            </a:extLst>
          </p:cNvPr>
          <p:cNvSpPr/>
          <p:nvPr/>
        </p:nvSpPr>
        <p:spPr>
          <a:xfrm>
            <a:off x="1111681" y="39806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2" name="Straight Connector 31">
            <a:extLst>
              <a:ext uri="{FF2B5EF4-FFF2-40B4-BE49-F238E27FC236}">
                <a16:creationId xmlns:a16="http://schemas.microsoft.com/office/drawing/2014/main" id="{9A85B3E3-B6A0-C244-AE8A-0B4A3596F2F9}"/>
              </a:ext>
            </a:extLst>
          </p:cNvPr>
          <p:cNvCxnSpPr>
            <a:cxnSpLocks/>
          </p:cNvCxnSpPr>
          <p:nvPr/>
        </p:nvCxnSpPr>
        <p:spPr>
          <a:xfrm>
            <a:off x="1120141" y="4039028"/>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DA2CC79-C97E-A446-8027-EC5592182585}"/>
              </a:ext>
            </a:extLst>
          </p:cNvPr>
          <p:cNvCxnSpPr>
            <a:cxnSpLocks/>
            <a:endCxn id="22" idx="2"/>
          </p:cNvCxnSpPr>
          <p:nvPr/>
        </p:nvCxnSpPr>
        <p:spPr>
          <a:xfrm flipV="1">
            <a:off x="2762677" y="4034090"/>
            <a:ext cx="506942" cy="4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C67E8D5-E953-4443-AB03-1187580A3735}"/>
              </a:ext>
            </a:extLst>
          </p:cNvPr>
          <p:cNvCxnSpPr>
            <a:cxnSpLocks/>
          </p:cNvCxnSpPr>
          <p:nvPr/>
        </p:nvCxnSpPr>
        <p:spPr>
          <a:xfrm>
            <a:off x="1712804" y="4702389"/>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7390E0-D9F5-3245-9B76-E54740F0D474}"/>
              </a:ext>
            </a:extLst>
          </p:cNvPr>
          <p:cNvCxnSpPr>
            <a:cxnSpLocks/>
          </p:cNvCxnSpPr>
          <p:nvPr/>
        </p:nvCxnSpPr>
        <p:spPr>
          <a:xfrm>
            <a:off x="1746673" y="6226392"/>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58C716-72A4-3848-BB77-A5E84C413867}"/>
              </a:ext>
            </a:extLst>
          </p:cNvPr>
          <p:cNvCxnSpPr>
            <a:cxnSpLocks/>
          </p:cNvCxnSpPr>
          <p:nvPr/>
        </p:nvCxnSpPr>
        <p:spPr>
          <a:xfrm>
            <a:off x="1725541" y="4707514"/>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E184AE0-3234-F148-AF9F-72F2B6F58395}"/>
              </a:ext>
            </a:extLst>
          </p:cNvPr>
          <p:cNvCxnSpPr>
            <a:cxnSpLocks/>
          </p:cNvCxnSpPr>
          <p:nvPr/>
        </p:nvCxnSpPr>
        <p:spPr>
          <a:xfrm>
            <a:off x="2673807" y="47075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3DD9BD-351A-0E4A-BA22-6547DCF63D1A}"/>
              </a:ext>
            </a:extLst>
          </p:cNvPr>
          <p:cNvCxnSpPr>
            <a:cxnSpLocks/>
          </p:cNvCxnSpPr>
          <p:nvPr/>
        </p:nvCxnSpPr>
        <p:spPr>
          <a:xfrm>
            <a:off x="1759405" y="59267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9C861F-095E-074E-B6ED-5C6CF6FB1AB2}"/>
              </a:ext>
            </a:extLst>
          </p:cNvPr>
          <p:cNvCxnSpPr>
            <a:cxnSpLocks/>
          </p:cNvCxnSpPr>
          <p:nvPr/>
        </p:nvCxnSpPr>
        <p:spPr>
          <a:xfrm>
            <a:off x="2690743" y="5926709"/>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E0F8251-99B2-F643-8B67-FDD6C37254D3}"/>
              </a:ext>
            </a:extLst>
          </p:cNvPr>
          <p:cNvSpPr/>
          <p:nvPr/>
        </p:nvSpPr>
        <p:spPr>
          <a:xfrm>
            <a:off x="4070604" y="46565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1CCAA1F5-F697-C244-8383-92C220B2041D}"/>
              </a:ext>
            </a:extLst>
          </p:cNvPr>
          <p:cNvSpPr/>
          <p:nvPr/>
        </p:nvSpPr>
        <p:spPr>
          <a:xfrm>
            <a:off x="4138339" y="618054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Content Placeholder 2">
            <a:extLst>
              <a:ext uri="{FF2B5EF4-FFF2-40B4-BE49-F238E27FC236}">
                <a16:creationId xmlns:a16="http://schemas.microsoft.com/office/drawing/2014/main" id="{74D336AC-A6E2-814B-A330-792098B097DD}"/>
              </a:ext>
            </a:extLst>
          </p:cNvPr>
          <p:cNvSpPr txBox="1">
            <a:spLocks/>
          </p:cNvSpPr>
          <p:nvPr/>
        </p:nvSpPr>
        <p:spPr>
          <a:xfrm>
            <a:off x="5692140" y="3824338"/>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Z</a:t>
            </a:r>
            <a:r>
              <a:rPr lang="en-US" baseline="-25000">
                <a:latin typeface="Arial" charset="0"/>
                <a:ea typeface="Arial" charset="0"/>
                <a:cs typeface="Arial" charset="0"/>
              </a:rPr>
              <a:t>eq</a:t>
            </a:r>
            <a:r>
              <a:rPr lang="en-US">
                <a:latin typeface="Arial" charset="0"/>
                <a:ea typeface="Arial" charset="0"/>
                <a:cs typeface="Arial" charset="0"/>
              </a:rPr>
              <a:t> = Z</a:t>
            </a:r>
            <a:r>
              <a:rPr lang="en-US" baseline="-25000">
                <a:latin typeface="Arial" charset="0"/>
                <a:ea typeface="Arial" charset="0"/>
                <a:cs typeface="Arial" charset="0"/>
              </a:rPr>
              <a:t>1</a:t>
            </a:r>
            <a:r>
              <a:rPr lang="en-US">
                <a:latin typeface="Arial" charset="0"/>
                <a:ea typeface="Arial" charset="0"/>
                <a:cs typeface="Arial" charset="0"/>
              </a:rPr>
              <a:t> + Z</a:t>
            </a:r>
            <a:r>
              <a:rPr lang="en-US" baseline="-25000">
                <a:latin typeface="Arial" charset="0"/>
                <a:ea typeface="Arial" charset="0"/>
                <a:cs typeface="Arial" charset="0"/>
              </a:rPr>
              <a:t>2</a:t>
            </a:r>
          </a:p>
        </p:txBody>
      </p:sp>
      <p:sp>
        <p:nvSpPr>
          <p:cNvPr id="46" name="Content Placeholder 2">
            <a:extLst>
              <a:ext uri="{FF2B5EF4-FFF2-40B4-BE49-F238E27FC236}">
                <a16:creationId xmlns:a16="http://schemas.microsoft.com/office/drawing/2014/main" id="{01DC6AD2-ED78-BD49-95A1-04ED17F5E404}"/>
              </a:ext>
            </a:extLst>
          </p:cNvPr>
          <p:cNvSpPr txBox="1">
            <a:spLocks/>
          </p:cNvSpPr>
          <p:nvPr/>
        </p:nvSpPr>
        <p:spPr>
          <a:xfrm>
            <a:off x="5573607" y="5117621"/>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1/Z</a:t>
            </a:r>
            <a:r>
              <a:rPr lang="en-US" baseline="-25000">
                <a:latin typeface="Arial" charset="0"/>
                <a:ea typeface="Arial" charset="0"/>
                <a:cs typeface="Arial" charset="0"/>
              </a:rPr>
              <a:t>eq</a:t>
            </a:r>
            <a:r>
              <a:rPr lang="en-US">
                <a:latin typeface="Arial" charset="0"/>
                <a:ea typeface="Arial" charset="0"/>
                <a:cs typeface="Arial" charset="0"/>
              </a:rPr>
              <a:t> = 1/Z</a:t>
            </a:r>
            <a:r>
              <a:rPr lang="en-US" baseline="-25000">
                <a:latin typeface="Arial" charset="0"/>
                <a:ea typeface="Arial" charset="0"/>
                <a:cs typeface="Arial" charset="0"/>
              </a:rPr>
              <a:t>1</a:t>
            </a:r>
            <a:r>
              <a:rPr lang="en-US">
                <a:latin typeface="Arial" charset="0"/>
                <a:ea typeface="Arial" charset="0"/>
                <a:cs typeface="Arial" charset="0"/>
              </a:rPr>
              <a:t> + 1/Z</a:t>
            </a:r>
            <a:r>
              <a:rPr lang="en-US" baseline="-25000">
                <a:latin typeface="Arial" charset="0"/>
                <a:ea typeface="Arial" charset="0"/>
                <a:cs typeface="Arial" charset="0"/>
              </a:rPr>
              <a:t>2</a:t>
            </a:r>
          </a:p>
        </p:txBody>
      </p:sp>
    </p:spTree>
    <p:extLst>
      <p:ext uri="{BB962C8B-B14F-4D97-AF65-F5344CB8AC3E}">
        <p14:creationId xmlns:p14="http://schemas.microsoft.com/office/powerpoint/2010/main" val="30744789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726"/>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602115" y="1098622"/>
            <a:ext cx="1084776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while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char c = </a:t>
            </a:r>
            <a:r>
              <a:rPr lang="en-US" sz="1600" err="1">
                <a:latin typeface="Courier New" panose="02070309020205020404" pitchFamily="49" charset="0"/>
                <a:ea typeface="Arial" charset="0"/>
                <a:cs typeface="Courier New" panose="02070309020205020404" pitchFamily="49" charset="0"/>
              </a:rPr>
              <a:t>GPS.read</a:t>
            </a:r>
            <a:r>
              <a:rPr lang="en-US" sz="1600">
                <a:latin typeface="Courier New" panose="02070309020205020404" pitchFamily="49" charset="0"/>
                <a:ea typeface="Arial" charset="0"/>
                <a:cs typeface="Courier New" panose="02070309020205020404" pitchFamily="49" charset="0"/>
              </a:rPr>
              <a:t>();     // causes the message to be read</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GPS.newNMEAreceived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break;</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GPS.lastNMEA</a:t>
            </a:r>
            <a:r>
              <a:rPr lang="en-US" sz="1600">
                <a:latin typeface="Courier New" panose="02070309020205020404" pitchFamily="49" charset="0"/>
                <a:ea typeface="Arial" charset="0"/>
                <a:cs typeface="Courier New" panose="02070309020205020404" pitchFamily="49" charset="0"/>
              </a:rPr>
              <a:t>(), &amp;out);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Serial.print("Time: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out.hour</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out.min</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out.seconds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GMT,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latitude,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longitude");</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delay(messageDelay);</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5687003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355342"/>
            <a:ext cx="11690718"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Lab: Connect a Linux machine to a GPS sensor</a:t>
            </a:r>
          </a:p>
        </p:txBody>
      </p:sp>
      <p:sp>
        <p:nvSpPr>
          <p:cNvPr id="3" name="Content Placeholder 2"/>
          <p:cNvSpPr>
            <a:spLocks noGrp="1"/>
          </p:cNvSpPr>
          <p:nvPr>
            <p:ph idx="1"/>
          </p:nvPr>
        </p:nvSpPr>
        <p:spPr>
          <a:xfrm>
            <a:off x="401496" y="1601990"/>
            <a:ext cx="11690718" cy="4360985"/>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first connect a Linux machine, from the USB port on the Linux machine, to an FDTI1232 and connect the FDTI-1232 to the GPS sensor.</a:t>
            </a:r>
          </a:p>
          <a:p>
            <a:pPr lvl="1" algn="l"/>
            <a:r>
              <a:rPr lang="en-US" dirty="0">
                <a:latin typeface="Calibri" panose="020F0502020204030204" pitchFamily="34" charset="0"/>
                <a:ea typeface="Arial" charset="0"/>
                <a:cs typeface="Calibri" panose="020F0502020204030204" pitchFamily="34" charset="0"/>
              </a:rPr>
              <a:t>	</a:t>
            </a:r>
            <a:r>
              <a:rPr lang="en-US" u="sng" dirty="0">
                <a:latin typeface="Calibri" panose="020F0502020204030204" pitchFamily="34" charset="0"/>
                <a:ea typeface="Arial" charset="0"/>
                <a:cs typeface="Calibri" panose="020F0502020204030204" pitchFamily="34" charset="0"/>
              </a:rPr>
              <a:t>GPS module</a:t>
            </a:r>
            <a:r>
              <a:rPr lang="en-US" dirty="0">
                <a:latin typeface="Calibri" panose="020F0502020204030204" pitchFamily="34" charset="0"/>
                <a:ea typeface="Arial" charset="0"/>
                <a:cs typeface="Calibri" panose="020F0502020204030204" pitchFamily="34" charset="0"/>
              </a:rPr>
              <a:t>	</a:t>
            </a:r>
            <a:r>
              <a:rPr lang="en-US" u="sng" dirty="0">
                <a:latin typeface="Calibri" panose="020F0502020204030204" pitchFamily="34" charset="0"/>
                <a:ea typeface="Arial" charset="0"/>
                <a:cs typeface="Calibri" panose="020F0502020204030204" pitchFamily="34" charset="0"/>
              </a:rPr>
              <a:t>FDTI1232</a:t>
            </a:r>
          </a:p>
          <a:p>
            <a:pPr lvl="1" algn="l"/>
            <a:r>
              <a:rPr lang="en-US" dirty="0">
                <a:latin typeface="Calibri" panose="020F0502020204030204" pitchFamily="34" charset="0"/>
                <a:ea typeface="Arial" charset="0"/>
                <a:cs typeface="Calibri" panose="020F0502020204030204" pitchFamily="34" charset="0"/>
              </a:rPr>
              <a:t>	gnd		gnd</a:t>
            </a:r>
          </a:p>
          <a:p>
            <a:pPr lvl="1" algn="l"/>
            <a:r>
              <a:rPr lang="en-US" dirty="0">
                <a:latin typeface="Calibri" panose="020F0502020204030204" pitchFamily="34" charset="0"/>
                <a:ea typeface="Arial" charset="0"/>
                <a:cs typeface="Calibri" panose="020F0502020204030204" pitchFamily="34" charset="0"/>
              </a:rPr>
              <a:t>	vcc		vcc</a:t>
            </a:r>
          </a:p>
          <a:p>
            <a:pPr lvl="1" algn="l"/>
            <a:r>
              <a:rPr lang="en-US" dirty="0">
                <a:latin typeface="Calibri" panose="020F0502020204030204" pitchFamily="34" charset="0"/>
                <a:ea typeface="Arial" charset="0"/>
                <a:cs typeface="Calibri" panose="020F0502020204030204" pitchFamily="34" charset="0"/>
              </a:rPr>
              <a:t>	RX  (configure)      TX</a:t>
            </a:r>
          </a:p>
          <a:p>
            <a:pPr lvl="1" algn="l"/>
            <a:r>
              <a:rPr lang="en-US" dirty="0">
                <a:latin typeface="Calibri" panose="020F0502020204030204" pitchFamily="34" charset="0"/>
                <a:ea typeface="Arial" charset="0"/>
                <a:cs typeface="Calibri" panose="020F0502020204030204" pitchFamily="34" charset="0"/>
              </a:rPr>
              <a:t>	TX         		RX</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also connect using the USB ports in the same way Raspberry Pi, well do that next.</a:t>
            </a: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pic>
        <p:nvPicPr>
          <p:cNvPr id="21" name="Picture 20">
            <a:extLst>
              <a:ext uri="{FF2B5EF4-FFF2-40B4-BE49-F238E27FC236}">
                <a16:creationId xmlns:a16="http://schemas.microsoft.com/office/drawing/2014/main" id="{DF0E5D28-4B7F-944C-AC71-C0B15F66F407}"/>
              </a:ext>
            </a:extLst>
          </p:cNvPr>
          <p:cNvPicPr>
            <a:picLocks noChangeAspect="1"/>
          </p:cNvPicPr>
          <p:nvPr/>
        </p:nvPicPr>
        <p:blipFill>
          <a:blip r:embed="rId3"/>
          <a:stretch>
            <a:fillRect/>
          </a:stretch>
        </p:blipFill>
        <p:spPr>
          <a:xfrm>
            <a:off x="7784563" y="4559219"/>
            <a:ext cx="3535080" cy="1618470"/>
          </a:xfrm>
          <a:prstGeom prst="rect">
            <a:avLst/>
          </a:prstGeom>
        </p:spPr>
      </p:pic>
      <p:pic>
        <p:nvPicPr>
          <p:cNvPr id="6" name="Picture 5" descr="alt text">
            <a:extLst>
              <a:ext uri="{FF2B5EF4-FFF2-40B4-BE49-F238E27FC236}">
                <a16:creationId xmlns:a16="http://schemas.microsoft.com/office/drawing/2014/main" id="{97B66BC2-F5E9-214C-92D0-BB84C3F02C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2327" y="4864581"/>
            <a:ext cx="1007745" cy="1007745"/>
          </a:xfrm>
          <a:prstGeom prst="rect">
            <a:avLst/>
          </a:prstGeom>
          <a:noFill/>
          <a:ln>
            <a:noFill/>
          </a:ln>
        </p:spPr>
      </p:pic>
      <p:pic>
        <p:nvPicPr>
          <p:cNvPr id="7" name="Picture 6" descr="GPS modules to GPS Breakout connections">
            <a:extLst>
              <a:ext uri="{FF2B5EF4-FFF2-40B4-BE49-F238E27FC236}">
                <a16:creationId xmlns:a16="http://schemas.microsoft.com/office/drawing/2014/main" id="{EB9655C0-CC3E-974F-99AE-F40A366A46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2356" y="4634597"/>
            <a:ext cx="4080643" cy="1811927"/>
          </a:xfrm>
          <a:prstGeom prst="rect">
            <a:avLst/>
          </a:prstGeom>
          <a:noFill/>
          <a:ln>
            <a:noFill/>
          </a:ln>
        </p:spPr>
      </p:pic>
    </p:spTree>
    <p:extLst>
      <p:ext uri="{BB962C8B-B14F-4D97-AF65-F5344CB8AC3E}">
        <p14:creationId xmlns:p14="http://schemas.microsoft.com/office/powerpoint/2010/main" val="39643942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6" y="136524"/>
            <a:ext cx="11577025"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457825" y="1322949"/>
            <a:ext cx="10598232"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unistd.h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eol, 2);</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914406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56414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3304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5974644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335" y="136524"/>
            <a:ext cx="11513713"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717759" y="1169977"/>
            <a:ext cx="1023850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4051500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4097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a:t>
            </a:r>
            <a:r>
              <a:rPr lang="en-US" sz="1600" err="1">
                <a:latin typeface="Courier New" panose="02070309020205020404" pitchFamily="49" charset="0"/>
                <a:ea typeface="Arial" charset="0"/>
                <a:cs typeface="Courier New" panose="02070309020205020404" pitchFamily="49" charset="0"/>
              </a:rPr>
              <a:t>lf</a:t>
            </a:r>
            <a:r>
              <a:rPr lang="en-US" sz="1600">
                <a:latin typeface="Courier New" panose="02070309020205020404" pitchFamily="49" charset="0"/>
                <a:ea typeface="Arial" charset="0"/>
                <a:cs typeface="Courier New" panose="02070309020205020404" pitchFamily="49" charset="0"/>
              </a:rPr>
              <a:t>",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6807137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293690"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1996" y="1344003"/>
            <a:ext cx="1097171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1153835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7" y="136524"/>
            <a:ext cx="1147507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66999" y="1306286"/>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sleep(2);</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printf("read returns %d\n", n);</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2)</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printf("Message %d: %s",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(char*) buf);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3551643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99" y="136524"/>
            <a:ext cx="11388381"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82531" y="1517630"/>
            <a:ext cx="10757316"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10;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5558062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RP GPS</a:t>
            </a:r>
          </a:p>
        </p:txBody>
      </p:sp>
      <p:sp>
        <p:nvSpPr>
          <p:cNvPr id="3" name="Content Placeholder 2"/>
          <p:cNvSpPr>
            <a:spLocks noGrp="1"/>
          </p:cNvSpPr>
          <p:nvPr>
            <p:ph idx="1"/>
          </p:nvPr>
        </p:nvSpPr>
        <p:spPr>
          <a:xfrm>
            <a:off x="358930" y="2176764"/>
            <a:ext cx="11496450" cy="691129"/>
          </a:xfrm>
        </p:spPr>
        <p:txBody>
          <a:bodyPr>
            <a:noAutofit/>
          </a:bodyPr>
          <a:lstStyle/>
          <a:p>
            <a:pPr marL="342900" indent="-342900" algn="l">
              <a:buFont typeface="Arial" charset="0"/>
              <a:buChar char="•"/>
            </a:pPr>
            <a:r>
              <a:rPr lang="en-US" sz="2000">
                <a:latin typeface="Arial" charset="0"/>
                <a:ea typeface="Arial" charset="0"/>
                <a:cs typeface="Arial" charset="0"/>
              </a:rPr>
              <a:t>We can also use the code above on the Raspberry Pi to connect to a GPS sensor from a USB port on the RP. If you want to use the mini-USB port, you need to use “/dev/serial0.”</a:t>
            </a:r>
          </a:p>
          <a:p>
            <a:pPr marL="342900" indent="-342900" algn="l">
              <a:buFont typeface="Arial" panose="020B0604020202020204" pitchFamily="34"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129</a:t>
            </a:fld>
            <a:endParaRPr lang="en-US"/>
          </a:p>
        </p:txBody>
      </p:sp>
    </p:spTree>
    <p:extLst>
      <p:ext uri="{BB962C8B-B14F-4D97-AF65-F5344CB8AC3E}">
        <p14:creationId xmlns:p14="http://schemas.microsoft.com/office/powerpoint/2010/main" val="2033279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00" y="9479"/>
            <a:ext cx="11697448" cy="868362"/>
          </a:xfrm>
        </p:spPr>
        <p:txBody>
          <a:bodyPr anchor="ctr">
            <a:normAutofit/>
          </a:bodyPr>
          <a:lstStyle/>
          <a:p>
            <a:pPr algn="ctr"/>
            <a:r>
              <a:rPr lang="en-US" sz="4400">
                <a:latin typeface="Arial" panose="020B0604020202020204" pitchFamily="34" charset="0"/>
                <a:cs typeface="Arial" panose="020B0604020202020204" pitchFamily="34" charset="0"/>
              </a:rPr>
              <a:t>Kirchhoff</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0143" y="1372181"/>
            <a:ext cx="11582400" cy="711076"/>
          </a:xfrm>
        </p:spPr>
        <p:txBody>
          <a:bodyPr>
            <a:noAutofit/>
          </a:bodyPr>
          <a:lstStyle/>
          <a:p>
            <a:pPr algn="l"/>
            <a:r>
              <a:rPr lang="en-US" sz="2000">
                <a:latin typeface="Arial" charset="0"/>
                <a:ea typeface="Arial" charset="0"/>
                <a:cs typeface="Arial" charset="0"/>
              </a:rPr>
              <a:t>There are two Kirkoff’s laws, one describes voltages the other describes currents.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a:p>
        </p:txBody>
      </p:sp>
      <p:sp>
        <p:nvSpPr>
          <p:cNvPr id="6" name="Shape 168">
            <a:extLst>
              <a:ext uri="{FF2B5EF4-FFF2-40B4-BE49-F238E27FC236}">
                <a16:creationId xmlns:a16="http://schemas.microsoft.com/office/drawing/2014/main" id="{8EEBEBBB-943F-D648-8FD1-5F3DC2FE6270}"/>
              </a:ext>
            </a:extLst>
          </p:cNvPr>
          <p:cNvSpPr/>
          <p:nvPr/>
        </p:nvSpPr>
        <p:spPr>
          <a:xfrm flipV="1">
            <a:off x="564358" y="3434321"/>
            <a:ext cx="1277988" cy="1099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7" name="Oval 6">
            <a:extLst>
              <a:ext uri="{FF2B5EF4-FFF2-40B4-BE49-F238E27FC236}">
                <a16:creationId xmlns:a16="http://schemas.microsoft.com/office/drawing/2014/main" id="{4D19EB5A-E896-504D-90C3-2810D4602BC5}"/>
              </a:ext>
            </a:extLst>
          </p:cNvPr>
          <p:cNvSpPr/>
          <p:nvPr/>
        </p:nvSpPr>
        <p:spPr>
          <a:xfrm>
            <a:off x="1842346" y="3331545"/>
            <a:ext cx="302834" cy="272896"/>
          </a:xfrm>
          <a:prstGeom prst="ellipse">
            <a:avLst/>
          </a:prstGeom>
          <a:solidFill>
            <a:schemeClr val="tx1"/>
          </a:solid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 name="Shape 168">
            <a:extLst>
              <a:ext uri="{FF2B5EF4-FFF2-40B4-BE49-F238E27FC236}">
                <a16:creationId xmlns:a16="http://schemas.microsoft.com/office/drawing/2014/main" id="{AB16ED8C-D0DF-8D40-955F-D46F51CF76A1}"/>
              </a:ext>
            </a:extLst>
          </p:cNvPr>
          <p:cNvSpPr/>
          <p:nvPr/>
        </p:nvSpPr>
        <p:spPr>
          <a:xfrm>
            <a:off x="1166984" y="2688562"/>
            <a:ext cx="675362"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9" name="Shape 168">
            <a:extLst>
              <a:ext uri="{FF2B5EF4-FFF2-40B4-BE49-F238E27FC236}">
                <a16:creationId xmlns:a16="http://schemas.microsoft.com/office/drawing/2014/main" id="{1DB8C703-F087-5D42-9586-07748796AD01}"/>
              </a:ext>
            </a:extLst>
          </p:cNvPr>
          <p:cNvSpPr/>
          <p:nvPr/>
        </p:nvSpPr>
        <p:spPr>
          <a:xfrm flipV="1">
            <a:off x="1166984" y="3531510"/>
            <a:ext cx="675362" cy="685075"/>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0" name="Shape 168">
            <a:extLst>
              <a:ext uri="{FF2B5EF4-FFF2-40B4-BE49-F238E27FC236}">
                <a16:creationId xmlns:a16="http://schemas.microsoft.com/office/drawing/2014/main" id="{D4B891E2-BDDB-5041-A46F-AB4244960C0A}"/>
              </a:ext>
            </a:extLst>
          </p:cNvPr>
          <p:cNvSpPr/>
          <p:nvPr/>
        </p:nvSpPr>
        <p:spPr>
          <a:xfrm flipH="1">
            <a:off x="2106643" y="2743222"/>
            <a:ext cx="690666"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1" name="Shape 168">
            <a:extLst>
              <a:ext uri="{FF2B5EF4-FFF2-40B4-BE49-F238E27FC236}">
                <a16:creationId xmlns:a16="http://schemas.microsoft.com/office/drawing/2014/main" id="{881B66A0-4C57-6743-96B7-25D5067917E2}"/>
              </a:ext>
            </a:extLst>
          </p:cNvPr>
          <p:cNvSpPr/>
          <p:nvPr/>
        </p:nvSpPr>
        <p:spPr>
          <a:xfrm flipH="1" flipV="1">
            <a:off x="2096543" y="3501388"/>
            <a:ext cx="1347889" cy="81788"/>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2" name="Shape 168">
            <a:extLst>
              <a:ext uri="{FF2B5EF4-FFF2-40B4-BE49-F238E27FC236}">
                <a16:creationId xmlns:a16="http://schemas.microsoft.com/office/drawing/2014/main" id="{9D4A967B-1DFD-644F-948B-164EF6D84FD3}"/>
              </a:ext>
            </a:extLst>
          </p:cNvPr>
          <p:cNvSpPr/>
          <p:nvPr/>
        </p:nvSpPr>
        <p:spPr>
          <a:xfrm flipH="1" flipV="1">
            <a:off x="2106643" y="3555829"/>
            <a:ext cx="411065" cy="660756"/>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4" name="TextBox 3">
            <a:extLst>
              <a:ext uri="{FF2B5EF4-FFF2-40B4-BE49-F238E27FC236}">
                <a16:creationId xmlns:a16="http://schemas.microsoft.com/office/drawing/2014/main" id="{24DD2EBD-8543-E44F-B85E-B63E7039761D}"/>
              </a:ext>
            </a:extLst>
          </p:cNvPr>
          <p:cNvSpPr txBox="1"/>
          <p:nvPr/>
        </p:nvSpPr>
        <p:spPr>
          <a:xfrm>
            <a:off x="823773" y="2422087"/>
            <a:ext cx="918442" cy="369332"/>
          </a:xfrm>
          <a:prstGeom prst="rect">
            <a:avLst/>
          </a:prstGeom>
          <a:noFill/>
        </p:spPr>
        <p:txBody>
          <a:bodyPr wrap="square" rtlCol="0">
            <a:spAutoFit/>
          </a:bodyPr>
          <a:lstStyle/>
          <a:p>
            <a:r>
              <a:rPr lang="en-US"/>
              <a:t>i</a:t>
            </a:r>
            <a:r>
              <a:rPr lang="en-US" baseline="-25000"/>
              <a:t>1</a:t>
            </a:r>
          </a:p>
        </p:txBody>
      </p:sp>
      <p:sp>
        <p:nvSpPr>
          <p:cNvPr id="13" name="TextBox 12">
            <a:extLst>
              <a:ext uri="{FF2B5EF4-FFF2-40B4-BE49-F238E27FC236}">
                <a16:creationId xmlns:a16="http://schemas.microsoft.com/office/drawing/2014/main" id="{5698F669-5E4A-A041-AEA7-DC86FDBFB4E2}"/>
              </a:ext>
            </a:extLst>
          </p:cNvPr>
          <p:cNvSpPr txBox="1"/>
          <p:nvPr/>
        </p:nvSpPr>
        <p:spPr>
          <a:xfrm>
            <a:off x="263600" y="3266305"/>
            <a:ext cx="556054" cy="369332"/>
          </a:xfrm>
          <a:prstGeom prst="rect">
            <a:avLst/>
          </a:prstGeom>
          <a:noFill/>
        </p:spPr>
        <p:txBody>
          <a:bodyPr wrap="square" rtlCol="0">
            <a:spAutoFit/>
          </a:bodyPr>
          <a:lstStyle/>
          <a:p>
            <a:r>
              <a:rPr lang="en-US"/>
              <a:t>i</a:t>
            </a:r>
            <a:r>
              <a:rPr lang="en-US" baseline="-25000"/>
              <a:t>2</a:t>
            </a:r>
          </a:p>
        </p:txBody>
      </p:sp>
      <p:sp>
        <p:nvSpPr>
          <p:cNvPr id="14" name="TextBox 13">
            <a:extLst>
              <a:ext uri="{FF2B5EF4-FFF2-40B4-BE49-F238E27FC236}">
                <a16:creationId xmlns:a16="http://schemas.microsoft.com/office/drawing/2014/main" id="{3800E2D0-3826-F54F-B420-859745F5ED18}"/>
              </a:ext>
            </a:extLst>
          </p:cNvPr>
          <p:cNvSpPr txBox="1"/>
          <p:nvPr/>
        </p:nvSpPr>
        <p:spPr>
          <a:xfrm>
            <a:off x="896264" y="4169446"/>
            <a:ext cx="556054" cy="369332"/>
          </a:xfrm>
          <a:prstGeom prst="rect">
            <a:avLst/>
          </a:prstGeom>
          <a:noFill/>
        </p:spPr>
        <p:txBody>
          <a:bodyPr wrap="square" rtlCol="0">
            <a:spAutoFit/>
          </a:bodyPr>
          <a:lstStyle/>
          <a:p>
            <a:r>
              <a:rPr lang="en-US"/>
              <a:t>i</a:t>
            </a:r>
            <a:r>
              <a:rPr lang="en-US" baseline="-25000"/>
              <a:t>3</a:t>
            </a:r>
          </a:p>
        </p:txBody>
      </p:sp>
      <p:sp>
        <p:nvSpPr>
          <p:cNvPr id="15" name="TextBox 14">
            <a:extLst>
              <a:ext uri="{FF2B5EF4-FFF2-40B4-BE49-F238E27FC236}">
                <a16:creationId xmlns:a16="http://schemas.microsoft.com/office/drawing/2014/main" id="{7BD801C3-A153-8242-BA38-064C9392012F}"/>
              </a:ext>
            </a:extLst>
          </p:cNvPr>
          <p:cNvSpPr txBox="1"/>
          <p:nvPr/>
        </p:nvSpPr>
        <p:spPr>
          <a:xfrm>
            <a:off x="2770487" y="2452790"/>
            <a:ext cx="556054" cy="369332"/>
          </a:xfrm>
          <a:prstGeom prst="rect">
            <a:avLst/>
          </a:prstGeom>
          <a:noFill/>
        </p:spPr>
        <p:txBody>
          <a:bodyPr wrap="square" rtlCol="0">
            <a:spAutoFit/>
          </a:bodyPr>
          <a:lstStyle/>
          <a:p>
            <a:r>
              <a:rPr lang="en-US"/>
              <a:t>i</a:t>
            </a:r>
            <a:r>
              <a:rPr lang="en-US" baseline="-25000"/>
              <a:t>4</a:t>
            </a:r>
          </a:p>
        </p:txBody>
      </p:sp>
      <p:sp>
        <p:nvSpPr>
          <p:cNvPr id="16" name="TextBox 15">
            <a:extLst>
              <a:ext uri="{FF2B5EF4-FFF2-40B4-BE49-F238E27FC236}">
                <a16:creationId xmlns:a16="http://schemas.microsoft.com/office/drawing/2014/main" id="{DE872BF1-B533-D242-9371-A7F278574FD0}"/>
              </a:ext>
            </a:extLst>
          </p:cNvPr>
          <p:cNvSpPr txBox="1"/>
          <p:nvPr/>
        </p:nvSpPr>
        <p:spPr>
          <a:xfrm>
            <a:off x="3514805" y="3386205"/>
            <a:ext cx="556054" cy="369332"/>
          </a:xfrm>
          <a:prstGeom prst="rect">
            <a:avLst/>
          </a:prstGeom>
          <a:noFill/>
        </p:spPr>
        <p:txBody>
          <a:bodyPr wrap="square" rtlCol="0">
            <a:spAutoFit/>
          </a:bodyPr>
          <a:lstStyle/>
          <a:p>
            <a:r>
              <a:rPr lang="en-US"/>
              <a:t>i</a:t>
            </a:r>
            <a:r>
              <a:rPr lang="en-US" baseline="-25000"/>
              <a:t>5</a:t>
            </a:r>
          </a:p>
        </p:txBody>
      </p:sp>
      <p:sp>
        <p:nvSpPr>
          <p:cNvPr id="17" name="TextBox 16">
            <a:extLst>
              <a:ext uri="{FF2B5EF4-FFF2-40B4-BE49-F238E27FC236}">
                <a16:creationId xmlns:a16="http://schemas.microsoft.com/office/drawing/2014/main" id="{D0BDBA9A-2E2E-4340-B699-2C610805DFE7}"/>
              </a:ext>
            </a:extLst>
          </p:cNvPr>
          <p:cNvSpPr txBox="1"/>
          <p:nvPr/>
        </p:nvSpPr>
        <p:spPr>
          <a:xfrm>
            <a:off x="2549598" y="4216585"/>
            <a:ext cx="556054" cy="369332"/>
          </a:xfrm>
          <a:prstGeom prst="rect">
            <a:avLst/>
          </a:prstGeom>
          <a:noFill/>
        </p:spPr>
        <p:txBody>
          <a:bodyPr wrap="square" rtlCol="0">
            <a:spAutoFit/>
          </a:bodyPr>
          <a:lstStyle/>
          <a:p>
            <a:r>
              <a:rPr lang="en-US"/>
              <a:t>i</a:t>
            </a:r>
            <a:r>
              <a:rPr lang="en-US" baseline="-25000"/>
              <a:t>6</a:t>
            </a:r>
          </a:p>
        </p:txBody>
      </p:sp>
      <p:sp>
        <p:nvSpPr>
          <p:cNvPr id="18" name="Rectangle 17">
            <a:extLst>
              <a:ext uri="{FF2B5EF4-FFF2-40B4-BE49-F238E27FC236}">
                <a16:creationId xmlns:a16="http://schemas.microsoft.com/office/drawing/2014/main" id="{7BD93199-ABE0-D24E-8B64-322BDDED02A7}"/>
              </a:ext>
            </a:extLst>
          </p:cNvPr>
          <p:cNvSpPr/>
          <p:nvPr/>
        </p:nvSpPr>
        <p:spPr>
          <a:xfrm rot="5400000">
            <a:off x="5862617" y="208203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hape 168">
            <a:extLst>
              <a:ext uri="{FF2B5EF4-FFF2-40B4-BE49-F238E27FC236}">
                <a16:creationId xmlns:a16="http://schemas.microsoft.com/office/drawing/2014/main" id="{042C4F14-673E-3F4D-B3AF-49970817C1E8}"/>
              </a:ext>
            </a:extLst>
          </p:cNvPr>
          <p:cNvSpPr/>
          <p:nvPr/>
        </p:nvSpPr>
        <p:spPr>
          <a:xfrm flipV="1">
            <a:off x="5099573" y="2481818"/>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0" name="Rectangle 19">
            <a:extLst>
              <a:ext uri="{FF2B5EF4-FFF2-40B4-BE49-F238E27FC236}">
                <a16:creationId xmlns:a16="http://schemas.microsoft.com/office/drawing/2014/main" id="{8BD571E6-0279-E84C-BC33-47BF70F590B1}"/>
              </a:ext>
            </a:extLst>
          </p:cNvPr>
          <p:cNvSpPr/>
          <p:nvPr/>
        </p:nvSpPr>
        <p:spPr>
          <a:xfrm rot="5400000">
            <a:off x="7248731" y="208929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hape 168">
            <a:extLst>
              <a:ext uri="{FF2B5EF4-FFF2-40B4-BE49-F238E27FC236}">
                <a16:creationId xmlns:a16="http://schemas.microsoft.com/office/drawing/2014/main" id="{E28F14A1-1A78-8E40-B731-4B5C4E818970}"/>
              </a:ext>
            </a:extLst>
          </p:cNvPr>
          <p:cNvSpPr/>
          <p:nvPr/>
        </p:nvSpPr>
        <p:spPr>
          <a:xfrm flipV="1">
            <a:off x="6485689" y="2503592"/>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3" name="Rectangle 22">
            <a:extLst>
              <a:ext uri="{FF2B5EF4-FFF2-40B4-BE49-F238E27FC236}">
                <a16:creationId xmlns:a16="http://schemas.microsoft.com/office/drawing/2014/main" id="{386E4C23-7DDE-9C4D-8F62-D1A8CAC31697}"/>
              </a:ext>
            </a:extLst>
          </p:cNvPr>
          <p:cNvSpPr/>
          <p:nvPr/>
        </p:nvSpPr>
        <p:spPr>
          <a:xfrm rot="5400000">
            <a:off x="8634845" y="2067529"/>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168">
            <a:extLst>
              <a:ext uri="{FF2B5EF4-FFF2-40B4-BE49-F238E27FC236}">
                <a16:creationId xmlns:a16="http://schemas.microsoft.com/office/drawing/2014/main" id="{1487AFE3-5E49-8847-90AF-4AC582CEB808}"/>
              </a:ext>
            </a:extLst>
          </p:cNvPr>
          <p:cNvSpPr/>
          <p:nvPr/>
        </p:nvSpPr>
        <p:spPr>
          <a:xfrm flipV="1">
            <a:off x="7871803" y="2481824"/>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 name="Rectangle 24">
            <a:extLst>
              <a:ext uri="{FF2B5EF4-FFF2-40B4-BE49-F238E27FC236}">
                <a16:creationId xmlns:a16="http://schemas.microsoft.com/office/drawing/2014/main" id="{767E7598-4B8D-DD45-B9A3-0703A42C1321}"/>
              </a:ext>
            </a:extLst>
          </p:cNvPr>
          <p:cNvSpPr/>
          <p:nvPr/>
        </p:nvSpPr>
        <p:spPr>
          <a:xfrm>
            <a:off x="8685647" y="32359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hape 168">
            <a:extLst>
              <a:ext uri="{FF2B5EF4-FFF2-40B4-BE49-F238E27FC236}">
                <a16:creationId xmlns:a16="http://schemas.microsoft.com/office/drawing/2014/main" id="{25A817C4-D264-B74C-83B5-C58C32CAEAEE}"/>
              </a:ext>
            </a:extLst>
          </p:cNvPr>
          <p:cNvSpPr/>
          <p:nvPr/>
        </p:nvSpPr>
        <p:spPr>
          <a:xfrm>
            <a:off x="8833922" y="26813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7" name="Rectangle 26">
            <a:extLst>
              <a:ext uri="{FF2B5EF4-FFF2-40B4-BE49-F238E27FC236}">
                <a16:creationId xmlns:a16="http://schemas.microsoft.com/office/drawing/2014/main" id="{F849D06A-BFD3-DD44-8C85-96CBF9018BB2}"/>
              </a:ext>
            </a:extLst>
          </p:cNvPr>
          <p:cNvSpPr/>
          <p:nvPr/>
        </p:nvSpPr>
        <p:spPr>
          <a:xfrm>
            <a:off x="8750963" y="46075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hape 168">
            <a:extLst>
              <a:ext uri="{FF2B5EF4-FFF2-40B4-BE49-F238E27FC236}">
                <a16:creationId xmlns:a16="http://schemas.microsoft.com/office/drawing/2014/main" id="{2A8A5CFB-A16F-1241-8E94-54C9FDEB3A0B}"/>
              </a:ext>
            </a:extLst>
          </p:cNvPr>
          <p:cNvSpPr/>
          <p:nvPr/>
        </p:nvSpPr>
        <p:spPr>
          <a:xfrm>
            <a:off x="8899238" y="40529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9" name="Shape 168">
            <a:extLst>
              <a:ext uri="{FF2B5EF4-FFF2-40B4-BE49-F238E27FC236}">
                <a16:creationId xmlns:a16="http://schemas.microsoft.com/office/drawing/2014/main" id="{7329F0CC-1C73-5E40-8280-0D0B1682C8FC}"/>
              </a:ext>
            </a:extLst>
          </p:cNvPr>
          <p:cNvSpPr/>
          <p:nvPr/>
        </p:nvSpPr>
        <p:spPr>
          <a:xfrm flipH="1" flipV="1">
            <a:off x="5118111" y="4950085"/>
            <a:ext cx="3625629" cy="2694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30" name="TextBox 29">
            <a:extLst>
              <a:ext uri="{FF2B5EF4-FFF2-40B4-BE49-F238E27FC236}">
                <a16:creationId xmlns:a16="http://schemas.microsoft.com/office/drawing/2014/main" id="{B7B56D93-968E-B642-83D8-B3C7E74848CF}"/>
              </a:ext>
            </a:extLst>
          </p:cNvPr>
          <p:cNvSpPr txBox="1"/>
          <p:nvPr/>
        </p:nvSpPr>
        <p:spPr>
          <a:xfrm>
            <a:off x="5118111" y="2589834"/>
            <a:ext cx="556054" cy="369332"/>
          </a:xfrm>
          <a:prstGeom prst="rect">
            <a:avLst/>
          </a:prstGeom>
          <a:noFill/>
        </p:spPr>
        <p:txBody>
          <a:bodyPr wrap="square" rtlCol="0">
            <a:spAutoFit/>
          </a:bodyPr>
          <a:lstStyle/>
          <a:p>
            <a:r>
              <a:rPr lang="en-US"/>
              <a:t>V</a:t>
            </a:r>
            <a:r>
              <a:rPr lang="en-US" baseline="-25000"/>
              <a:t>1</a:t>
            </a:r>
          </a:p>
        </p:txBody>
      </p:sp>
      <p:sp>
        <p:nvSpPr>
          <p:cNvPr id="31" name="TextBox 30">
            <a:extLst>
              <a:ext uri="{FF2B5EF4-FFF2-40B4-BE49-F238E27FC236}">
                <a16:creationId xmlns:a16="http://schemas.microsoft.com/office/drawing/2014/main" id="{25B89994-29D1-D342-8457-0F254D8AB8AD}"/>
              </a:ext>
            </a:extLst>
          </p:cNvPr>
          <p:cNvSpPr txBox="1"/>
          <p:nvPr/>
        </p:nvSpPr>
        <p:spPr>
          <a:xfrm>
            <a:off x="6540511" y="2572904"/>
            <a:ext cx="556054" cy="369332"/>
          </a:xfrm>
          <a:prstGeom prst="rect">
            <a:avLst/>
          </a:prstGeom>
          <a:noFill/>
        </p:spPr>
        <p:txBody>
          <a:bodyPr wrap="square" rtlCol="0">
            <a:spAutoFit/>
          </a:bodyPr>
          <a:lstStyle/>
          <a:p>
            <a:r>
              <a:rPr lang="en-US"/>
              <a:t>V</a:t>
            </a:r>
            <a:r>
              <a:rPr lang="en-US" baseline="-25000"/>
              <a:t>2</a:t>
            </a:r>
          </a:p>
        </p:txBody>
      </p:sp>
      <p:sp>
        <p:nvSpPr>
          <p:cNvPr id="32" name="TextBox 31">
            <a:extLst>
              <a:ext uri="{FF2B5EF4-FFF2-40B4-BE49-F238E27FC236}">
                <a16:creationId xmlns:a16="http://schemas.microsoft.com/office/drawing/2014/main" id="{A3CB6132-2E3A-3346-AF03-555DAF8C9FC0}"/>
              </a:ext>
            </a:extLst>
          </p:cNvPr>
          <p:cNvSpPr txBox="1"/>
          <p:nvPr/>
        </p:nvSpPr>
        <p:spPr>
          <a:xfrm>
            <a:off x="7929043" y="2572905"/>
            <a:ext cx="556054" cy="369332"/>
          </a:xfrm>
          <a:prstGeom prst="rect">
            <a:avLst/>
          </a:prstGeom>
          <a:noFill/>
        </p:spPr>
        <p:txBody>
          <a:bodyPr wrap="square" rtlCol="0">
            <a:spAutoFit/>
          </a:bodyPr>
          <a:lstStyle/>
          <a:p>
            <a:r>
              <a:rPr lang="en-US"/>
              <a:t>V</a:t>
            </a:r>
            <a:r>
              <a:rPr lang="en-US" baseline="-25000"/>
              <a:t>3</a:t>
            </a:r>
          </a:p>
        </p:txBody>
      </p:sp>
      <p:sp>
        <p:nvSpPr>
          <p:cNvPr id="33" name="TextBox 32">
            <a:extLst>
              <a:ext uri="{FF2B5EF4-FFF2-40B4-BE49-F238E27FC236}">
                <a16:creationId xmlns:a16="http://schemas.microsoft.com/office/drawing/2014/main" id="{067C50AB-AD1E-FA4E-9427-6C4033EF0F15}"/>
              </a:ext>
            </a:extLst>
          </p:cNvPr>
          <p:cNvSpPr txBox="1"/>
          <p:nvPr/>
        </p:nvSpPr>
        <p:spPr>
          <a:xfrm>
            <a:off x="9039548" y="2811170"/>
            <a:ext cx="556054" cy="369332"/>
          </a:xfrm>
          <a:prstGeom prst="rect">
            <a:avLst/>
          </a:prstGeom>
          <a:noFill/>
        </p:spPr>
        <p:txBody>
          <a:bodyPr wrap="square" rtlCol="0">
            <a:spAutoFit/>
          </a:bodyPr>
          <a:lstStyle/>
          <a:p>
            <a:r>
              <a:rPr lang="en-US"/>
              <a:t>V</a:t>
            </a:r>
            <a:r>
              <a:rPr lang="en-US" baseline="-25000"/>
              <a:t>4</a:t>
            </a:r>
          </a:p>
        </p:txBody>
      </p:sp>
      <p:sp>
        <p:nvSpPr>
          <p:cNvPr id="34" name="TextBox 33">
            <a:extLst>
              <a:ext uri="{FF2B5EF4-FFF2-40B4-BE49-F238E27FC236}">
                <a16:creationId xmlns:a16="http://schemas.microsoft.com/office/drawing/2014/main" id="{E24B8C65-DF0B-0C47-AC3C-3CB1CC76876C}"/>
              </a:ext>
            </a:extLst>
          </p:cNvPr>
          <p:cNvSpPr txBox="1"/>
          <p:nvPr/>
        </p:nvSpPr>
        <p:spPr>
          <a:xfrm>
            <a:off x="9039551" y="4165836"/>
            <a:ext cx="556054" cy="369332"/>
          </a:xfrm>
          <a:prstGeom prst="rect">
            <a:avLst/>
          </a:prstGeom>
          <a:noFill/>
        </p:spPr>
        <p:txBody>
          <a:bodyPr wrap="square" rtlCol="0">
            <a:spAutoFit/>
          </a:bodyPr>
          <a:lstStyle/>
          <a:p>
            <a:r>
              <a:rPr lang="en-US"/>
              <a:t>V</a:t>
            </a:r>
            <a:r>
              <a:rPr lang="en-US" baseline="-25000"/>
              <a:t>5</a:t>
            </a:r>
          </a:p>
        </p:txBody>
      </p:sp>
      <p:sp>
        <p:nvSpPr>
          <p:cNvPr id="35" name="TextBox 34">
            <a:extLst>
              <a:ext uri="{FF2B5EF4-FFF2-40B4-BE49-F238E27FC236}">
                <a16:creationId xmlns:a16="http://schemas.microsoft.com/office/drawing/2014/main" id="{D274EC04-4076-114E-AEC5-88AF4DDDB1F3}"/>
              </a:ext>
            </a:extLst>
          </p:cNvPr>
          <p:cNvSpPr txBox="1"/>
          <p:nvPr/>
        </p:nvSpPr>
        <p:spPr>
          <a:xfrm>
            <a:off x="5328488" y="4529638"/>
            <a:ext cx="2878582" cy="369332"/>
          </a:xfrm>
          <a:prstGeom prst="rect">
            <a:avLst/>
          </a:prstGeom>
          <a:noFill/>
        </p:spPr>
        <p:txBody>
          <a:bodyPr wrap="square" rtlCol="0">
            <a:spAutoFit/>
          </a:bodyPr>
          <a:lstStyle/>
          <a:p>
            <a:r>
              <a:rPr lang="en-US"/>
              <a:t>V</a:t>
            </a:r>
            <a:r>
              <a:rPr lang="en-US" baseline="-25000"/>
              <a:t>6</a:t>
            </a:r>
          </a:p>
        </p:txBody>
      </p:sp>
      <p:sp>
        <p:nvSpPr>
          <p:cNvPr id="36" name="TextBox 35">
            <a:extLst>
              <a:ext uri="{FF2B5EF4-FFF2-40B4-BE49-F238E27FC236}">
                <a16:creationId xmlns:a16="http://schemas.microsoft.com/office/drawing/2014/main" id="{F2A591DB-81D4-B645-83F8-A7512096CBF5}"/>
              </a:ext>
            </a:extLst>
          </p:cNvPr>
          <p:cNvSpPr txBox="1"/>
          <p:nvPr/>
        </p:nvSpPr>
        <p:spPr>
          <a:xfrm>
            <a:off x="327995" y="5043873"/>
            <a:ext cx="3968360" cy="584775"/>
          </a:xfrm>
          <a:prstGeom prst="rect">
            <a:avLst/>
          </a:prstGeom>
          <a:noFill/>
        </p:spPr>
        <p:txBody>
          <a:bodyPr wrap="square" rtlCol="0">
            <a:spAutoFit/>
          </a:bodyPr>
          <a:lstStyle/>
          <a:p>
            <a:r>
              <a:rPr lang="en-US" sz="2000"/>
              <a:t>i</a:t>
            </a:r>
            <a:r>
              <a:rPr lang="en-US" sz="2000" baseline="-25000"/>
              <a:t>1 </a:t>
            </a:r>
            <a:r>
              <a:rPr lang="en-US" sz="2000"/>
              <a:t>+ i</a:t>
            </a:r>
            <a:r>
              <a:rPr lang="en-US" sz="2000" baseline="-25000"/>
              <a:t>2</a:t>
            </a:r>
            <a:r>
              <a:rPr lang="en-US" sz="2000"/>
              <a:t> + i</a:t>
            </a:r>
            <a:r>
              <a:rPr lang="en-US" sz="2000" baseline="-25000"/>
              <a:t>3 </a:t>
            </a:r>
            <a:r>
              <a:rPr lang="en-US" sz="2000"/>
              <a:t>+ i</a:t>
            </a:r>
            <a:r>
              <a:rPr lang="en-US" sz="2000" baseline="-25000"/>
              <a:t>4</a:t>
            </a:r>
            <a:r>
              <a:rPr lang="en-US" sz="2000"/>
              <a:t> + i</a:t>
            </a:r>
            <a:r>
              <a:rPr lang="en-US" sz="2000" baseline="-25000"/>
              <a:t>5 </a:t>
            </a:r>
            <a:r>
              <a:rPr lang="en-US" sz="2000"/>
              <a:t>+ i</a:t>
            </a:r>
            <a:r>
              <a:rPr lang="en-US" sz="2000" baseline="-25000"/>
              <a:t>6 </a:t>
            </a:r>
            <a:r>
              <a:rPr lang="en-US" sz="2000"/>
              <a:t>= 0</a:t>
            </a:r>
          </a:p>
          <a:p>
            <a:endParaRPr lang="en-US" baseline="-25000"/>
          </a:p>
        </p:txBody>
      </p:sp>
      <p:sp>
        <p:nvSpPr>
          <p:cNvPr id="37" name="TextBox 36">
            <a:extLst>
              <a:ext uri="{FF2B5EF4-FFF2-40B4-BE49-F238E27FC236}">
                <a16:creationId xmlns:a16="http://schemas.microsoft.com/office/drawing/2014/main" id="{DC1B0D87-A2FE-284F-9C0A-472140E88FBE}"/>
              </a:ext>
            </a:extLst>
          </p:cNvPr>
          <p:cNvSpPr txBox="1"/>
          <p:nvPr/>
        </p:nvSpPr>
        <p:spPr>
          <a:xfrm>
            <a:off x="4070859" y="5435812"/>
            <a:ext cx="7890189" cy="584775"/>
          </a:xfrm>
          <a:prstGeom prst="rect">
            <a:avLst/>
          </a:prstGeom>
          <a:noFill/>
        </p:spPr>
        <p:txBody>
          <a:bodyPr wrap="square" rtlCol="0">
            <a:spAutoFit/>
          </a:bodyPr>
          <a:lstStyle/>
          <a:p>
            <a:r>
              <a:rPr lang="en-US" sz="2000"/>
              <a:t>(V</a:t>
            </a:r>
            <a:r>
              <a:rPr lang="en-US" sz="2000" baseline="-25000"/>
              <a:t>2 </a:t>
            </a:r>
            <a:r>
              <a:rPr lang="en-US" sz="2000"/>
              <a:t>- V</a:t>
            </a:r>
            <a:r>
              <a:rPr lang="en-US" sz="2000" baseline="-25000"/>
              <a:t>1</a:t>
            </a:r>
            <a:r>
              <a:rPr lang="en-US" sz="2000"/>
              <a:t>) + (V</a:t>
            </a:r>
            <a:r>
              <a:rPr lang="en-US" sz="2000" baseline="-25000"/>
              <a:t>3 </a:t>
            </a:r>
            <a:r>
              <a:rPr lang="en-US" sz="2000"/>
              <a:t>– V</a:t>
            </a:r>
            <a:r>
              <a:rPr lang="en-US" sz="2000" baseline="-25000"/>
              <a:t>2</a:t>
            </a:r>
            <a:r>
              <a:rPr lang="en-US" sz="2000"/>
              <a:t>)</a:t>
            </a:r>
            <a:r>
              <a:rPr lang="en-US" sz="2000" baseline="-25000"/>
              <a:t> </a:t>
            </a:r>
            <a:r>
              <a:rPr lang="en-US" sz="2000"/>
              <a:t>+ (V</a:t>
            </a:r>
            <a:r>
              <a:rPr lang="en-US" sz="2000" baseline="-25000"/>
              <a:t>4 </a:t>
            </a:r>
            <a:r>
              <a:rPr lang="en-US" sz="2000"/>
              <a:t>- V</a:t>
            </a:r>
            <a:r>
              <a:rPr lang="en-US" sz="2000" baseline="-25000"/>
              <a:t>3</a:t>
            </a:r>
            <a:r>
              <a:rPr lang="en-US" sz="2000"/>
              <a:t>) + (V</a:t>
            </a:r>
            <a:r>
              <a:rPr lang="en-US" sz="2000" baseline="-25000"/>
              <a:t>5 </a:t>
            </a:r>
            <a:r>
              <a:rPr lang="en-US" sz="2000"/>
              <a:t>– V</a:t>
            </a:r>
            <a:r>
              <a:rPr lang="en-US" sz="2000" baseline="-25000"/>
              <a:t>4</a:t>
            </a:r>
            <a:r>
              <a:rPr lang="en-US" sz="2000"/>
              <a:t>) + (V</a:t>
            </a:r>
            <a:r>
              <a:rPr lang="en-US" sz="2000" baseline="-25000"/>
              <a:t>6 </a:t>
            </a:r>
            <a:r>
              <a:rPr lang="en-US" sz="2000"/>
              <a:t>- V</a:t>
            </a:r>
            <a:r>
              <a:rPr lang="en-US" sz="2000" baseline="-25000"/>
              <a:t>1</a:t>
            </a:r>
            <a:r>
              <a:rPr lang="en-US" sz="2000"/>
              <a:t>) + (V</a:t>
            </a:r>
            <a:r>
              <a:rPr lang="en-US" sz="2000" baseline="-25000"/>
              <a:t>1 </a:t>
            </a:r>
            <a:r>
              <a:rPr lang="en-US" sz="2000"/>
              <a:t>– V</a:t>
            </a:r>
            <a:r>
              <a:rPr lang="en-US" sz="2000" baseline="-25000"/>
              <a:t>6 </a:t>
            </a:r>
            <a:r>
              <a:rPr lang="en-US" sz="2000"/>
              <a:t>)= 0</a:t>
            </a:r>
          </a:p>
          <a:p>
            <a:endParaRPr lang="en-US" baseline="-25000"/>
          </a:p>
        </p:txBody>
      </p:sp>
    </p:spTree>
    <p:extLst>
      <p:ext uri="{BB962C8B-B14F-4D97-AF65-F5344CB8AC3E}">
        <p14:creationId xmlns:p14="http://schemas.microsoft.com/office/powerpoint/2010/main" val="15769399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UART from  Raspberry Pi interface</a:t>
            </a:r>
          </a:p>
        </p:txBody>
      </p:sp>
      <p:sp>
        <p:nvSpPr>
          <p:cNvPr id="3" name="Content Placeholder 2"/>
          <p:cNvSpPr>
            <a:spLocks noGrp="1"/>
          </p:cNvSpPr>
          <p:nvPr>
            <p:ph idx="1"/>
          </p:nvPr>
        </p:nvSpPr>
        <p:spPr>
          <a:xfrm>
            <a:off x="347775" y="2024536"/>
            <a:ext cx="11496450" cy="2769140"/>
          </a:xfrm>
        </p:spPr>
        <p:txBody>
          <a:bodyPr>
            <a:noAutofit/>
          </a:bodyPr>
          <a:lstStyle/>
          <a:p>
            <a:pPr marL="342900" indent="-342900" algn="l">
              <a:buFont typeface="Arial" charset="0"/>
              <a:buChar char="•"/>
            </a:pPr>
            <a:r>
              <a:rPr lang="en-US" sz="2000" dirty="0">
                <a:latin typeface="Arial" charset="0"/>
                <a:ea typeface="Arial" charset="0"/>
                <a:cs typeface="Arial" charset="0"/>
              </a:rPr>
              <a:t>Finally, we can connect from the Raspberry Pi Tx (pin 8) and Rx (pin 10) pins directly to the GPS sensor.</a:t>
            </a:r>
          </a:p>
          <a:p>
            <a:pPr marL="342900" indent="-342900" algn="l">
              <a:buFont typeface="Arial" charset="0"/>
              <a:buChar char="•"/>
            </a:pPr>
            <a:r>
              <a:rPr lang="en-US" sz="2000" dirty="0">
                <a:latin typeface="Arial" charset="0"/>
                <a:ea typeface="Arial" charset="0"/>
                <a:cs typeface="Arial" charset="0"/>
              </a:rPr>
              <a:t>First, you’ll have to enable the RP pins RX/TX pins by adding (or editing) a line in /boot/</a:t>
            </a:r>
            <a:r>
              <a:rPr lang="en-US" sz="2000" dirty="0" err="1">
                <a:latin typeface="Arial" charset="0"/>
                <a:ea typeface="Arial" charset="0"/>
                <a:cs typeface="Arial" charset="0"/>
              </a:rPr>
              <a:t>config.txt</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We need to open the native RP UART device, /dev/ttyS0.</a:t>
            </a:r>
          </a:p>
          <a:p>
            <a:pPr marL="342900" indent="-342900" algn="l">
              <a:buFont typeface="Arial" panose="020B0604020202020204" pitchFamily="34" charset="0"/>
              <a:buChar char="•"/>
            </a:pPr>
            <a:r>
              <a:rPr lang="en-US" sz="2000" dirty="0">
                <a:latin typeface="Arial" charset="0"/>
                <a:ea typeface="Arial" charset="0"/>
                <a:cs typeface="Arial" charset="0"/>
              </a:rPr>
              <a:t>UARTs are important.  We’ll use this for GPS and HC-12.</a:t>
            </a:r>
          </a:p>
          <a:p>
            <a:pPr marL="342900" indent="-342900" algn="l">
              <a:buFont typeface="Arial" charset="0"/>
              <a:buChar char="•"/>
            </a:pPr>
            <a:endParaRPr lang="en-US" sz="2000" dirty="0">
              <a:latin typeface="Arial" charset="0"/>
              <a:ea typeface="Arial" charset="0"/>
              <a:cs typeface="Arial" charset="0"/>
            </a:endParaRP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13074780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UART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131</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Interfacing with Raspberry Pi using C (WiringPi Library)</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GPS</a:t>
            </a:r>
          </a:p>
          <a:p>
            <a:pPr algn="l">
              <a:spcBef>
                <a:spcPts val="0"/>
              </a:spcBef>
            </a:pPr>
            <a:r>
              <a:rPr lang="en-US" sz="1600" dirty="0">
                <a:latin typeface="Courier New" panose="02070309020205020404" pitchFamily="49" charset="0"/>
                <a:ea typeface="Arial" charset="0"/>
                <a:cs typeface="Courier New" panose="02070309020205020404" pitchFamily="49" charset="0"/>
              </a:rPr>
              <a:t>//  3.3V  (GPIO Pin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(GPIO Pin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TXD (GPIO Pin  8) RXD</a:t>
            </a:r>
          </a:p>
          <a:p>
            <a:pPr algn="l">
              <a:spcBef>
                <a:spcPts val="0"/>
              </a:spcBef>
            </a:pPr>
            <a:r>
              <a:rPr lang="en-US" sz="1600" dirty="0">
                <a:latin typeface="Courier New" panose="02070309020205020404" pitchFamily="49" charset="0"/>
                <a:ea typeface="Arial" charset="0"/>
                <a:cs typeface="Courier New" panose="02070309020205020404" pitchFamily="49" charset="0"/>
              </a:rPr>
              <a:t>//  RXD (GPIO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"/dev/ttyS0”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Rectangle 6">
            <a:extLst>
              <a:ext uri="{FF2B5EF4-FFF2-40B4-BE49-F238E27FC236}">
                <a16:creationId xmlns:a16="http://schemas.microsoft.com/office/drawing/2014/main" id="{CF40AC6C-8C77-B04E-AF64-EC7E15A65494}"/>
              </a:ext>
            </a:extLst>
          </p:cNvPr>
          <p:cNvSpPr/>
          <p:nvPr/>
        </p:nvSpPr>
        <p:spPr>
          <a:xfrm>
            <a:off x="10579253" y="2499366"/>
            <a:ext cx="1328850" cy="316452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612338"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p>
        </p:txBody>
      </p:sp>
      <p:sp>
        <p:nvSpPr>
          <p:cNvPr id="9" name="TextBox 8">
            <a:extLst>
              <a:ext uri="{FF2B5EF4-FFF2-40B4-BE49-F238E27FC236}">
                <a16:creationId xmlns:a16="http://schemas.microsoft.com/office/drawing/2014/main" id="{54183199-067C-0D4A-AC1F-5D5FA9A67C1C}"/>
              </a:ext>
            </a:extLst>
          </p:cNvPr>
          <p:cNvSpPr txBox="1"/>
          <p:nvPr/>
        </p:nvSpPr>
        <p:spPr>
          <a:xfrm>
            <a:off x="10581777" y="405595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559860" y="325841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sp>
        <p:nvSpPr>
          <p:cNvPr id="11" name="Oval 10">
            <a:extLst>
              <a:ext uri="{FF2B5EF4-FFF2-40B4-BE49-F238E27FC236}">
                <a16:creationId xmlns:a16="http://schemas.microsoft.com/office/drawing/2014/main" id="{472CE903-400C-704D-9B2E-F70BC3444FD6}"/>
              </a:ext>
            </a:extLst>
          </p:cNvPr>
          <p:cNvSpPr/>
          <p:nvPr/>
        </p:nvSpPr>
        <p:spPr>
          <a:xfrm>
            <a:off x="8380878"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373621"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380878"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388133"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656068"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648811"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663325"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641553"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860061" y="2376109"/>
            <a:ext cx="1630905"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772798"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a:stCxn id="22" idx="3"/>
            <a:endCxn id="30" idx="1"/>
          </p:cNvCxnSpPr>
          <p:nvPr/>
        </p:nvCxnSpPr>
        <p:spPr>
          <a:xfrm flipV="1">
            <a:off x="9498883" y="27991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802017" y="264884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833997" y="4830539"/>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594609" y="264526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584927" y="474424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487194" y="481912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611033" y="325207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GPIO15 (TX)</a:t>
            </a:r>
          </a:p>
          <a:p>
            <a:pPr algn="r"/>
            <a:r>
              <a:rPr lang="en-US" sz="1400">
                <a:latin typeface="Arial" panose="020B0604020202020204" pitchFamily="34" charset="0"/>
                <a:cs typeface="Arial" panose="020B0604020202020204" pitchFamily="34" charset="0"/>
              </a:rPr>
              <a:t>HDR pin 8</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483643" y="337827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498883" y="41707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565313" y="399883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GPIO16 (RX)</a:t>
            </a:r>
          </a:p>
          <a:p>
            <a:pPr algn="r"/>
            <a:r>
              <a:rPr lang="en-US" sz="1400">
                <a:latin typeface="Arial" panose="020B0604020202020204" pitchFamily="34" charset="0"/>
                <a:cs typeface="Arial" panose="020B0604020202020204" pitchFamily="34" charset="0"/>
              </a:rPr>
              <a:t>HDR pin 10</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786777" y="469100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27556116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916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29744" y="1751097"/>
            <a:ext cx="11271970" cy="41126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strlen(command); 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command[i]);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2267032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3903" y="1013101"/>
            <a:ext cx="6692348"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a:t>
            </a:r>
          </a:p>
          <a:p>
            <a:pPr algn="l">
              <a:spcBef>
                <a:spcPts val="0"/>
              </a:spcBef>
            </a:pPr>
            <a:r>
              <a:rPr lang="en-US" sz="1600" dirty="0">
                <a:latin typeface="Courier New" panose="02070309020205020404" pitchFamily="49" charset="0"/>
                <a:ea typeface="Arial" charset="0"/>
                <a:cs typeface="Courier New" panose="02070309020205020404" pitchFamily="49" charset="0"/>
              </a:rPr>
              <a:t>//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8" name="Content Placeholder 2">
            <a:extLst>
              <a:ext uri="{FF2B5EF4-FFF2-40B4-BE49-F238E27FC236}">
                <a16:creationId xmlns:a16="http://schemas.microsoft.com/office/drawing/2014/main" id="{6F956EFF-2B08-1A4B-9F7B-8CE97FC861B0}"/>
              </a:ext>
            </a:extLst>
          </p:cNvPr>
          <p:cNvSpPr txBox="1">
            <a:spLocks/>
          </p:cNvSpPr>
          <p:nvPr/>
        </p:nvSpPr>
        <p:spPr>
          <a:xfrm>
            <a:off x="6518116" y="1155530"/>
            <a:ext cx="5532219"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6093750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147175"/>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p:txBody>
      </p:sp>
    </p:spTree>
    <p:extLst>
      <p:ext uri="{BB962C8B-B14F-4D97-AF65-F5344CB8AC3E}">
        <p14:creationId xmlns:p14="http://schemas.microsoft.com/office/powerpoint/2010/main" val="41601586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211637"/>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(int fd,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(n &lt; (size - 1)) {</a:t>
            </a:r>
          </a:p>
          <a:p>
            <a:pPr algn="l">
              <a:spcBef>
                <a:spcPts val="0"/>
              </a:spcBef>
            </a:pPr>
            <a:r>
              <a:rPr lang="en-US" sz="1600" dirty="0">
                <a:latin typeface="Courier New" panose="02070309020205020404" pitchFamily="49" charset="0"/>
                <a:ea typeface="Arial" charset="0"/>
                <a:cs typeface="Courier New" panose="02070309020205020404" pitchFamily="49" charset="0"/>
              </a:rPr>
              <a:t>    r = </a:t>
            </a:r>
            <a:r>
              <a:rPr lang="en-US" sz="1600" dirty="0" err="1">
                <a:latin typeface="Courier New" panose="02070309020205020404" pitchFamily="49" charset="0"/>
                <a:ea typeface="Arial" charset="0"/>
                <a:cs typeface="Courier New" panose="02070309020205020404" pitchFamily="49" charset="0"/>
              </a:rPr>
              <a:t>serialGetchar</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r;</a:t>
            </a:r>
          </a:p>
          <a:p>
            <a:pPr algn="l">
              <a:spcBef>
                <a:spcPts val="0"/>
              </a:spcBef>
            </a:pPr>
            <a:r>
              <a:rPr lang="en-US" sz="1600" dirty="0">
                <a:latin typeface="Courier New" panose="02070309020205020404" pitchFamily="49" charset="0"/>
                <a:ea typeface="Arial" charset="0"/>
                <a:cs typeface="Courier New" panose="02070309020205020404" pitchFamily="49" charset="0"/>
              </a:rPr>
              <a:t>    if (r == '\n')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4568960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348653"/>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(fd, 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1167861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90684" y="1572562"/>
            <a:ext cx="99898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Initialize wiringPi</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printf("wiringPiSetup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Open the serial 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serialOpen</a:t>
            </a:r>
            <a:r>
              <a:rPr lang="en-US" sz="1600" dirty="0">
                <a:latin typeface="Courier New" panose="02070309020205020404" pitchFamily="49" charset="0"/>
                <a:ea typeface="Arial" charset="0"/>
                <a:cs typeface="Courier New" panose="02070309020205020404" pitchFamily="49" charset="0"/>
              </a:rPr>
              <a:t>(uartDevice,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a:t>
            </a:r>
            <a:r>
              <a:rPr lang="en-US" sz="1600" dirty="0" err="1">
                <a:latin typeface="Courier New" panose="02070309020205020404" pitchFamily="49" charset="0"/>
                <a:ea typeface="Arial" charset="0"/>
                <a:cs typeface="Courier New" panose="02070309020205020404" pitchFamily="49" charset="0"/>
              </a:rPr>
              <a:t>serialDevice</a:t>
            </a:r>
            <a:r>
              <a:rPr lang="en-US" sz="1600" dirty="0">
                <a:latin typeface="Courier New" panose="02070309020205020404" pitchFamily="49" charset="0"/>
                <a:ea typeface="Arial" charset="0"/>
                <a:cs typeface="Courier New" panose="02070309020205020404" pitchFamily="49" charset="0"/>
              </a:rPr>
              <a:t>\n");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066839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to SPI bus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a:latin typeface="Calibri" panose="020F0502020204030204" pitchFamily="34" charset="0"/>
                <a:ea typeface="Arial" charset="0"/>
                <a:cs typeface="Calibri" panose="020F0502020204030204" pitchFamily="34" charset="0"/>
              </a:rPr>
              <a:t>To connect to SPI, use the following connections</a:t>
            </a:r>
          </a:p>
          <a:p>
            <a:pPr algn="l">
              <a:spcBef>
                <a:spcPts val="0"/>
              </a:spcBef>
            </a:pPr>
            <a:endParaRPr lang="en-US" sz="2000">
              <a:latin typeface="Calibri" panose="020F0502020204030204" pitchFamily="34" charset="0"/>
              <a:ea typeface="Arial" charset="0"/>
              <a:cs typeface="Calibri" panose="020F0502020204030204" pitchFamily="34" charset="0"/>
            </a:endParaRPr>
          </a:p>
        </p:txBody>
      </p:sp>
      <p:sp>
        <p:nvSpPr>
          <p:cNvPr id="7" name="Rectangle 6">
            <a:extLst>
              <a:ext uri="{FF2B5EF4-FFF2-40B4-BE49-F238E27FC236}">
                <a16:creationId xmlns:a16="http://schemas.microsoft.com/office/drawing/2014/main" id="{CF40AC6C-8C77-B04E-AF64-EC7E15A65494}"/>
              </a:ext>
            </a:extLst>
          </p:cNvPr>
          <p:cNvSpPr/>
          <p:nvPr/>
        </p:nvSpPr>
        <p:spPr>
          <a:xfrm>
            <a:off x="10283037" y="1694716"/>
            <a:ext cx="1328850"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316122"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SPI bus</a:t>
            </a: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4183199-067C-0D4A-AC1F-5D5FA9A67C1C}"/>
              </a:ext>
            </a:extLst>
          </p:cNvPr>
          <p:cNvSpPr txBox="1"/>
          <p:nvPr/>
        </p:nvSpPr>
        <p:spPr>
          <a:xfrm>
            <a:off x="10285561" y="2999886"/>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MISO</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263644" y="239552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MOSI</a:t>
            </a:r>
          </a:p>
        </p:txBody>
      </p:sp>
      <p:sp>
        <p:nvSpPr>
          <p:cNvPr id="11" name="Oval 10">
            <a:extLst>
              <a:ext uri="{FF2B5EF4-FFF2-40B4-BE49-F238E27FC236}">
                <a16:creationId xmlns:a16="http://schemas.microsoft.com/office/drawing/2014/main" id="{472CE903-400C-704D-9B2E-F70BC3444FD6}"/>
              </a:ext>
            </a:extLst>
          </p:cNvPr>
          <p:cNvSpPr/>
          <p:nvPr/>
        </p:nvSpPr>
        <p:spPr>
          <a:xfrm>
            <a:off x="8084662"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077405"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084662"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091917"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359852"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352595"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367109"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345337"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563845" y="1684560"/>
            <a:ext cx="1630905"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476582"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p:cNvCxnSpPr>
          <p:nvPr/>
        </p:nvCxnSpPr>
        <p:spPr>
          <a:xfrm>
            <a:off x="9187427" y="1939923"/>
            <a:ext cx="1122117" cy="933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517510" y="1772249"/>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537781" y="5010845"/>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312121" y="1770015"/>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288711" y="4860153"/>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190978" y="499942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314817" y="2337671"/>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12</a:t>
            </a:r>
          </a:p>
          <a:p>
            <a:pPr algn="r"/>
            <a:r>
              <a:rPr lang="en-US" sz="1400" dirty="0">
                <a:latin typeface="Arial" panose="020B0604020202020204" pitchFamily="34" charset="0"/>
                <a:cs typeface="Arial" panose="020B0604020202020204" pitchFamily="34" charset="0"/>
              </a:rPr>
              <a:t>HDR pin 19</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187427" y="2541151"/>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202667" y="3153324"/>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269097" y="2929883"/>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13</a:t>
            </a:r>
          </a:p>
          <a:p>
            <a:pPr algn="r"/>
            <a:r>
              <a:rPr lang="en-US" sz="1400" dirty="0">
                <a:latin typeface="Arial" panose="020B0604020202020204" pitchFamily="34" charset="0"/>
                <a:cs typeface="Arial" panose="020B0604020202020204" pitchFamily="34" charset="0"/>
              </a:rPr>
              <a:t>HDR pin 21</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490561" y="481979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
        <p:nvSpPr>
          <p:cNvPr id="38" name="TextBox 37">
            <a:extLst>
              <a:ext uri="{FF2B5EF4-FFF2-40B4-BE49-F238E27FC236}">
                <a16:creationId xmlns:a16="http://schemas.microsoft.com/office/drawing/2014/main" id="{1FFF316F-7719-5F4C-8907-1E560F0B7D14}"/>
              </a:ext>
            </a:extLst>
          </p:cNvPr>
          <p:cNvSpPr txBox="1"/>
          <p:nvPr/>
        </p:nvSpPr>
        <p:spPr>
          <a:xfrm>
            <a:off x="7338427" y="3610534"/>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11 (CE1)</a:t>
            </a:r>
          </a:p>
          <a:p>
            <a:pPr algn="r"/>
            <a:r>
              <a:rPr lang="en-US" sz="1400" dirty="0">
                <a:latin typeface="Arial" panose="020B0604020202020204" pitchFamily="34" charset="0"/>
                <a:cs typeface="Arial" panose="020B0604020202020204" pitchFamily="34" charset="0"/>
              </a:rPr>
              <a:t>HDR pin 26</a:t>
            </a:r>
          </a:p>
        </p:txBody>
      </p:sp>
      <p:sp>
        <p:nvSpPr>
          <p:cNvPr id="39" name="TextBox 38">
            <a:extLst>
              <a:ext uri="{FF2B5EF4-FFF2-40B4-BE49-F238E27FC236}">
                <a16:creationId xmlns:a16="http://schemas.microsoft.com/office/drawing/2014/main" id="{02F77B42-C8FC-6C40-811C-CB5054F33609}"/>
              </a:ext>
            </a:extLst>
          </p:cNvPr>
          <p:cNvSpPr txBox="1"/>
          <p:nvPr/>
        </p:nvSpPr>
        <p:spPr>
          <a:xfrm>
            <a:off x="10273684" y="3634513"/>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SS (select)</a:t>
            </a:r>
          </a:p>
        </p:txBody>
      </p:sp>
      <p:sp>
        <p:nvSpPr>
          <p:cNvPr id="40" name="TextBox 39">
            <a:extLst>
              <a:ext uri="{FF2B5EF4-FFF2-40B4-BE49-F238E27FC236}">
                <a16:creationId xmlns:a16="http://schemas.microsoft.com/office/drawing/2014/main" id="{142F1F34-F75B-3D47-9995-EBBBEA9E0871}"/>
              </a:ext>
            </a:extLst>
          </p:cNvPr>
          <p:cNvSpPr txBox="1"/>
          <p:nvPr/>
        </p:nvSpPr>
        <p:spPr>
          <a:xfrm>
            <a:off x="10297294" y="4211919"/>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SCLK</a:t>
            </a:r>
          </a:p>
        </p:txBody>
      </p:sp>
      <p:sp>
        <p:nvSpPr>
          <p:cNvPr id="41" name="TextBox 40">
            <a:extLst>
              <a:ext uri="{FF2B5EF4-FFF2-40B4-BE49-F238E27FC236}">
                <a16:creationId xmlns:a16="http://schemas.microsoft.com/office/drawing/2014/main" id="{65F7CCFF-58D8-4346-ACD0-3697506F6057}"/>
              </a:ext>
            </a:extLst>
          </p:cNvPr>
          <p:cNvSpPr txBox="1"/>
          <p:nvPr/>
        </p:nvSpPr>
        <p:spPr>
          <a:xfrm>
            <a:off x="7323400" y="4110665"/>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GPIO14 </a:t>
            </a:r>
          </a:p>
          <a:p>
            <a:pPr algn="r"/>
            <a:r>
              <a:rPr lang="en-US" sz="1400">
                <a:latin typeface="Arial" panose="020B0604020202020204" pitchFamily="34" charset="0"/>
                <a:cs typeface="Arial" panose="020B0604020202020204" pitchFamily="34" charset="0"/>
              </a:rPr>
              <a:t>HDR pin 23</a:t>
            </a:r>
          </a:p>
        </p:txBody>
      </p:sp>
      <p:cxnSp>
        <p:nvCxnSpPr>
          <p:cNvPr id="42" name="Straight Arrow Connector 41">
            <a:extLst>
              <a:ext uri="{FF2B5EF4-FFF2-40B4-BE49-F238E27FC236}">
                <a16:creationId xmlns:a16="http://schemas.microsoft.com/office/drawing/2014/main" id="{A2DE4877-7316-9C46-AA6D-9A92D7E2263D}"/>
              </a:ext>
            </a:extLst>
          </p:cNvPr>
          <p:cNvCxnSpPr>
            <a:cxnSpLocks/>
          </p:cNvCxnSpPr>
          <p:nvPr/>
        </p:nvCxnSpPr>
        <p:spPr>
          <a:xfrm flipV="1">
            <a:off x="9173282" y="3807455"/>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AE2DDB0-49C1-2A4B-BE2A-D292936CD3C3}"/>
              </a:ext>
            </a:extLst>
          </p:cNvPr>
          <p:cNvCxnSpPr>
            <a:cxnSpLocks/>
          </p:cNvCxnSpPr>
          <p:nvPr/>
        </p:nvCxnSpPr>
        <p:spPr>
          <a:xfrm flipV="1">
            <a:off x="9187427" y="4344982"/>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1942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445759" y="1275007"/>
            <a:ext cx="11082139" cy="508134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SPI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wiringPiSPI.h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 = 50000;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RP SPI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RP      SPI</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3.3V    Vcc</a:t>
            </a:r>
          </a:p>
          <a:p>
            <a:pPr algn="l">
              <a:spcBef>
                <a:spcPts val="0"/>
              </a:spcBef>
            </a:pPr>
            <a:r>
              <a:rPr lang="en-US" sz="1600" dirty="0">
                <a:latin typeface="Courier New" panose="02070309020205020404" pitchFamily="49" charset="0"/>
                <a:ea typeface="Arial" charset="0"/>
                <a:cs typeface="Courier New" panose="02070309020205020404" pitchFamily="49" charset="0"/>
              </a:rPr>
              <a:t>//    CE1     SS (shift select)</a:t>
            </a:r>
          </a:p>
          <a:p>
            <a:pPr algn="l">
              <a:spcBef>
                <a:spcPts val="0"/>
              </a:spcBef>
            </a:pPr>
            <a:r>
              <a:rPr lang="en-US" sz="1600" dirty="0">
                <a:latin typeface="Courier New" panose="02070309020205020404" pitchFamily="49" charset="0"/>
                <a:ea typeface="Arial" charset="0"/>
                <a:cs typeface="Courier New" panose="02070309020205020404" pitchFamily="49" charset="0"/>
              </a:rPr>
              <a:t>//    SCK     SCK</a:t>
            </a:r>
          </a:p>
          <a:p>
            <a:pPr algn="l">
              <a:spcBef>
                <a:spcPts val="0"/>
              </a:spcBef>
            </a:pPr>
            <a:r>
              <a:rPr lang="en-US" sz="1600" dirty="0">
                <a:latin typeface="Courier New" panose="02070309020205020404" pitchFamily="49" charset="0"/>
                <a:ea typeface="Arial" charset="0"/>
                <a:cs typeface="Courier New" panose="02070309020205020404" pitchFamily="49" charset="0"/>
              </a:rPr>
              <a:t>//    MOSI    SDI</a:t>
            </a:r>
          </a:p>
          <a:p>
            <a:pPr algn="l">
              <a:spcBef>
                <a:spcPts val="0"/>
              </a:spcBef>
            </a:pPr>
            <a:r>
              <a:rPr lang="en-US" sz="1600" dirty="0">
                <a:latin typeface="Courier New" panose="02070309020205020404" pitchFamily="49" charset="0"/>
                <a:ea typeface="Arial" charset="0"/>
                <a:cs typeface="Courier New" panose="02070309020205020404" pitchFamily="49" charset="0"/>
              </a:rPr>
              <a:t>//    MISO    SDO</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139</a:t>
            </a:fld>
            <a:endParaRPr lang="en-US"/>
          </a:p>
        </p:txBody>
      </p:sp>
    </p:spTree>
    <p:extLst>
      <p:ext uri="{BB962C8B-B14F-4D97-AF65-F5344CB8AC3E}">
        <p14:creationId xmlns:p14="http://schemas.microsoft.com/office/powerpoint/2010/main" val="807948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a:latin typeface="Arial" panose="020B0604020202020204" pitchFamily="34" charset="0"/>
                <a:cs typeface="Arial" panose="020B0604020202020204" pitchFamily="34" charset="0"/>
              </a:rPr>
              <a:t>Thevenin and Norton</a:t>
            </a:r>
          </a:p>
        </p:txBody>
      </p:sp>
      <p:sp>
        <p:nvSpPr>
          <p:cNvPr id="3" name="Content Placeholder 2"/>
          <p:cNvSpPr>
            <a:spLocks noGrp="1"/>
          </p:cNvSpPr>
          <p:nvPr>
            <p:ph idx="1"/>
          </p:nvPr>
        </p:nvSpPr>
        <p:spPr>
          <a:xfrm>
            <a:off x="508001" y="1168124"/>
            <a:ext cx="11345333" cy="524494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Thevenin: Any combination of </a:t>
            </a:r>
            <a:r>
              <a:rPr lang="en-US" sz="2000" i="1" dirty="0">
                <a:latin typeface="Arial" charset="0"/>
                <a:ea typeface="Arial" charset="0"/>
                <a:cs typeface="Arial" charset="0"/>
              </a:rPr>
              <a:t>linear</a:t>
            </a:r>
            <a:r>
              <a:rPr lang="en-US" sz="2000" dirty="0">
                <a:latin typeface="Arial" charset="0"/>
                <a:ea typeface="Arial" charset="0"/>
                <a:cs typeface="Arial" charset="0"/>
              </a:rPr>
              <a:t> sources and passive elements terminating in two terminals is equivalent to a pure voltage source in series with an impedance</a:t>
            </a: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Norton: Any combination of </a:t>
            </a:r>
            <a:r>
              <a:rPr lang="en-US" sz="2000" i="1" dirty="0">
                <a:latin typeface="Arial" charset="0"/>
                <a:ea typeface="Arial" charset="0"/>
                <a:cs typeface="Arial" charset="0"/>
              </a:rPr>
              <a:t>linear</a:t>
            </a:r>
            <a:r>
              <a:rPr lang="en-US" sz="2000" dirty="0">
                <a:latin typeface="Arial" charset="0"/>
                <a:ea typeface="Arial" charset="0"/>
                <a:cs typeface="Arial" charset="0"/>
              </a:rPr>
              <a:t> sources and passive elements terminating in two terminals is equivalent to a pure current source in parallel with an conductance</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Similar theorems for two terminal input and output linear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5106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681626" y="1425909"/>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wiringPiSPISetup</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SPI interface\n");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result;</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printf("Initial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Are we addressing all segments</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1; i &lt;= 0x7f; i++)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140</a:t>
            </a:fld>
            <a:endParaRPr lang="en-US"/>
          </a:p>
        </p:txBody>
      </p:sp>
    </p:spTree>
    <p:extLst>
      <p:ext uri="{BB962C8B-B14F-4D97-AF65-F5344CB8AC3E}">
        <p14:creationId xmlns:p14="http://schemas.microsoft.com/office/powerpoint/2010/main" val="28505806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buf[0] = 0x77;</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printf("First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0x7b;</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printf("Second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0x7c;</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printf("Third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0x7d;</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printf("Fourth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141</a:t>
            </a:fld>
            <a:endParaRPr lang="en-US"/>
          </a:p>
        </p:txBody>
      </p:sp>
    </p:spTree>
    <p:extLst>
      <p:ext uri="{BB962C8B-B14F-4D97-AF65-F5344CB8AC3E}">
        <p14:creationId xmlns:p14="http://schemas.microsoft.com/office/powerpoint/2010/main" val="237118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buf[0] = 0x7e;</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printf("Fifth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printf("Final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142</a:t>
            </a:fld>
            <a:endParaRPr lang="en-US"/>
          </a:p>
        </p:txBody>
      </p:sp>
    </p:spTree>
    <p:extLst>
      <p:ext uri="{BB962C8B-B14F-4D97-AF65-F5344CB8AC3E}">
        <p14:creationId xmlns:p14="http://schemas.microsoft.com/office/powerpoint/2010/main" val="19216624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TFT Screen</a:t>
            </a:r>
          </a:p>
        </p:txBody>
      </p:sp>
      <p:sp>
        <p:nvSpPr>
          <p:cNvPr id="3" name="Content Placeholder 2"/>
          <p:cNvSpPr>
            <a:spLocks noGrp="1"/>
          </p:cNvSpPr>
          <p:nvPr>
            <p:ph idx="1"/>
          </p:nvPr>
        </p:nvSpPr>
        <p:spPr>
          <a:xfrm>
            <a:off x="334851" y="1503029"/>
            <a:ext cx="11362186" cy="5021467"/>
          </a:xfrm>
        </p:spPr>
        <p:txBody>
          <a:bodyPr>
            <a:noAutofit/>
          </a:bodyPr>
          <a:lstStyle/>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Here we describe the HiLetgo 2.4 Inch TFT LCD Display Shield Touch Panel ILI9341 240X320 </a:t>
            </a:r>
          </a:p>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The TFT module uses the SPI interface.  Its data sheet is </a:t>
            </a:r>
            <a:r>
              <a:rPr lang="en-US" sz="200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a:solidFill>
                  <a:srgbClr val="2282F0"/>
                </a:solidFill>
                <a:latin typeface="Arial" panose="020B0604020202020204" pitchFamily="34" charset="0"/>
                <a:cs typeface="Arial" panose="020B0604020202020204" pitchFamily="34" charset="0"/>
              </a:rPr>
              <a:t>,</a:t>
            </a:r>
            <a:r>
              <a:rPr lang="en-US" sz="2000">
                <a:latin typeface="Arial" panose="020B0604020202020204" pitchFamily="34" charset="0"/>
                <a:cs typeface="Arial" panose="020B0604020202020204" pitchFamily="34" charset="0"/>
              </a:rPr>
              <a:t> and a supporting library is </a:t>
            </a:r>
            <a:r>
              <a:rPr lang="en-US" sz="200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a:latin typeface="Arial" panose="020B0604020202020204" pitchFamily="34" charset="0"/>
                <a:cs typeface="Arial" panose="020B0604020202020204" pitchFamily="34" charset="0"/>
              </a:rPr>
              <a:t>.</a:t>
            </a:r>
          </a:p>
          <a:p>
            <a:pPr marL="342900" indent="-342900" algn="l">
              <a:spcBef>
                <a:spcPts val="200"/>
              </a:spcBef>
              <a:buFont typeface="Arial" panose="020B0604020202020204" pitchFamily="34" charset="0"/>
              <a:buChar char="•"/>
            </a:pPr>
            <a:r>
              <a:rPr lang="en-US" sz="2000">
                <a:latin typeface="Arial" panose="020B0604020202020204" pitchFamily="34" charset="0"/>
                <a:cs typeface="Arial" panose="020B0604020202020204" pitchFamily="34" charset="0"/>
              </a:rPr>
              <a:t>Include Adafruit_GFX.h and Adafruit_TFTLCD.h libraries.  Connections (use 5v for power).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rPr>
              <a:t>A0 </a:t>
            </a:r>
            <a:r>
              <a:rPr lang="en-US" sz="1600">
                <a:latin typeface="Arial" panose="020B0604020202020204" pitchFamily="34" charset="0"/>
                <a:cs typeface="Arial" panose="020B0604020202020204" pitchFamily="34" charset="0"/>
                <a:sym typeface="Wingdings" pitchFamily="2" charset="2"/>
              </a:rPr>
              <a:t>RD</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A1 WR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A2 RS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A3CS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A4RST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D8D0</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D9D1</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D2 D2</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D3D3</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D7D7</a:t>
            </a:r>
            <a:endParaRPr lang="en-US" sz="16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143</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143</a:t>
            </a:fld>
            <a:endParaRPr lang="en-US"/>
          </a:p>
        </p:txBody>
      </p:sp>
      <p:pic>
        <p:nvPicPr>
          <p:cNvPr id="6" name="Picture 5">
            <a:extLst>
              <a:ext uri="{FF2B5EF4-FFF2-40B4-BE49-F238E27FC236}">
                <a16:creationId xmlns:a16="http://schemas.microsoft.com/office/drawing/2014/main" id="{A01B95D3-D1B8-5240-97CA-1CACB63E963C}"/>
              </a:ext>
            </a:extLst>
          </p:cNvPr>
          <p:cNvPicPr>
            <a:picLocks noChangeAspect="1"/>
          </p:cNvPicPr>
          <p:nvPr/>
        </p:nvPicPr>
        <p:blipFill>
          <a:blip r:embed="rId5"/>
          <a:stretch>
            <a:fillRect/>
          </a:stretch>
        </p:blipFill>
        <p:spPr>
          <a:xfrm>
            <a:off x="7230836" y="3790117"/>
            <a:ext cx="2171700" cy="2171700"/>
          </a:xfrm>
          <a:prstGeom prst="rect">
            <a:avLst/>
          </a:prstGeom>
        </p:spPr>
      </p:pic>
      <p:sp>
        <p:nvSpPr>
          <p:cNvPr id="7" name="TextBox 6">
            <a:extLst>
              <a:ext uri="{FF2B5EF4-FFF2-40B4-BE49-F238E27FC236}">
                <a16:creationId xmlns:a16="http://schemas.microsoft.com/office/drawing/2014/main" id="{D5681A7B-7F88-7B45-8F13-17D963AF2DBE}"/>
              </a:ext>
            </a:extLst>
          </p:cNvPr>
          <p:cNvSpPr txBox="1"/>
          <p:nvPr/>
        </p:nvSpPr>
        <p:spPr>
          <a:xfrm>
            <a:off x="7942217" y="6061166"/>
            <a:ext cx="858248"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Amazon</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4451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TFT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144</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144</a:t>
            </a:fld>
            <a:endParaRPr lang="en-US"/>
          </a:p>
        </p:txBody>
      </p:sp>
      <p:sp>
        <p:nvSpPr>
          <p:cNvPr id="8" name="Content Placeholder 2">
            <a:extLst>
              <a:ext uri="{FF2B5EF4-FFF2-40B4-BE49-F238E27FC236}">
                <a16:creationId xmlns:a16="http://schemas.microsoft.com/office/drawing/2014/main" id="{02692365-6853-6649-BD52-1B1A68259059}"/>
              </a:ext>
            </a:extLst>
          </p:cNvPr>
          <p:cNvSpPr txBox="1">
            <a:spLocks/>
          </p:cNvSpPr>
          <p:nvPr/>
        </p:nvSpPr>
        <p:spPr>
          <a:xfrm>
            <a:off x="347517" y="1418788"/>
            <a:ext cx="7039627"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Adafruit_GFX.h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Adafruit_TFTLCD.h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TouchScreen.h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#define LCD_CS A3     // Chip Select goes to Analog 3</a:t>
            </a:r>
          </a:p>
          <a:p>
            <a:pPr algn="l">
              <a:spcBef>
                <a:spcPts val="400"/>
              </a:spcBef>
            </a:pPr>
            <a:r>
              <a:rPr lang="en-US" sz="1400">
                <a:latin typeface="Courier New" panose="02070309020205020404" pitchFamily="49" charset="0"/>
                <a:cs typeface="Courier New" panose="02070309020205020404" pitchFamily="49" charset="0"/>
              </a:rPr>
              <a:t>#define LCD_CD A2     // Command/Data goes to Analog 2</a:t>
            </a:r>
          </a:p>
          <a:p>
            <a:pPr algn="l">
              <a:spcBef>
                <a:spcPts val="400"/>
              </a:spcBef>
            </a:pPr>
            <a:r>
              <a:rPr lang="en-US" sz="1400">
                <a:latin typeface="Courier New" panose="02070309020205020404" pitchFamily="49" charset="0"/>
                <a:cs typeface="Courier New" panose="02070309020205020404" pitchFamily="49" charset="0"/>
              </a:rPr>
              <a:t>#define LCD_WR A1     // LCD Write goes to Analog 1</a:t>
            </a:r>
          </a:p>
          <a:p>
            <a:pPr algn="l">
              <a:spcBef>
                <a:spcPts val="400"/>
              </a:spcBef>
            </a:pPr>
            <a:r>
              <a:rPr lang="en-US" sz="1400">
                <a:latin typeface="Courier New" panose="02070309020205020404" pitchFamily="49" charset="0"/>
                <a:cs typeface="Courier New" panose="02070309020205020404" pitchFamily="49" charset="0"/>
              </a:rPr>
              <a:t>#define LCD_RD A0     // LCD Read goes to Analog 0</a:t>
            </a:r>
          </a:p>
          <a:p>
            <a:pPr algn="l">
              <a:spcBef>
                <a:spcPts val="400"/>
              </a:spcBef>
            </a:pPr>
            <a:r>
              <a:rPr lang="en-US" sz="1400">
                <a:latin typeface="Courier New" panose="02070309020205020404" pitchFamily="49" charset="0"/>
                <a:cs typeface="Courier New" panose="02070309020205020404" pitchFamily="49" charset="0"/>
              </a:rPr>
              <a:t>#define LCD_RESET A4</a:t>
            </a:r>
          </a:p>
          <a:p>
            <a:pPr algn="l">
              <a:spcBef>
                <a:spcPts val="400"/>
              </a:spcBef>
            </a:pPr>
            <a:r>
              <a:rPr lang="en-US" sz="1400">
                <a:latin typeface="Courier New" panose="02070309020205020404" pitchFamily="49" charset="0"/>
                <a:cs typeface="Courier New" panose="02070309020205020404" pitchFamily="49" charset="0"/>
              </a:rPr>
              <a:t>#define BLUE 0x001F</a:t>
            </a:r>
          </a:p>
          <a:p>
            <a:pPr algn="l">
              <a:spcBef>
                <a:spcPts val="400"/>
              </a:spcBef>
            </a:pPr>
            <a:r>
              <a:rPr lang="en-US" sz="1400">
                <a:latin typeface="Courier New" panose="02070309020205020404" pitchFamily="49" charset="0"/>
                <a:cs typeface="Courier New" panose="02070309020205020404" pitchFamily="49" charset="0"/>
              </a:rPr>
              <a:t>#define WHITE 0xFFFF</a:t>
            </a:r>
          </a:p>
          <a:p>
            <a:pPr algn="l">
              <a:spcBef>
                <a:spcPts val="400"/>
              </a:spcBef>
            </a:pPr>
            <a:br>
              <a:rPr lang="en-US" sz="1400">
                <a:latin typeface="Courier New" panose="02070309020205020404" pitchFamily="49" charset="0"/>
                <a:cs typeface="Courier New" panose="02070309020205020404" pitchFamily="49" charset="0"/>
              </a:rPr>
            </a:br>
            <a:r>
              <a:rPr lang="en-US" sz="1400" err="1">
                <a:latin typeface="Courier New" panose="02070309020205020404" pitchFamily="49" charset="0"/>
                <a:cs typeface="Courier New" panose="02070309020205020404" pitchFamily="49" charset="0"/>
              </a:rPr>
              <a:t>Adafruit_TFTLCD</a:t>
            </a: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a:t>
            </a:r>
            <a:r>
              <a:rPr lang="en-US" sz="1400">
                <a:latin typeface="Courier New" panose="02070309020205020404" pitchFamily="49" charset="0"/>
                <a:cs typeface="Courier New" panose="02070309020205020404" pitchFamily="49" charset="0"/>
              </a:rPr>
              <a:t>(LCD_CS, LCD_CD, LCD_WR, LCD_RD, LCD_RESET);</a:t>
            </a:r>
          </a:p>
          <a:p>
            <a:pPr algn="l">
              <a:spcBef>
                <a:spcPts val="400"/>
              </a:spcBef>
            </a:pPr>
            <a:r>
              <a:rPr lang="en-US" sz="1400">
                <a:latin typeface="Courier New" panose="02070309020205020404" pitchFamily="49" charset="0"/>
                <a:cs typeface="Courier New" panose="02070309020205020404" pitchFamily="49" charset="0"/>
              </a:rPr>
              <a:t>void setup() {</a:t>
            </a:r>
          </a:p>
          <a:p>
            <a:pPr algn="l">
              <a:spcBef>
                <a:spcPts val="400"/>
              </a:spcBef>
            </a:pPr>
            <a:r>
              <a:rPr lang="en-US" sz="1400">
                <a:latin typeface="Courier New" panose="02070309020205020404" pitchFamily="49" charset="0"/>
                <a:cs typeface="Courier New" panose="02070309020205020404" pitchFamily="49" charset="0"/>
              </a:rPr>
              <a:t>  Serial.begin(9600);</a:t>
            </a:r>
          </a:p>
          <a:p>
            <a:pPr algn="l">
              <a:spcBef>
                <a:spcPts val="400"/>
              </a:spcBef>
            </a:pPr>
            <a:r>
              <a:rPr lang="en-US" sz="1400">
                <a:latin typeface="Courier New" panose="02070309020205020404" pitchFamily="49" charset="0"/>
                <a:cs typeface="Courier New" panose="02070309020205020404" pitchFamily="49" charset="0"/>
              </a:rPr>
              <a:t>  Serial.println("Starting...");</a:t>
            </a:r>
          </a:p>
          <a:p>
            <a:pPr algn="l">
              <a:spcBef>
                <a:spcPts val="400"/>
              </a:spcBef>
            </a:pP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tft.begin</a:t>
            </a:r>
            <a:r>
              <a:rPr lang="en-US" sz="1400">
                <a:latin typeface="Courier New" panose="02070309020205020404" pitchFamily="49" charset="0"/>
                <a:cs typeface="Courier New" panose="02070309020205020404" pitchFamily="49" charset="0"/>
              </a:rPr>
              <a:t>(0x9341);  // SDFP5408</a:t>
            </a:r>
          </a:p>
          <a:p>
            <a:pPr algn="l">
              <a:spcBef>
                <a:spcPts val="400"/>
              </a:spcBef>
            </a:pPr>
            <a:r>
              <a:rPr lang="en-US" sz="1400">
                <a:latin typeface="Courier New" panose="02070309020205020404" pitchFamily="49" charset="0"/>
                <a:cs typeface="Courier New" panose="02070309020205020404" pitchFamily="49" charset="0"/>
              </a:rPr>
              <a:t>}</a:t>
            </a:r>
            <a:br>
              <a:rPr lang="en-US" sz="1400">
                <a:latin typeface="Courier New" panose="02070309020205020404" pitchFamily="49" charset="0"/>
                <a:cs typeface="Courier New" panose="02070309020205020404" pitchFamily="49" charset="0"/>
              </a:rPr>
            </a:br>
            <a:endParaRPr lang="en-US" sz="1400">
              <a:latin typeface="Courier New" panose="02070309020205020404" pitchFamily="49" charset="0"/>
              <a:cs typeface="Courier New" panose="02070309020205020404" pitchFamily="49" charset="0"/>
            </a:endParaRPr>
          </a:p>
          <a:p>
            <a:pPr algn="l"/>
            <a:endParaRPr lang="en-US" sz="1400">
              <a:latin typeface="Courier New" panose="02070309020205020404" pitchFamily="49" charset="0"/>
              <a:cs typeface="Courier New" panose="02070309020205020404" pitchFamily="49" charset="0"/>
            </a:endParaRPr>
          </a:p>
        </p:txBody>
      </p:sp>
      <p:sp>
        <p:nvSpPr>
          <p:cNvPr id="9" name="Content Placeholder 2">
            <a:extLst>
              <a:ext uri="{FF2B5EF4-FFF2-40B4-BE49-F238E27FC236}">
                <a16:creationId xmlns:a16="http://schemas.microsoft.com/office/drawing/2014/main" id="{F9CF4027-5B15-2144-8DB1-9D336458AE18}"/>
              </a:ext>
            </a:extLst>
          </p:cNvPr>
          <p:cNvSpPr txBox="1">
            <a:spLocks/>
          </p:cNvSpPr>
          <p:nvPr/>
        </p:nvSpPr>
        <p:spPr>
          <a:xfrm>
            <a:off x="7673150" y="1459576"/>
            <a:ext cx="4211641"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void loop() {</a:t>
            </a:r>
          </a:p>
          <a:p>
            <a:pPr algn="l">
              <a:spcBef>
                <a:spcPts val="400"/>
              </a:spcBef>
            </a:pPr>
            <a:r>
              <a:rPr lang="en-US" sz="1400">
                <a:latin typeface="Courier New" panose="02070309020205020404" pitchFamily="49" charset="0"/>
                <a:cs typeface="Courier New" panose="02070309020205020404" pitchFamily="49" charset="0"/>
              </a:rPr>
              <a:t>  int k = 0;</a:t>
            </a:r>
          </a:p>
          <a:p>
            <a:pPr algn="l">
              <a:spcBef>
                <a:spcPts val="400"/>
              </a:spcBef>
            </a:pPr>
            <a:r>
              <a:rPr lang="en-US" sz="1400">
                <a:latin typeface="Courier New" panose="02070309020205020404" pitchFamily="49" charset="0"/>
                <a:cs typeface="Courier New" panose="02070309020205020404" pitchFamily="49" charset="0"/>
              </a:rPr>
              <a:t>  tft.fillScreen(WHITE);</a:t>
            </a:r>
          </a:p>
          <a:p>
            <a:pPr algn="l">
              <a:spcBef>
                <a:spcPts val="400"/>
              </a:spcBef>
            </a:pPr>
            <a:r>
              <a:rPr lang="en-US" sz="1400">
                <a:latin typeface="Courier New" panose="02070309020205020404" pitchFamily="49" charset="0"/>
                <a:cs typeface="Courier New" panose="02070309020205020404" pitchFamily="49" charset="0"/>
              </a:rPr>
              <a:t>  tft.setCursor(0, 2);</a:t>
            </a:r>
          </a:p>
          <a:p>
            <a:pPr algn="l">
              <a:spcBef>
                <a:spcPts val="400"/>
              </a:spcBef>
            </a:pPr>
            <a:r>
              <a:rPr lang="en-US" sz="1400">
                <a:latin typeface="Courier New" panose="02070309020205020404" pitchFamily="49" charset="0"/>
                <a:cs typeface="Courier New" panose="02070309020205020404" pitchFamily="49" charset="0"/>
              </a:rPr>
              <a:t>  tft.setTextColor(BLUE);</a:t>
            </a:r>
          </a:p>
          <a:p>
            <a:pPr algn="l">
              <a:spcBef>
                <a:spcPts val="400"/>
              </a:spcBef>
            </a:pPr>
            <a:r>
              <a:rPr lang="en-US" sz="1400">
                <a:latin typeface="Courier New" panose="02070309020205020404" pitchFamily="49" charset="0"/>
                <a:cs typeface="Courier New" panose="02070309020205020404" pitchFamily="49" charset="0"/>
              </a:rPr>
              <a:t>  tft.setTextSize(2);</a:t>
            </a:r>
          </a:p>
          <a:p>
            <a:pPr algn="l">
              <a:spcBef>
                <a:spcPts val="400"/>
              </a:spcBef>
            </a:pPr>
            <a:r>
              <a:rPr lang="en-US" sz="1400">
                <a:latin typeface="Courier New" panose="02070309020205020404" pitchFamily="49" charset="0"/>
                <a:cs typeface="Courier New" panose="02070309020205020404" pitchFamily="49" charset="0"/>
              </a:rPr>
              <a:t>  tft.println("hello world %d", k++);</a:t>
            </a:r>
          </a:p>
          <a:p>
            <a:pPr algn="l">
              <a:spcBef>
                <a:spcPts val="400"/>
              </a:spcBef>
            </a:pPr>
            <a:r>
              <a:rPr lang="en-US" sz="1400">
                <a:latin typeface="Courier New" panose="02070309020205020404" pitchFamily="49" charset="0"/>
                <a:cs typeface="Courier New" panose="02070309020205020404" pitchFamily="49" charset="0"/>
              </a:rPr>
              <a:t>  delay(2000);</a:t>
            </a:r>
          </a:p>
          <a:p>
            <a:pPr algn="l">
              <a:spcBef>
                <a:spcPts val="400"/>
              </a:spcBef>
            </a:pPr>
            <a:r>
              <a:rPr lang="en-US" sz="14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777722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45083"/>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Measure pressure</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We will use the GY-65 (or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GY-68</a:t>
            </a:r>
            <a:r>
              <a:rPr lang="en-US" sz="2000" dirty="0">
                <a:latin typeface="Arial" charset="0"/>
                <a:ea typeface="Arial" charset="0"/>
                <a:cs typeface="Arial" charset="0"/>
              </a:rPr>
              <a:t>) to measure pressure, you can find the datasheet with pictures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I’ve found a newer version is more accurate.  See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 Bosch barometer is very accurate and gives both temperature and pressure.</a:t>
            </a:r>
          </a:p>
          <a:p>
            <a:pPr marL="342900" indent="-342900" algn="l">
              <a:spcBef>
                <a:spcPts val="400"/>
              </a:spcBef>
              <a:buFont typeface="Arial" charset="0"/>
              <a:buChar char="•"/>
            </a:pPr>
            <a:r>
              <a:rPr lang="en-US" sz="2000" dirty="0">
                <a:latin typeface="Arial" charset="0"/>
                <a:ea typeface="Arial" charset="0"/>
                <a:cs typeface="Arial" charset="0"/>
              </a:rPr>
              <a:t>You can use the pressure to calculate the altitude of the sensor.  The details are explained in the datasheet.  This could come in useful if you’re in a plane.</a:t>
            </a:r>
          </a:p>
          <a:p>
            <a:pPr marL="342900" indent="-342900" algn="l">
              <a:spcBef>
                <a:spcPts val="400"/>
              </a:spcBef>
              <a:buFont typeface="Arial" charset="0"/>
              <a:buChar char="•"/>
            </a:pPr>
            <a:r>
              <a:rPr lang="en-US" sz="2000" dirty="0">
                <a:latin typeface="Arial" charset="0"/>
                <a:ea typeface="Arial" charset="0"/>
                <a:cs typeface="Arial" charset="0"/>
              </a:rPr>
              <a:t>The sensor uses an I2C interface and each sensor comes with its own calibration data.</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262222"/>
            <a:ext cx="2133600" cy="365125"/>
          </a:xfrm>
        </p:spPr>
        <p:txBody>
          <a:bodyPr/>
          <a:lstStyle/>
          <a:p>
            <a:fld id="{FA32F8ED-EEB4-4D51-9E8E-3B145D9B9811}" type="slidenum">
              <a:rPr lang="en-US" smtClean="0"/>
              <a:pPr/>
              <a:t>145</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8137476" y="412340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8309473" y="568688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617311" y="424854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689781" y="530829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802801" y="460163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40258213-EB76-524F-BA68-C73B040FCC35}"/>
              </a:ext>
            </a:extLst>
          </p:cNvPr>
          <p:cNvSpPr/>
          <p:nvPr/>
        </p:nvSpPr>
        <p:spPr>
          <a:xfrm>
            <a:off x="10840431" y="412340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1059806" y="5702812"/>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GY-65</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863618" y="420987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838594" y="4607934"/>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837016" y="499234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SDL</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825640" y="532217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9200427" y="44024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9202699" y="47731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9210020" y="545865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EEF8AB-3CAB-B243-AFBC-6439C114F1EC}"/>
              </a:ext>
            </a:extLst>
          </p:cNvPr>
          <p:cNvCxnSpPr/>
          <p:nvPr/>
        </p:nvCxnSpPr>
        <p:spPr>
          <a:xfrm>
            <a:off x="9200427" y="515106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5E27F8B-C4CE-5F49-8CAE-B7852236D1A8}"/>
              </a:ext>
            </a:extLst>
          </p:cNvPr>
          <p:cNvSpPr txBox="1"/>
          <p:nvPr/>
        </p:nvSpPr>
        <p:spPr>
          <a:xfrm>
            <a:off x="8829941" y="497950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Tree>
    <p:extLst>
      <p:ext uri="{BB962C8B-B14F-4D97-AF65-F5344CB8AC3E}">
        <p14:creationId xmlns:p14="http://schemas.microsoft.com/office/powerpoint/2010/main" val="31454423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0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5884" y="1066908"/>
            <a:ext cx="11486367" cy="552352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gy-65 altitude, pressure, temp</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 Reference: https://</a:t>
            </a:r>
            <a:r>
              <a:rPr lang="en-US" sz="1600" dirty="0" err="1">
                <a:latin typeface="Courier New" panose="02070309020205020404" pitchFamily="49" charset="0"/>
                <a:ea typeface="Arial" charset="0"/>
                <a:cs typeface="Courier New" panose="02070309020205020404" pitchFamily="49" charset="0"/>
              </a:rPr>
              <a:t>www.sparkfun.com</a:t>
            </a:r>
            <a:r>
              <a:rPr lang="en-US" sz="1600" dirty="0">
                <a:latin typeface="Courier New" panose="02070309020205020404" pitchFamily="49" charset="0"/>
                <a:ea typeface="Arial" charset="0"/>
                <a:cs typeface="Courier New" panose="02070309020205020404" pitchFamily="49" charset="0"/>
              </a:rPr>
              <a:t>/tutorials/253</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0x77;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ac3_;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ac4_;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ac5_;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ac6_;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mb_;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mc_;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md_;</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temps</a:t>
            </a:r>
          </a:p>
          <a:p>
            <a:pPr algn="l">
              <a:spcBef>
                <a:spcPts val="0"/>
              </a:spcBef>
            </a:pPr>
            <a:r>
              <a:rPr lang="en-US" sz="1600" dirty="0">
                <a:latin typeface="Courier New" panose="02070309020205020404" pitchFamily="49" charset="0"/>
                <a:ea typeface="Arial" charset="0"/>
                <a:cs typeface="Courier New" panose="02070309020205020404" pitchFamily="49" charset="0"/>
              </a:rPr>
              <a:t>  long b5_;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146</a:t>
            </a:fld>
            <a:endParaRPr lang="en-US"/>
          </a:p>
        </p:txBody>
      </p:sp>
    </p:spTree>
    <p:extLst>
      <p:ext uri="{BB962C8B-B14F-4D97-AF65-F5344CB8AC3E}">
        <p14:creationId xmlns:p14="http://schemas.microsoft.com/office/powerpoint/2010/main" val="5736999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57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288100" y="1202499"/>
            <a:ext cx="11135461" cy="533641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int16_t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(int16_t in)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byte read_i2c_byte(byte 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1,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147</a:t>
            </a:fld>
            <a:endParaRPr lang="en-US"/>
          </a:p>
        </p:txBody>
      </p:sp>
    </p:spTree>
    <p:extLst>
      <p:ext uri="{BB962C8B-B14F-4D97-AF65-F5344CB8AC3E}">
        <p14:creationId xmlns:p14="http://schemas.microsoft.com/office/powerpoint/2010/main" val="36033669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52963" y="1298555"/>
            <a:ext cx="1128607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read_i2c_int(byte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read_i2c(address, (byte*)&amp;d,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(int16_t));</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pressure_at_sea_level</a:t>
            </a:r>
            <a:r>
              <a:rPr lang="en-US" sz="1600" dirty="0">
                <a:latin typeface="Courier New" panose="02070309020205020404" pitchFamily="49" charset="0"/>
                <a:ea typeface="Arial" charset="0"/>
                <a:cs typeface="Courier New" panose="02070309020205020404" pitchFamily="49" charset="0"/>
              </a:rPr>
              <a:t>= 101325.0;  // Pa</a:t>
            </a:r>
          </a:p>
          <a:p>
            <a:pPr algn="l">
              <a:spcBef>
                <a:spcPts val="0"/>
              </a:spcBef>
            </a:pPr>
            <a:r>
              <a:rPr lang="en-US" sz="1600" dirty="0">
                <a:latin typeface="Courier New" panose="02070309020205020404" pitchFamily="49" charset="0"/>
                <a:ea typeface="Arial" charset="0"/>
                <a:cs typeface="Courier New" panose="02070309020205020404" pitchFamily="49" charset="0"/>
              </a:rPr>
              <a:t>void calibrate(</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d) {</a:t>
            </a:r>
          </a:p>
          <a:p>
            <a:pPr algn="l">
              <a:spcBef>
                <a:spcPts val="0"/>
              </a:spcBef>
            </a:pPr>
            <a:r>
              <a:rPr lang="en-US" sz="1600" dirty="0">
                <a:latin typeface="Courier New" panose="02070309020205020404" pitchFamily="49" charset="0"/>
                <a:ea typeface="Arial" charset="0"/>
                <a:cs typeface="Courier New" panose="02070309020205020404" pitchFamily="49" charset="0"/>
              </a:rPr>
              <a:t>  read_i2c(0xaa, (byte*)d,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 = (int16_t*)d;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16;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148</a:t>
            </a:fld>
            <a:endParaRPr lang="en-US"/>
          </a:p>
        </p:txBody>
      </p:sp>
    </p:spTree>
    <p:extLst>
      <p:ext uri="{BB962C8B-B14F-4D97-AF65-F5344CB8AC3E}">
        <p14:creationId xmlns:p14="http://schemas.microsoft.com/office/powerpoint/2010/main" val="118318253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18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02023" y="1470212"/>
            <a:ext cx="11062447" cy="53877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calculate_altitude</a:t>
            </a:r>
            <a:r>
              <a:rPr lang="en-US" sz="1600">
                <a:latin typeface="Courier New" panose="02070309020205020404" pitchFamily="49" charset="0"/>
                <a:ea typeface="Arial" charset="0"/>
                <a:cs typeface="Courier New" panose="02070309020205020404" pitchFamily="49" charset="0"/>
              </a:rPr>
              <a:t>(long pressure) {</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((double)pressure)/ </a:t>
            </a:r>
            <a:r>
              <a:rPr lang="en-US" sz="1600" err="1">
                <a:latin typeface="Courier New" panose="02070309020205020404" pitchFamily="49" charset="0"/>
                <a:ea typeface="Arial" charset="0"/>
                <a:cs typeface="Courier New" panose="02070309020205020404" pitchFamily="49" charset="0"/>
              </a:rPr>
              <a:t>pressure_at_sea_level</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double a = (1.0 - pow(</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1 / 5.255)) * 44330.0;</a:t>
            </a:r>
          </a:p>
          <a:p>
            <a:pPr algn="l">
              <a:spcBef>
                <a:spcPts val="0"/>
              </a:spcBef>
            </a:pPr>
            <a:r>
              <a:rPr lang="en-US" sz="1600">
                <a:latin typeface="Courier New" panose="02070309020205020404" pitchFamily="49" charset="0"/>
                <a:ea typeface="Arial" charset="0"/>
                <a:cs typeface="Courier New" panose="02070309020205020404" pitchFamily="49" charset="0"/>
              </a:rPr>
              <a:t>  return a;</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const long OSS = 1;</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x1 = ((raw - ((long)cd.ac6_)) * ((long)cd.ac5_))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a:t>
            </a:r>
            <a:r>
              <a:rPr lang="en-US" sz="1600" err="1">
                <a:latin typeface="Courier New" panose="02070309020205020404" pitchFamily="49" charset="0"/>
                <a:ea typeface="Arial" charset="0"/>
                <a:cs typeface="Courier New" panose="02070309020205020404" pitchFamily="49" charset="0"/>
              </a:rPr>
              <a:t>cd.mc</a:t>
            </a:r>
            <a:r>
              <a:rPr lang="en-US" sz="1600">
                <a:latin typeface="Courier New" panose="02070309020205020404" pitchFamily="49" charset="0"/>
                <a:ea typeface="Arial" charset="0"/>
                <a:cs typeface="Courier New" panose="02070309020205020404" pitchFamily="49" charset="0"/>
              </a:rPr>
              <a:t>_) &lt;&lt; 11) / (x1 + ((long)</a:t>
            </a:r>
            <a:r>
              <a:rPr lang="en-US" sz="1600" err="1">
                <a:latin typeface="Courier New" panose="02070309020205020404" pitchFamily="49" charset="0"/>
                <a:ea typeface="Arial" charset="0"/>
                <a:cs typeface="Courier New" panose="02070309020205020404" pitchFamily="49" charset="0"/>
              </a:rPr>
              <a:t>cd.md</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cd.b5_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t = (cd.b5_ + 8) &gt;&gt; 4;</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("Real temperature");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("x1: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(x1);</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("x2: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(x2);</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("b5: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(cd.b5_);</a:t>
            </a:r>
          </a:p>
          <a:p>
            <a:pPr algn="l">
              <a:spcBef>
                <a:spcPts val="0"/>
              </a:spcBef>
            </a:pPr>
            <a:r>
              <a:rPr lang="en-US" sz="1600">
                <a:latin typeface="Courier New" panose="02070309020205020404" pitchFamily="49" charset="0"/>
                <a:ea typeface="Arial" charset="0"/>
                <a:cs typeface="Courier New" panose="02070309020205020404" pitchFamily="49" charset="0"/>
              </a:rPr>
              <a:t>  return t / 10;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149</a:t>
            </a:fld>
            <a:endParaRPr lang="en-US"/>
          </a:p>
        </p:txBody>
      </p:sp>
    </p:spTree>
    <p:extLst>
      <p:ext uri="{BB962C8B-B14F-4D97-AF65-F5344CB8AC3E}">
        <p14:creationId xmlns:p14="http://schemas.microsoft.com/office/powerpoint/2010/main" val="2764806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185" y="92552"/>
            <a:ext cx="11607149" cy="868362"/>
          </a:xfrm>
        </p:spPr>
        <p:txBody>
          <a:bodyPr anchor="ctr">
            <a:noAutofit/>
          </a:bodyPr>
          <a:lstStyle/>
          <a:p>
            <a:pPr algn="ctr"/>
            <a:r>
              <a:rPr lang="en-US" sz="4400">
                <a:latin typeface="Arial" panose="020B0604020202020204" pitchFamily="34" charset="0"/>
                <a:cs typeface="Arial" panose="020B0604020202020204" pitchFamily="34" charset="0"/>
              </a:rPr>
              <a:t>Thevenin example: a real battery</a:t>
            </a:r>
          </a:p>
        </p:txBody>
      </p:sp>
      <p:sp>
        <p:nvSpPr>
          <p:cNvPr id="3" name="Content Placeholder 2"/>
          <p:cNvSpPr>
            <a:spLocks noGrp="1"/>
          </p:cNvSpPr>
          <p:nvPr>
            <p:ph idx="1"/>
          </p:nvPr>
        </p:nvSpPr>
        <p:spPr>
          <a:xfrm>
            <a:off x="508001" y="1835775"/>
            <a:ext cx="11345333" cy="2744485"/>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Real batteries have a Thevenin equivalent of an ideal battery in series with a pure resistance, R</a:t>
            </a:r>
            <a:r>
              <a:rPr lang="en-US" baseline="-25000">
                <a:latin typeface="Arial" charset="0"/>
                <a:ea typeface="Arial" charset="0"/>
                <a:cs typeface="Arial" charset="0"/>
              </a:rPr>
              <a:t>i</a:t>
            </a:r>
            <a:r>
              <a:rPr lang="en-US">
                <a:latin typeface="Arial" charset="0"/>
                <a:ea typeface="Arial" charset="0"/>
                <a:cs typeface="Arial" charset="0"/>
              </a:rPr>
              <a:t>, called the internal resistance.</a:t>
            </a:r>
          </a:p>
          <a:p>
            <a:pPr marL="342900" indent="-342900" algn="l">
              <a:buFont typeface="Arial" panose="020B0604020202020204" pitchFamily="34" charset="0"/>
              <a:buChar char="•"/>
            </a:pPr>
            <a:r>
              <a:rPr lang="en-US">
                <a:latin typeface="Arial" charset="0"/>
                <a:ea typeface="Arial" charset="0"/>
                <a:cs typeface="Arial" charset="0"/>
              </a:rPr>
              <a:t>The equivalent resistance is sometimes called the “lookback” resistance.</a:t>
            </a: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sp>
        <p:nvSpPr>
          <p:cNvPr id="39" name="Freeform 12">
            <a:extLst>
              <a:ext uri="{FF2B5EF4-FFF2-40B4-BE49-F238E27FC236}">
                <a16:creationId xmlns:a16="http://schemas.microsoft.com/office/drawing/2014/main" id="{EC237D3E-D497-E148-BF60-6918D15CAF58}"/>
              </a:ext>
            </a:extLst>
          </p:cNvPr>
          <p:cNvSpPr>
            <a:spLocks noChangeAspect="1"/>
          </p:cNvSpPr>
          <p:nvPr/>
        </p:nvSpPr>
        <p:spPr bwMode="auto">
          <a:xfrm>
            <a:off x="1370888" y="4427848"/>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255">
            <a:extLst>
              <a:ext uri="{FF2B5EF4-FFF2-40B4-BE49-F238E27FC236}">
                <a16:creationId xmlns:a16="http://schemas.microsoft.com/office/drawing/2014/main" id="{7FC14818-11FD-0D4B-A805-6F8068F0D2D6}"/>
              </a:ext>
            </a:extLst>
          </p:cNvPr>
          <p:cNvGrpSpPr>
            <a:grpSpLocks/>
          </p:cNvGrpSpPr>
          <p:nvPr/>
        </p:nvGrpSpPr>
        <p:grpSpPr bwMode="auto">
          <a:xfrm>
            <a:off x="1290217" y="5127195"/>
            <a:ext cx="304800" cy="762000"/>
            <a:chOff x="4800" y="144"/>
            <a:chExt cx="384" cy="1824"/>
          </a:xfrm>
        </p:grpSpPr>
        <p:sp>
          <p:nvSpPr>
            <p:cNvPr id="54" name="Line 256">
              <a:extLst>
                <a:ext uri="{FF2B5EF4-FFF2-40B4-BE49-F238E27FC236}">
                  <a16:creationId xmlns:a16="http://schemas.microsoft.com/office/drawing/2014/main" id="{F2E3080E-A486-584E-AF89-ABD9588FB741}"/>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257">
              <a:extLst>
                <a:ext uri="{FF2B5EF4-FFF2-40B4-BE49-F238E27FC236}">
                  <a16:creationId xmlns:a16="http://schemas.microsoft.com/office/drawing/2014/main" id="{FC45803E-B1D0-A54E-806D-BB27425040A5}"/>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258">
              <a:extLst>
                <a:ext uri="{FF2B5EF4-FFF2-40B4-BE49-F238E27FC236}">
                  <a16:creationId xmlns:a16="http://schemas.microsoft.com/office/drawing/2014/main" id="{326DEB1E-74DD-AB41-B415-320548021A8D}"/>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9" name="Line 259">
              <a:extLst>
                <a:ext uri="{FF2B5EF4-FFF2-40B4-BE49-F238E27FC236}">
                  <a16:creationId xmlns:a16="http://schemas.microsoft.com/office/drawing/2014/main" id="{FE12DE4D-EDD1-E74F-8417-C03BD36BA69F}"/>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0" name="Line 260">
              <a:extLst>
                <a:ext uri="{FF2B5EF4-FFF2-40B4-BE49-F238E27FC236}">
                  <a16:creationId xmlns:a16="http://schemas.microsoft.com/office/drawing/2014/main" id="{22B065D8-4200-274A-B085-A0CAC1ECCD0B}"/>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261">
              <a:extLst>
                <a:ext uri="{FF2B5EF4-FFF2-40B4-BE49-F238E27FC236}">
                  <a16:creationId xmlns:a16="http://schemas.microsoft.com/office/drawing/2014/main" id="{B1ABD80C-13B6-2A49-BB29-4EA17C9644AA}"/>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62" name="Straight Connector 61">
            <a:extLst>
              <a:ext uri="{FF2B5EF4-FFF2-40B4-BE49-F238E27FC236}">
                <a16:creationId xmlns:a16="http://schemas.microsoft.com/office/drawing/2014/main" id="{442F1D98-B8CB-F84B-8F8C-FBB90E50243D}"/>
              </a:ext>
            </a:extLst>
          </p:cNvPr>
          <p:cNvCxnSpPr>
            <a:cxnSpLocks/>
          </p:cNvCxnSpPr>
          <p:nvPr/>
        </p:nvCxnSpPr>
        <p:spPr>
          <a:xfrm flipH="1" flipV="1">
            <a:off x="1436195" y="4432139"/>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5B33B2-9AF5-824C-B811-527D04ADEE22}"/>
              </a:ext>
            </a:extLst>
          </p:cNvPr>
          <p:cNvCxnSpPr>
            <a:cxnSpLocks/>
          </p:cNvCxnSpPr>
          <p:nvPr/>
        </p:nvCxnSpPr>
        <p:spPr>
          <a:xfrm flipH="1" flipV="1">
            <a:off x="1438372" y="5877225"/>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AE16EF4E-C3D4-4440-A38A-F97D7EED65B2}"/>
              </a:ext>
            </a:extLst>
          </p:cNvPr>
          <p:cNvSpPr/>
          <p:nvPr/>
        </p:nvSpPr>
        <p:spPr>
          <a:xfrm>
            <a:off x="1852223" y="43874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969D124A-C47F-0645-81EC-4425015F0587}"/>
              </a:ext>
            </a:extLst>
          </p:cNvPr>
          <p:cNvSpPr/>
          <p:nvPr/>
        </p:nvSpPr>
        <p:spPr>
          <a:xfrm>
            <a:off x="1876605" y="58383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399ABAE0-F72E-754B-ACD0-14CE07DE6A7B}"/>
              </a:ext>
            </a:extLst>
          </p:cNvPr>
          <p:cNvSpPr txBox="1"/>
          <p:nvPr/>
        </p:nvSpPr>
        <p:spPr>
          <a:xfrm>
            <a:off x="943187" y="4580261"/>
            <a:ext cx="491744" cy="369332"/>
          </a:xfrm>
          <a:prstGeom prst="rect">
            <a:avLst/>
          </a:prstGeom>
          <a:noFill/>
        </p:spPr>
        <p:txBody>
          <a:bodyPr wrap="square" rtlCol="0">
            <a:spAutoFit/>
          </a:bodyPr>
          <a:lstStyle/>
          <a:p>
            <a:r>
              <a:rPr lang="en-US"/>
              <a:t>R</a:t>
            </a:r>
            <a:r>
              <a:rPr lang="en-US" baseline="-25000"/>
              <a:t>i</a:t>
            </a:r>
          </a:p>
        </p:txBody>
      </p:sp>
    </p:spTree>
    <p:extLst>
      <p:ext uri="{BB962C8B-B14F-4D97-AF65-F5344CB8AC3E}">
        <p14:creationId xmlns:p14="http://schemas.microsoft.com/office/powerpoint/2010/main" val="33402649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976745" y="1317557"/>
            <a:ext cx="10238509"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p;</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long b6 = cd.b5_ - 4000;</a:t>
            </a:r>
          </a:p>
          <a:p>
            <a:pPr algn="l">
              <a:spcBef>
                <a:spcPts val="0"/>
              </a:spcBef>
            </a:pPr>
            <a:r>
              <a:rPr lang="en-US" sz="1600">
                <a:latin typeface="Courier New" panose="02070309020205020404" pitchFamily="49" charset="0"/>
                <a:ea typeface="Arial" charset="0"/>
                <a:cs typeface="Courier New" panose="02070309020205020404" pitchFamily="49" charset="0"/>
              </a:rPr>
              <a:t>  long x1 = (((long)cd.b2_) * ((b6 * b6) &gt;&gt; 12))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(((long)cd.ac2_) * b6)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x3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b3 = (((((long)cd.ac1_) * 4 + x3) &lt;&lt; OSS) + 2) / 4;</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x1= (((long)cd.ac3_) * b6) &gt;&gt; 13;</a:t>
            </a:r>
          </a:p>
          <a:p>
            <a:pPr algn="l">
              <a:spcBef>
                <a:spcPts val="0"/>
              </a:spcBef>
            </a:pPr>
            <a:r>
              <a:rPr lang="en-US" sz="1600">
                <a:latin typeface="Courier New" panose="02070309020205020404" pitchFamily="49" charset="0"/>
                <a:ea typeface="Arial" charset="0"/>
                <a:cs typeface="Courier New" panose="02070309020205020404" pitchFamily="49" charset="0"/>
              </a:rPr>
              <a:t>  x2 = (((long)cd.b1_) * ((b6 * b6) &gt;&gt; 12)) &gt;&gt; 16;</a:t>
            </a:r>
          </a:p>
          <a:p>
            <a:pPr algn="l">
              <a:spcBef>
                <a:spcPts val="0"/>
              </a:spcBef>
            </a:pPr>
            <a:r>
              <a:rPr lang="en-US" sz="1600">
                <a:latin typeface="Courier New" panose="02070309020205020404" pitchFamily="49" charset="0"/>
                <a:ea typeface="Arial" charset="0"/>
                <a:cs typeface="Courier New" panose="02070309020205020404" pitchFamily="49" charset="0"/>
              </a:rPr>
              <a:t>  x3 = (x1 + x2 + 2) / 4;</a:t>
            </a:r>
          </a:p>
          <a:p>
            <a:pPr algn="l">
              <a:spcBef>
                <a:spcPts val="0"/>
              </a:spcBef>
            </a:pPr>
            <a:r>
              <a:rPr lang="en-US" sz="1600">
                <a:latin typeface="Courier New" panose="02070309020205020404" pitchFamily="49" charset="0"/>
                <a:ea typeface="Arial" charset="0"/>
                <a:cs typeface="Courier New" panose="02070309020205020404" pitchFamily="49" charset="0"/>
              </a:rPr>
              <a:t>  long b4 = (((long)cd.ac4_) * (x3 + 32768))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b7 = (raw - b3) * (50000 &gt;&gt; OSS);</a:t>
            </a:r>
          </a:p>
          <a:p>
            <a:pPr algn="l">
              <a:spcBef>
                <a:spcPts val="0"/>
              </a:spcBef>
            </a:pPr>
            <a:r>
              <a:rPr lang="en-US" sz="1600">
                <a:latin typeface="Courier New" panose="02070309020205020404" pitchFamily="49" charset="0"/>
                <a:ea typeface="Arial" charset="0"/>
                <a:cs typeface="Courier New" panose="02070309020205020404" pitchFamily="49" charset="0"/>
              </a:rPr>
              <a:t>  if (b7 &lt; 0x80000000UL)</a:t>
            </a:r>
          </a:p>
          <a:p>
            <a:pPr algn="l">
              <a:spcBef>
                <a:spcPts val="0"/>
              </a:spcBef>
            </a:pPr>
            <a:r>
              <a:rPr lang="en-US" sz="1600">
                <a:latin typeface="Courier New" panose="02070309020205020404" pitchFamily="49" charset="0"/>
                <a:ea typeface="Arial" charset="0"/>
                <a:cs typeface="Courier New" panose="02070309020205020404" pitchFamily="49" charset="0"/>
              </a:rPr>
              <a:t>    p = (b7 * 2) / b4;</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p = (b7 / b4) * 2;</a:t>
            </a:r>
          </a:p>
          <a:p>
            <a:pPr algn="l">
              <a:spcBef>
                <a:spcPts val="0"/>
              </a:spcBef>
            </a:pPr>
            <a:r>
              <a:rPr lang="en-US" sz="1600">
                <a:latin typeface="Courier New" panose="02070309020205020404" pitchFamily="49" charset="0"/>
                <a:ea typeface="Arial" charset="0"/>
                <a:cs typeface="Courier New" panose="02070309020205020404" pitchFamily="49" charset="0"/>
              </a:rPr>
              <a:t>  x1 = (p &gt;&gt; 8) * (p &gt;&gt; 8);</a:t>
            </a:r>
          </a:p>
          <a:p>
            <a:pPr algn="l">
              <a:spcBef>
                <a:spcPts val="0"/>
              </a:spcBef>
            </a:pPr>
            <a:r>
              <a:rPr lang="en-US" sz="1600">
                <a:latin typeface="Courier New" panose="02070309020205020404" pitchFamily="49" charset="0"/>
                <a:ea typeface="Arial" charset="0"/>
                <a:cs typeface="Courier New" panose="02070309020205020404" pitchFamily="49" charset="0"/>
              </a:rPr>
              <a:t>  x1 = (x1 * 3038) &gt;&gt; 16;</a:t>
            </a:r>
          </a:p>
          <a:p>
            <a:pPr algn="l">
              <a:spcBef>
                <a:spcPts val="0"/>
              </a:spcBef>
            </a:pPr>
            <a:r>
              <a:rPr lang="en-US" sz="1600">
                <a:latin typeface="Courier New" panose="02070309020205020404" pitchFamily="49" charset="0"/>
                <a:ea typeface="Arial" charset="0"/>
                <a:cs typeface="Courier New" panose="02070309020205020404" pitchFamily="49" charset="0"/>
              </a:rPr>
              <a:t>  x2 = (-7357 * p) &gt;&gt; 16;</a:t>
            </a:r>
          </a:p>
          <a:p>
            <a:pPr algn="l">
              <a:spcBef>
                <a:spcPts val="0"/>
              </a:spcBef>
            </a:pPr>
            <a:r>
              <a:rPr lang="en-US" sz="1600">
                <a:latin typeface="Courier New" panose="02070309020205020404" pitchFamily="49" charset="0"/>
                <a:ea typeface="Arial" charset="0"/>
                <a:cs typeface="Courier New" panose="02070309020205020404" pitchFamily="49" charset="0"/>
              </a:rPr>
              <a:t>  p += (x1 + x2 + 3791) &gt;&gt; 4;</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150</a:t>
            </a:fld>
            <a:endParaRPr lang="en-US"/>
          </a:p>
        </p:txBody>
      </p:sp>
    </p:spTree>
    <p:extLst>
      <p:ext uri="{BB962C8B-B14F-4D97-AF65-F5344CB8AC3E}">
        <p14:creationId xmlns:p14="http://schemas.microsoft.com/office/powerpoint/2010/main" val="38201650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26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0711" y="1285637"/>
            <a:ext cx="10998333"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151</a:t>
            </a:fld>
            <a:endParaRPr lang="en-US"/>
          </a:p>
        </p:txBody>
      </p:sp>
    </p:spTree>
    <p:extLst>
      <p:ext uri="{BB962C8B-B14F-4D97-AF65-F5344CB8AC3E}">
        <p14:creationId xmlns:p14="http://schemas.microsoft.com/office/powerpoint/2010/main" val="127029486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88" y="37916"/>
            <a:ext cx="11277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95837" y="1259879"/>
            <a:ext cx="11277600"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152</a:t>
            </a:fld>
            <a:endParaRPr lang="en-US"/>
          </a:p>
        </p:txBody>
      </p:sp>
    </p:spTree>
    <p:extLst>
      <p:ext uri="{BB962C8B-B14F-4D97-AF65-F5344CB8AC3E}">
        <p14:creationId xmlns:p14="http://schemas.microsoft.com/office/powerpoint/2010/main" val="3433549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7" y="77956"/>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34346" y="1695716"/>
            <a:ext cx="10852406" cy="4235537"/>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rp =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p =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(cd, rp);</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Serial.begin</a:t>
            </a:r>
            <a:r>
              <a:rPr lang="en-US" sz="1600">
                <a:latin typeface="Courier New" panose="02070309020205020404" pitchFamily="49" charset="0"/>
                <a:ea typeface="Arial" charset="0"/>
                <a:cs typeface="Courier New" panose="02070309020205020404" pitchFamily="49" charset="0"/>
              </a:rPr>
              <a:t>(9600);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153</a:t>
            </a:fld>
            <a:endParaRPr lang="en-US"/>
          </a:p>
        </p:txBody>
      </p:sp>
    </p:spTree>
    <p:extLst>
      <p:ext uri="{BB962C8B-B14F-4D97-AF65-F5344CB8AC3E}">
        <p14:creationId xmlns:p14="http://schemas.microsoft.com/office/powerpoint/2010/main" val="14950658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30" y="38767"/>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701862" y="1703651"/>
            <a:ext cx="10786093" cy="447508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cd;</a:t>
            </a:r>
          </a:p>
          <a:p>
            <a:pPr algn="l">
              <a:spcBef>
                <a:spcPts val="0"/>
              </a:spcBef>
            </a:pPr>
            <a:r>
              <a:rPr lang="en-US" sz="1600" dirty="0">
                <a:latin typeface="Courier New" panose="02070309020205020404" pitchFamily="49" charset="0"/>
                <a:ea typeface="Arial" charset="0"/>
                <a:cs typeface="Courier New" panose="02070309020205020404" pitchFamily="49" charset="0"/>
              </a:rPr>
              <a:t>  calibrate(&amp;cd);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printCalibration</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temperature= (double)</a:t>
            </a:r>
            <a:r>
              <a:rPr lang="en-US" sz="1600" dirty="0" err="1">
                <a:latin typeface="Courier New" panose="02070309020205020404" pitchFamily="49" charset="0"/>
                <a:ea typeface="Arial" charset="0"/>
                <a:cs typeface="Courier New" panose="02070309020205020404" pitchFamily="49" charset="0"/>
              </a:rPr>
              <a:t>get_temperature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pressure= (double)</a:t>
            </a:r>
            <a:r>
              <a:rPr lang="en-US" sz="1600" dirty="0" err="1">
                <a:latin typeface="Courier New" panose="02070309020205020404" pitchFamily="49" charset="0"/>
                <a:ea typeface="Arial" charset="0"/>
                <a:cs typeface="Courier New" panose="02070309020205020404" pitchFamily="49" charset="0"/>
              </a:rPr>
              <a:t>get_pressure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altitude= </a:t>
            </a:r>
            <a:r>
              <a:rPr lang="en-US" sz="1600" dirty="0" err="1">
                <a:latin typeface="Courier New" panose="02070309020205020404" pitchFamily="49" charset="0"/>
                <a:ea typeface="Arial" charset="0"/>
                <a:cs typeface="Courier New" panose="02070309020205020404" pitchFamily="49" charset="0"/>
              </a:rPr>
              <a:t>calculate_altitude</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pressure (Pa):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altitude (m):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(altitude);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154</a:t>
            </a:fld>
            <a:endParaRPr lang="en-US"/>
          </a:p>
        </p:txBody>
      </p:sp>
    </p:spTree>
    <p:extLst>
      <p:ext uri="{BB962C8B-B14F-4D97-AF65-F5344CB8AC3E}">
        <p14:creationId xmlns:p14="http://schemas.microsoft.com/office/powerpoint/2010/main" val="1047075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pressure (bmp280)</a:t>
            </a:r>
          </a:p>
        </p:txBody>
      </p:sp>
      <p:sp>
        <p:nvSpPr>
          <p:cNvPr id="3" name="Content Placeholder 2"/>
          <p:cNvSpPr>
            <a:spLocks noGrp="1"/>
          </p:cNvSpPr>
          <p:nvPr>
            <p:ph idx="1"/>
          </p:nvPr>
        </p:nvSpPr>
        <p:spPr>
          <a:xfrm>
            <a:off x="465752" y="1906043"/>
            <a:ext cx="11260494" cy="4133589"/>
          </a:xfrm>
        </p:spPr>
        <p:txBody>
          <a:bodyPr>
            <a:noAutofit/>
          </a:bodyPr>
          <a:lstStyle/>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download a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support library </a:t>
            </a:r>
            <a:r>
              <a:rPr lang="en-US" sz="2000" dirty="0">
                <a:latin typeface="Calibri" panose="020F0502020204030204" pitchFamily="34" charset="0"/>
                <a:ea typeface="Arial" charset="0"/>
                <a:cs typeface="Calibri" panose="020F0502020204030204" pitchFamily="34" charset="0"/>
              </a:rPr>
              <a:t>for the Bosch BMP-280 but</a:t>
            </a:r>
            <a:r>
              <a:rPr lang="en-US" sz="2000" dirty="0">
                <a:solidFill>
                  <a:srgbClr val="2282F0"/>
                </a:solidFill>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I had trouble getting it to work.   For one thing, when I ordered one, I got a different chip, the “BME-280,” which is electrically identical but has a humidity sensor.  It has a chip id the library doesn’t recognize.  Some BMP-280’s are labeled BME-280’s.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 ended up writing my own interface library which is included in the Lab directories.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connections from the Raspberry Pi are the usual SDA, SCL pins (HDR 3, 5).  Vcc should be 3.3 volts, not 5v.</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155</a:t>
            </a:fld>
            <a:endParaRPr lang="en-US"/>
          </a:p>
        </p:txBody>
      </p:sp>
    </p:spTree>
    <p:extLst>
      <p:ext uri="{BB962C8B-B14F-4D97-AF65-F5344CB8AC3E}">
        <p14:creationId xmlns:p14="http://schemas.microsoft.com/office/powerpoint/2010/main" val="9469006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a:bodyPr>
          <a:lstStyle/>
          <a:p>
            <a:pPr algn="ctr"/>
            <a:r>
              <a:rPr lang="en-US" sz="4400">
                <a:latin typeface="Arial" panose="020B0604020202020204" pitchFamily="34" charset="0"/>
                <a:cs typeface="Arial" panose="020B0604020202020204" pitchFamily="34" charset="0"/>
              </a:rPr>
              <a:t>Bmp-280 output</a:t>
            </a:r>
          </a:p>
        </p:txBody>
      </p:sp>
      <p:sp>
        <p:nvSpPr>
          <p:cNvPr id="3" name="Content Placeholder 2"/>
          <p:cNvSpPr>
            <a:spLocks noGrp="1"/>
          </p:cNvSpPr>
          <p:nvPr>
            <p:ph idx="1"/>
          </p:nvPr>
        </p:nvSpPr>
        <p:spPr>
          <a:xfrm>
            <a:off x="360319" y="1094984"/>
            <a:ext cx="5415641" cy="4668032"/>
          </a:xfrm>
        </p:spPr>
        <p:txBody>
          <a:bodyPr>
            <a:noAutofit/>
          </a:bodyPr>
          <a:lstStyle/>
          <a:p>
            <a:pPr algn="l" fontAlgn="base"/>
            <a:r>
              <a:rPr lang="en-US" sz="1800" dirty="0">
                <a:latin typeface="Calibri" panose="020F0502020204030204" pitchFamily="34" charset="0"/>
                <a:cs typeface="Calibri" panose="020F0502020204030204" pitchFamily="34" charset="0"/>
              </a:rPr>
              <a:t>chip id: 60</a:t>
            </a:r>
          </a:p>
          <a:p>
            <a:pPr algn="l" fontAlgn="base"/>
            <a:r>
              <a:rPr lang="en-US" sz="1800" dirty="0">
                <a:latin typeface="Calibri" panose="020F0502020204030204" pitchFamily="34" charset="0"/>
                <a:cs typeface="Calibri" panose="020F0502020204030204" pitchFamily="34" charset="0"/>
              </a:rPr>
              <a:t>Calibration data:</a:t>
            </a:r>
          </a:p>
          <a:p>
            <a:pPr algn="l" fontAlgn="base"/>
            <a:r>
              <a:rPr lang="en-US" sz="1800" dirty="0">
                <a:latin typeface="Calibri" panose="020F0502020204030204" pitchFamily="34" charset="0"/>
                <a:cs typeface="Calibri" panose="020F0502020204030204" pitchFamily="34" charset="0"/>
              </a:rPr>
              <a:t>t1: 6f11, t2: 68c9, t3: 32</a:t>
            </a:r>
          </a:p>
          <a:p>
            <a:pPr algn="l" fontAlgn="base"/>
            <a:r>
              <a:rPr lang="en-US" sz="1800" dirty="0">
                <a:latin typeface="Calibri" panose="020F0502020204030204" pitchFamily="34" charset="0"/>
                <a:cs typeface="Calibri" panose="020F0502020204030204" pitchFamily="34" charset="0"/>
              </a:rPr>
              <a:t>p1: 9322, p2: ffffd694, p3: bd0</a:t>
            </a:r>
          </a:p>
          <a:p>
            <a:pPr algn="l" fontAlgn="base"/>
            <a:r>
              <a:rPr lang="en-US" sz="1800" dirty="0">
                <a:latin typeface="Calibri" panose="020F0502020204030204" pitchFamily="34" charset="0"/>
                <a:cs typeface="Calibri" panose="020F0502020204030204" pitchFamily="34" charset="0"/>
              </a:rPr>
              <a:t>p4: 15f9, p5: 32, p6: fffffff9, p7: 0x02</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fine: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00, MEAS: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before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00, mode: 00filter: 00,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08</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00,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after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03,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Configuration data after set: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04,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156</a:t>
            </a:fld>
            <a:endParaRPr lang="en-US"/>
          </a:p>
        </p:txBody>
      </p:sp>
      <p:sp>
        <p:nvSpPr>
          <p:cNvPr id="6" name="Content Placeholder 2">
            <a:extLst>
              <a:ext uri="{FF2B5EF4-FFF2-40B4-BE49-F238E27FC236}">
                <a16:creationId xmlns:a16="http://schemas.microsoft.com/office/drawing/2014/main" id="{C2713E66-9482-114C-A550-1D846DC79529}"/>
              </a:ext>
            </a:extLst>
          </p:cNvPr>
          <p:cNvSpPr txBox="1">
            <a:spLocks/>
          </p:cNvSpPr>
          <p:nvPr/>
        </p:nvSpPr>
        <p:spPr>
          <a:xfrm>
            <a:off x="6095999" y="1517826"/>
            <a:ext cx="5857601" cy="46680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fontAlgn="base"/>
            <a:r>
              <a:rPr lang="en-US" sz="1800">
                <a:latin typeface="Calibri" panose="020F0502020204030204" pitchFamily="34" charset="0"/>
                <a:cs typeface="Calibri" panose="020F0502020204030204" pitchFamily="34" charset="0"/>
              </a:rPr>
              <a:t>Sea level pressure: 1018.0000 (Pa)</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523358, 0x7fc5e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344664, 0x54258</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1015.3782 (Pa), alt:  21.7491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523374, 0x7fc6e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344662, 0x54256</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1015.3846 (Pa), alt:  21.6958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523387, 0x7fc7b</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344663, 0x54257</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21.90 (C), pressure: 1015.3782 (Pa), alt:  21.7491 (m)</a:t>
            </a:r>
            <a:br>
              <a:rPr lang="en-US" sz="1800">
                <a:latin typeface="Calibri" panose="020F0502020204030204" pitchFamily="34" charset="0"/>
                <a:cs typeface="Calibri" panose="020F0502020204030204" pitchFamily="34" charset="0"/>
              </a:rPr>
            </a:b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8410309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7170"/>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Hall Sensor</a:t>
            </a:r>
          </a:p>
        </p:txBody>
      </p:sp>
      <p:sp>
        <p:nvSpPr>
          <p:cNvPr id="3" name="Content Placeholder 2"/>
          <p:cNvSpPr>
            <a:spLocks noGrp="1"/>
          </p:cNvSpPr>
          <p:nvPr>
            <p:ph idx="1"/>
          </p:nvPr>
        </p:nvSpPr>
        <p:spPr>
          <a:xfrm>
            <a:off x="261796" y="1405549"/>
            <a:ext cx="11496450" cy="481940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Hall sensor </a:t>
            </a:r>
            <a:r>
              <a:rPr lang="en-US" sz="2000" dirty="0">
                <a:latin typeface="Arial" charset="0"/>
                <a:ea typeface="Arial" charset="0"/>
                <a:cs typeface="Arial" charset="0"/>
              </a:rPr>
              <a:t>measures magnetic fields.  In the configuration below, when a magnetic field of the right polarity is present, the out terminal will go to ground.</a:t>
            </a:r>
          </a:p>
          <a:p>
            <a:pPr marL="342900" indent="-342900" algn="l">
              <a:spcBef>
                <a:spcPts val="400"/>
              </a:spcBef>
              <a:buFont typeface="Arial" charset="0"/>
              <a:buChar char="•"/>
            </a:pPr>
            <a:r>
              <a:rPr lang="en-US" sz="2000" dirty="0">
                <a:latin typeface="Arial" charset="0"/>
                <a:ea typeface="Arial" charset="0"/>
                <a:cs typeface="Arial" charset="0"/>
              </a:rPr>
              <a:t>You can find a tutorial and pictures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a:t>
            </a:r>
            <a:endParaRPr lang="en-US" sz="2000" dirty="0">
              <a:latin typeface="Arial" charset="0"/>
              <a:ea typeface="Arial" charset="0"/>
              <a:cs typeface="Arial" charset="0"/>
            </a:endParaRPr>
          </a:p>
          <a:p>
            <a:pPr marL="342900" indent="-342900" algn="l">
              <a:spcBef>
                <a:spcPts val="400"/>
              </a:spcBef>
              <a:buFont typeface="Arial" charset="0"/>
              <a:buChar char="•"/>
            </a:pPr>
            <a:r>
              <a:rPr lang="en-US" sz="2000" dirty="0">
                <a:latin typeface="Arial" charset="0"/>
                <a:ea typeface="Arial" charset="0"/>
                <a:cs typeface="Arial" charset="0"/>
              </a:rPr>
              <a:t>Wire the Arduino as shown.  Code follows.</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157</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49723" y="3854467"/>
            <a:ext cx="1164908"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70170" y="5572929"/>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3079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17004" y="475070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sp>
        <p:nvSpPr>
          <p:cNvPr id="11" name="Rectangle 10">
            <a:extLst>
              <a:ext uri="{FF2B5EF4-FFF2-40B4-BE49-F238E27FC236}">
                <a16:creationId xmlns:a16="http://schemas.microsoft.com/office/drawing/2014/main" id="{40258213-EB76-524F-BA68-C73B040FCC35}"/>
              </a:ext>
            </a:extLst>
          </p:cNvPr>
          <p:cNvSpPr/>
          <p:nvPr/>
        </p:nvSpPr>
        <p:spPr>
          <a:xfrm>
            <a:off x="10152369" y="3866868"/>
            <a:ext cx="1233790"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219027" y="5588852"/>
            <a:ext cx="1233789"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Hall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44674"/>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8115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9071CD-E377-BE4C-B2BB-473C65827217}"/>
              </a:ext>
            </a:extLst>
          </p:cNvPr>
          <p:cNvSpPr txBox="1"/>
          <p:nvPr/>
        </p:nvSpPr>
        <p:spPr>
          <a:xfrm>
            <a:off x="10192327" y="478208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cxnSp>
        <p:nvCxnSpPr>
          <p:cNvPr id="20" name="Straight Connector 19">
            <a:extLst>
              <a:ext uri="{FF2B5EF4-FFF2-40B4-BE49-F238E27FC236}">
                <a16:creationId xmlns:a16="http://schemas.microsoft.com/office/drawing/2014/main" id="{015A9EB5-94DB-E342-8FCF-F84DD61E86B7}"/>
              </a:ext>
            </a:extLst>
          </p:cNvPr>
          <p:cNvCxnSpPr/>
          <p:nvPr/>
        </p:nvCxnSpPr>
        <p:spPr>
          <a:xfrm>
            <a:off x="8528706" y="489951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F0A40C3-9FF5-AE40-B0C0-4B2E026C8973}"/>
              </a:ext>
            </a:extLst>
          </p:cNvPr>
          <p:cNvPicPr>
            <a:picLocks noChangeAspect="1"/>
          </p:cNvPicPr>
          <p:nvPr/>
        </p:nvPicPr>
        <p:blipFill>
          <a:blip r:embed="rId5"/>
          <a:stretch>
            <a:fillRect/>
          </a:stretch>
        </p:blipFill>
        <p:spPr>
          <a:xfrm>
            <a:off x="1716227" y="3480226"/>
            <a:ext cx="3299909" cy="2425433"/>
          </a:xfrm>
          <a:prstGeom prst="rect">
            <a:avLst/>
          </a:prstGeom>
        </p:spPr>
      </p:pic>
      <p:sp>
        <p:nvSpPr>
          <p:cNvPr id="21" name="Freeform 12">
            <a:extLst>
              <a:ext uri="{FF2B5EF4-FFF2-40B4-BE49-F238E27FC236}">
                <a16:creationId xmlns:a16="http://schemas.microsoft.com/office/drawing/2014/main" id="{80EBE4F6-C929-5544-9AB3-04EABC7614F3}"/>
              </a:ext>
            </a:extLst>
          </p:cNvPr>
          <p:cNvSpPr>
            <a:spLocks noChangeAspect="1"/>
          </p:cNvSpPr>
          <p:nvPr/>
        </p:nvSpPr>
        <p:spPr bwMode="auto">
          <a:xfrm>
            <a:off x="9130247" y="414046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4DE3E3C-9815-184A-B508-427B8DF18F79}"/>
              </a:ext>
            </a:extLst>
          </p:cNvPr>
          <p:cNvSpPr txBox="1"/>
          <p:nvPr/>
        </p:nvSpPr>
        <p:spPr>
          <a:xfrm>
            <a:off x="9269584" y="4415246"/>
            <a:ext cx="489236" cy="307777"/>
          </a:xfrm>
          <a:prstGeom prst="rect">
            <a:avLst/>
          </a:prstGeom>
          <a:noFill/>
        </p:spPr>
        <p:txBody>
          <a:bodyPr wrap="none" rtlCol="0">
            <a:spAutoFit/>
          </a:bodyPr>
          <a:lstStyle/>
          <a:p>
            <a:r>
              <a:rPr lang="en-US" sz="1400"/>
              <a:t>10K</a:t>
            </a:r>
            <a:endParaRPr lang="en-US"/>
          </a:p>
        </p:txBody>
      </p:sp>
      <p:sp>
        <p:nvSpPr>
          <p:cNvPr id="22" name="Oval 21">
            <a:extLst>
              <a:ext uri="{FF2B5EF4-FFF2-40B4-BE49-F238E27FC236}">
                <a16:creationId xmlns:a16="http://schemas.microsoft.com/office/drawing/2014/main" id="{5B5AC5E5-95F2-E946-9232-73D58C59C724}"/>
              </a:ext>
            </a:extLst>
          </p:cNvPr>
          <p:cNvSpPr/>
          <p:nvPr/>
        </p:nvSpPr>
        <p:spPr>
          <a:xfrm>
            <a:off x="9153879" y="40781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 name="Oval 22">
            <a:extLst>
              <a:ext uri="{FF2B5EF4-FFF2-40B4-BE49-F238E27FC236}">
                <a16:creationId xmlns:a16="http://schemas.microsoft.com/office/drawing/2014/main" id="{519847F1-C92A-4D48-A22C-511BF6D663DC}"/>
              </a:ext>
            </a:extLst>
          </p:cNvPr>
          <p:cNvSpPr/>
          <p:nvPr/>
        </p:nvSpPr>
        <p:spPr>
          <a:xfrm>
            <a:off x="914734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 name="TextBox 14">
            <a:extLst>
              <a:ext uri="{FF2B5EF4-FFF2-40B4-BE49-F238E27FC236}">
                <a16:creationId xmlns:a16="http://schemas.microsoft.com/office/drawing/2014/main" id="{832B2BE4-4B3E-C349-B0F9-0D3325717525}"/>
              </a:ext>
            </a:extLst>
          </p:cNvPr>
          <p:cNvSpPr txBox="1"/>
          <p:nvPr/>
        </p:nvSpPr>
        <p:spPr>
          <a:xfrm>
            <a:off x="2631685" y="6202462"/>
            <a:ext cx="718274"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Maker</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28356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852"/>
            <a:ext cx="12084422"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Hall sensor</a:t>
            </a:r>
          </a:p>
        </p:txBody>
      </p:sp>
      <p:sp>
        <p:nvSpPr>
          <p:cNvPr id="3" name="Content Placeholder 2"/>
          <p:cNvSpPr>
            <a:spLocks noGrp="1"/>
          </p:cNvSpPr>
          <p:nvPr>
            <p:ph idx="1"/>
          </p:nvPr>
        </p:nvSpPr>
        <p:spPr>
          <a:xfrm>
            <a:off x="484094" y="1219344"/>
            <a:ext cx="1117002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Hall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 527;</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calibrated 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158</a:t>
            </a:fld>
            <a:endParaRPr lang="en-US"/>
          </a:p>
        </p:txBody>
      </p:sp>
    </p:spTree>
    <p:extLst>
      <p:ext uri="{BB962C8B-B14F-4D97-AF65-F5344CB8AC3E}">
        <p14:creationId xmlns:p14="http://schemas.microsoft.com/office/powerpoint/2010/main" val="40644049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Hall sensor</a:t>
            </a:r>
          </a:p>
        </p:txBody>
      </p:sp>
      <p:sp>
        <p:nvSpPr>
          <p:cNvPr id="3" name="Content Placeholder 2"/>
          <p:cNvSpPr>
            <a:spLocks noGrp="1"/>
          </p:cNvSpPr>
          <p:nvPr>
            <p:ph idx="1"/>
          </p:nvPr>
        </p:nvSpPr>
        <p:spPr>
          <a:xfrm>
            <a:off x="214641" y="1107501"/>
            <a:ext cx="6720634" cy="5248850"/>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PCF8591 ADC and I2C interface described earlier.</a:t>
            </a:r>
          </a:p>
          <a:p>
            <a:pPr marL="285750" indent="-285750" algn="l">
              <a:spcBef>
                <a:spcPts val="0"/>
              </a:spcBef>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400" dirty="0">
                <a:latin typeface="Courier New" panose="02070309020205020404" pitchFamily="49" charset="0"/>
                <a:ea typeface="Arial" charset="0"/>
                <a:cs typeface="Courier New" panose="02070309020205020404" pitchFamily="49" charset="0"/>
              </a:rPr>
              <a:t>//   Raspberry Pi read hall sensor</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#include &lt;</a:t>
            </a:r>
            <a:r>
              <a:rPr lang="en-US" sz="1400" dirty="0" err="1">
                <a:latin typeface="Courier New" panose="02070309020205020404" pitchFamily="49" charset="0"/>
                <a:ea typeface="Arial" charset="0"/>
                <a:cs typeface="Courier New" panose="02070309020205020404" pitchFamily="49" charset="0"/>
              </a:rPr>
              <a:t>stdio.h</a:t>
            </a:r>
            <a:r>
              <a:rPr lang="en-US" sz="1400" dirty="0">
                <a:latin typeface="Courier New" panose="02070309020205020404" pitchFamily="49" charset="0"/>
                <a:ea typeface="Arial" charset="0"/>
                <a:cs typeface="Courier New" panose="02070309020205020404" pitchFamily="49" charset="0"/>
              </a:rPr>
              <a:t>&gt;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&lt;pcf8591.h&gt;</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r>
              <a:rPr lang="en-US" sz="1400" dirty="0">
                <a:latin typeface="Courier New" panose="02070309020205020404" pitchFamily="49" charset="0"/>
                <a:ea typeface="Arial" charset="0"/>
                <a:cs typeface="Courier New" panose="02070309020205020404" pitchFamily="49" charset="0"/>
              </a:rPr>
              <a:t>// 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527;</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7;  //this is better for 3.3v</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 = 500;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PCF Connections</a:t>
            </a:r>
          </a:p>
          <a:p>
            <a:pPr algn="l">
              <a:spcBef>
                <a:spcPts val="0"/>
              </a:spcBef>
            </a:pPr>
            <a:r>
              <a:rPr lang="en-US" sz="1400" dirty="0">
                <a:latin typeface="Courier New" panose="02070309020205020404" pitchFamily="49" charset="0"/>
                <a:ea typeface="Arial" charset="0"/>
                <a:cs typeface="Courier New" panose="02070309020205020404" pitchFamily="49" charset="0"/>
              </a:rPr>
              <a:t>//    PCF         RP</a:t>
            </a:r>
          </a:p>
          <a:p>
            <a:pPr algn="l">
              <a:spcBef>
                <a:spcPts val="0"/>
              </a:spcBef>
            </a:pPr>
            <a:r>
              <a:rPr lang="en-US" sz="1400" dirty="0">
                <a:latin typeface="Courier New" panose="02070309020205020404" pitchFamily="49" charset="0"/>
                <a:ea typeface="Arial" charset="0"/>
                <a:cs typeface="Courier New" panose="02070309020205020404" pitchFamily="49" charset="0"/>
              </a:rPr>
              <a:t>//    1(ain0)     analog-signal</a:t>
            </a:r>
          </a:p>
          <a:p>
            <a:pPr algn="l">
              <a:spcBef>
                <a:spcPts val="0"/>
              </a:spcBef>
            </a:pPr>
            <a:r>
              <a:rPr lang="en-US" sz="1400" dirty="0">
                <a:latin typeface="Courier New" panose="02070309020205020404" pitchFamily="49" charset="0"/>
                <a:ea typeface="Arial" charset="0"/>
                <a:cs typeface="Courier New" panose="02070309020205020404" pitchFamily="49" charset="0"/>
              </a:rPr>
              <a:t>//    5, 6, 7, 8  gnd (pin 6)</a:t>
            </a:r>
          </a:p>
          <a:p>
            <a:pPr algn="l">
              <a:spcBef>
                <a:spcPts val="0"/>
              </a:spcBef>
            </a:pPr>
            <a:r>
              <a:rPr lang="en-US" sz="1400" dirty="0">
                <a:latin typeface="Courier New" panose="02070309020205020404" pitchFamily="49" charset="0"/>
                <a:ea typeface="Arial" charset="0"/>
                <a:cs typeface="Courier New" panose="02070309020205020404" pitchFamily="49" charset="0"/>
              </a:rPr>
              <a:t>//    16          3.3 (pin 1)</a:t>
            </a:r>
          </a:p>
          <a:p>
            <a:pPr algn="l">
              <a:spcBef>
                <a:spcPts val="0"/>
              </a:spcBef>
            </a:pPr>
            <a:r>
              <a:rPr lang="en-US" sz="1400" dirty="0">
                <a:latin typeface="Courier New" panose="02070309020205020404" pitchFamily="49" charset="0"/>
                <a:ea typeface="Arial" charset="0"/>
                <a:cs typeface="Courier New" panose="02070309020205020404" pitchFamily="49" charset="0"/>
              </a:rPr>
              <a:t>//    14          3.3v</a:t>
            </a:r>
          </a:p>
          <a:p>
            <a:pPr algn="l">
              <a:spcBef>
                <a:spcPts val="0"/>
              </a:spcBef>
            </a:pPr>
            <a:r>
              <a:rPr lang="en-US" sz="1400" dirty="0">
                <a:latin typeface="Courier New" panose="02070309020205020404" pitchFamily="49" charset="0"/>
                <a:ea typeface="Arial" charset="0"/>
                <a:cs typeface="Courier New" panose="02070309020205020404" pitchFamily="49" charset="0"/>
              </a:rPr>
              <a:t>//    13          gnd</a:t>
            </a:r>
          </a:p>
          <a:p>
            <a:pPr algn="l">
              <a:spcBef>
                <a:spcPts val="0"/>
              </a:spcBef>
            </a:pPr>
            <a:r>
              <a:rPr lang="en-US" sz="1400" dirty="0">
                <a:latin typeface="Courier New" panose="02070309020205020404" pitchFamily="49" charset="0"/>
                <a:ea typeface="Arial" charset="0"/>
                <a:cs typeface="Courier New" panose="02070309020205020404" pitchFamily="49" charset="0"/>
              </a:rPr>
              <a:t>//    12          gnd</a:t>
            </a:r>
          </a:p>
          <a:p>
            <a:pPr algn="l">
              <a:spcBef>
                <a:spcPts val="0"/>
              </a:spcBef>
            </a:pPr>
            <a:r>
              <a:rPr lang="en-US" sz="1400" dirty="0">
                <a:latin typeface="Courier New" panose="02070309020205020404" pitchFamily="49" charset="0"/>
                <a:ea typeface="Arial" charset="0"/>
                <a:cs typeface="Courier New" panose="02070309020205020404" pitchFamily="49" charset="0"/>
              </a:rPr>
              <a:t>//    10(scl)     5 (scl)</a:t>
            </a:r>
          </a:p>
          <a:p>
            <a:pPr algn="l">
              <a:spcBef>
                <a:spcPts val="0"/>
              </a:spcBef>
            </a:pPr>
            <a:r>
              <a:rPr lang="en-US" sz="1400" dirty="0">
                <a:latin typeface="Courier New" panose="02070309020205020404" pitchFamily="49" charset="0"/>
                <a:ea typeface="Arial" charset="0"/>
                <a:cs typeface="Courier New" panose="02070309020205020404" pitchFamily="49" charset="0"/>
              </a:rPr>
              <a:t>//    9(sda)      3 (sda)</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159</a:t>
            </a:fld>
            <a:endParaRPr lang="en-US"/>
          </a:p>
        </p:txBody>
      </p:sp>
      <p:sp>
        <p:nvSpPr>
          <p:cNvPr id="6" name="Content Placeholder 2">
            <a:extLst>
              <a:ext uri="{FF2B5EF4-FFF2-40B4-BE49-F238E27FC236}">
                <a16:creationId xmlns:a16="http://schemas.microsoft.com/office/drawing/2014/main" id="{3791BF0E-B116-A140-965D-6076BAA629D3}"/>
              </a:ext>
            </a:extLst>
          </p:cNvPr>
          <p:cNvSpPr txBox="1">
            <a:spLocks/>
          </p:cNvSpPr>
          <p:nvPr/>
        </p:nvSpPr>
        <p:spPr>
          <a:xfrm>
            <a:off x="5817809" y="1924827"/>
            <a:ext cx="7271658" cy="44315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400" dirty="0">
                <a:latin typeface="Courier New" panose="02070309020205020404" pitchFamily="49" charset="0"/>
                <a:ea typeface="Arial" charset="0"/>
                <a:cs typeface="Courier New" panose="02070309020205020404" pitchFamily="49" charset="0"/>
              </a:rPr>
              <a:t>  int strength = 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for(;;) {</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 </a:t>
            </a:r>
            <a:r>
              <a:rPr lang="en-US" sz="1400" dirty="0" err="1">
                <a:latin typeface="Courier New" panose="02070309020205020404" pitchFamily="49" charset="0"/>
                <a:ea typeface="Arial" charset="0"/>
                <a:cs typeface="Courier New" panose="02070309020205020404" pitchFamily="49" charset="0"/>
              </a:rPr>
              <a:t>analogRead</a:t>
            </a:r>
            <a:r>
              <a:rPr lang="en-US" sz="1400" dirty="0">
                <a:latin typeface="Courier New" panose="02070309020205020404" pitchFamily="49" charset="0"/>
                <a:ea typeface="Arial" charset="0"/>
                <a:cs typeface="Courier New" panose="02070309020205020404" pitchFamily="49" charset="0"/>
              </a:rPr>
              <a:t>(base);</a:t>
            </a:r>
          </a:p>
          <a:p>
            <a:pPr algn="l">
              <a:spcBef>
                <a:spcPts val="0"/>
              </a:spcBef>
            </a:pPr>
            <a:r>
              <a:rPr lang="en-US" sz="1400" dirty="0">
                <a:latin typeface="Courier New" panose="02070309020205020404" pitchFamily="49" charset="0"/>
                <a:ea typeface="Arial" charset="0"/>
                <a:cs typeface="Courier New" panose="02070309020205020404" pitchFamily="49" charset="0"/>
              </a:rPr>
              <a:t>    int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 = strength -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printf("Strength: %d, calibrated measurement: %d\n",</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delay(</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653269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479"/>
            <a:ext cx="9859108" cy="868362"/>
          </a:xfrm>
        </p:spPr>
        <p:txBody>
          <a:bodyPr anchor="ctr">
            <a:normAutofit/>
          </a:bodyPr>
          <a:lstStyle/>
          <a:p>
            <a:pPr algn="ctr"/>
            <a:r>
              <a:rPr lang="en-US" sz="4400">
                <a:latin typeface="Arial" panose="020B0604020202020204" pitchFamily="34" charset="0"/>
                <a:cs typeface="Arial" panose="020B0604020202020204" pitchFamily="34" charset="0"/>
              </a:rPr>
              <a:t>Phasors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24643"/>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Phasors are complex number-based representations of signals without the frequency component.</a:t>
                </a:r>
              </a:p>
              <a:p>
                <a:pPr marL="342900" indent="-342900" algn="l">
                  <a:buFont typeface="Arial" panose="020B0604020202020204" pitchFamily="34" charset="0"/>
                  <a:buChar char="•"/>
                </a:pPr>
                <a:r>
                  <a:rPr lang="en-US" sz="2000" dirty="0">
                    <a:latin typeface="Arial" charset="0"/>
                    <a:ea typeface="Arial" charset="0"/>
                    <a:cs typeface="Arial" charset="0"/>
                  </a:rPr>
                  <a:t>If the signal is A cos(𝜔t+𝜙), the phasor representation is composed of, A, ⦣A where ⦣A= 𝜙 represented by </a:t>
                </a:r>
                <a:r>
                  <a:rPr lang="en-US" sz="2000" dirty="0" err="1">
                    <a:latin typeface="Arial" charset="0"/>
                    <a:ea typeface="Arial" charset="0"/>
                    <a:cs typeface="Arial" charset="0"/>
                  </a:rPr>
                  <a:t>Ae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𝜙</a:t>
                </a:r>
                <a:r>
                  <a:rPr lang="en-US" sz="2000" dirty="0">
                    <a:latin typeface="Arial" charset="0"/>
                    <a:ea typeface="Arial" charset="0"/>
                    <a:cs typeface="Arial" charset="0"/>
                  </a:rPr>
                  <a:t>.  By the way, sometimes we use i (and sometimes j) to represent </a:t>
                </a:r>
                <a14:m>
                  <m:oMath xmlns:m="http://schemas.openxmlformats.org/officeDocument/2006/math">
                    <m:rad>
                      <m:radPr>
                        <m:degHide m:val="on"/>
                        <m:ctrlPr>
                          <a:rPr lang="en-US" sz="200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e>
                    </m:rad>
                  </m:oMath>
                </a14:m>
                <a:r>
                  <a:rPr lang="en-US" sz="2000" dirty="0">
                    <a:latin typeface="Arial" charset="0"/>
                    <a:ea typeface="Arial" charset="0"/>
                    <a:cs typeface="Arial" charset="0"/>
                  </a:rPr>
                  <a:t>.  Neither is great since i can be confused with current and j with current density.  Both can be confused with indexes.  Oh well.</a:t>
                </a:r>
              </a:p>
              <a:p>
                <a:pPr marL="342900" indent="-342900" algn="l">
                  <a:buFont typeface="Arial" panose="020B0604020202020204" pitchFamily="34" charset="0"/>
                  <a:buChar char="•"/>
                </a:pPr>
                <a:r>
                  <a:rPr lang="en-US" sz="2000" dirty="0">
                    <a:latin typeface="Arial" charset="0"/>
                    <a:ea typeface="Arial" charset="0"/>
                    <a:cs typeface="Arial" charset="0"/>
                  </a:rPr>
                  <a:t>We recover the frequency by multiplying by </a:t>
                </a:r>
                <a:r>
                  <a:rPr lang="en-US" sz="2000" dirty="0" err="1">
                    <a:latin typeface="Arial" charset="0"/>
                    <a:ea typeface="Arial" charset="0"/>
                    <a:cs typeface="Arial" charset="0"/>
                  </a:rPr>
                  <a:t>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So, when representing a voltage, in phasor notation by V= V</a:t>
                </a:r>
                <a:r>
                  <a:rPr lang="en-US" sz="2000" baseline="-25000" dirty="0">
                    <a:latin typeface="Arial" charset="0"/>
                    <a:ea typeface="Arial" charset="0"/>
                    <a:cs typeface="Arial" charset="0"/>
                  </a:rPr>
                  <a:t>0</a:t>
                </a:r>
                <a:r>
                  <a:rPr lang="en-US" sz="2000" dirty="0">
                    <a:latin typeface="Arial" charset="0"/>
                    <a:ea typeface="Arial" charset="0"/>
                    <a:cs typeface="Arial" charset="0"/>
                  </a:rPr>
                  <a:t>e</a:t>
                </a:r>
                <a:r>
                  <a:rPr lang="en-US" sz="2000" baseline="30000" dirty="0">
                    <a:latin typeface="Arial" charset="0"/>
                    <a:ea typeface="Arial" charset="0"/>
                    <a:cs typeface="Arial" charset="0"/>
                  </a:rPr>
                  <a:t>i𝜙</a:t>
                </a:r>
                <a:r>
                  <a:rPr lang="en-US" sz="2000" dirty="0">
                    <a:latin typeface="Arial" charset="0"/>
                    <a:ea typeface="Arial" charset="0"/>
                    <a:cs typeface="Arial" charset="0"/>
                  </a:rPr>
                  <a:t>, we recover the actual wave form as Re(Ve</a:t>
                </a:r>
                <a:r>
                  <a:rPr lang="en-US" sz="2000" baseline="30000" dirty="0">
                    <a:latin typeface="Arial" charset="0"/>
                    <a:ea typeface="Arial" charset="0"/>
                    <a:cs typeface="Arial" charset="0"/>
                  </a:rPr>
                  <a:t>i𝜔t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Average power can be calculated from the phasor representation of a </a:t>
                </a:r>
                <a:r>
                  <a:rPr lang="en-US" sz="2000" i="1" dirty="0">
                    <a:latin typeface="Arial" charset="0"/>
                    <a:ea typeface="Arial" charset="0"/>
                    <a:cs typeface="Arial" charset="0"/>
                  </a:rPr>
                  <a:t>cosine wave </a:t>
                </a:r>
                <a:r>
                  <a:rPr lang="en-US" sz="2000" dirty="0">
                    <a:latin typeface="Arial" charset="0"/>
                    <a:ea typeface="Arial" charset="0"/>
                    <a:cs typeface="Arial" charset="0"/>
                  </a:rPr>
                  <a:t>as VI*/2.  Here * means complex conjugate.  </a:t>
                </a:r>
              </a:p>
              <a:p>
                <a:pPr marL="342900" indent="-342900" algn="l">
                  <a:buFont typeface="Arial" panose="020B0604020202020204" pitchFamily="34" charset="0"/>
                  <a:buChar char="•"/>
                </a:pPr>
                <a:r>
                  <a:rPr lang="en-US" sz="2000" dirty="0">
                    <a:latin typeface="Arial" charset="0"/>
                    <a:ea typeface="Arial" charset="0"/>
                    <a:cs typeface="Arial" charset="0"/>
                  </a:rPr>
                  <a:t>Where does the “2” come from?</a:t>
                </a:r>
              </a:p>
              <a:p>
                <a:pPr marL="800100" lvl="1" indent="-342900" algn="l">
                  <a:buFont typeface="Arial" panose="020B0604020202020204" pitchFamily="34" charset="0"/>
                  <a:buChar char="•"/>
                </a:pPr>
                <a:r>
                  <a:rPr lang="en-US" sz="1800" dirty="0">
                    <a:latin typeface="Arial" charset="0"/>
                    <a:ea typeface="Arial" charset="0"/>
                    <a:cs typeface="Arial" charset="0"/>
                  </a:rPr>
                  <a:t>Answer we need to integrate over the current and voltage cycle.</a:t>
                </a:r>
              </a:p>
              <a:p>
                <a:pPr marL="800100" lvl="1" indent="-342900" algn="l">
                  <a:buFont typeface="Arial" panose="020B0604020202020204" pitchFamily="34" charset="0"/>
                  <a:buChar char="•"/>
                </a:pPr>
                <a:r>
                  <a:rPr lang="en-US" sz="1800" dirty="0">
                    <a:latin typeface="Arial" charset="0"/>
                    <a:ea typeface="Arial" charset="0"/>
                    <a:cs typeface="Arial" charset="0"/>
                  </a:rPr>
                  <a:t>If “peak” voltage is V</a:t>
                </a:r>
                <a:r>
                  <a:rPr lang="en-US" sz="1800" baseline="-25000" dirty="0">
                    <a:latin typeface="Arial" charset="0"/>
                    <a:ea typeface="Arial" charset="0"/>
                    <a:cs typeface="Arial" charset="0"/>
                  </a:rPr>
                  <a:t>0</a:t>
                </a:r>
                <a:r>
                  <a:rPr lang="en-US" sz="1800" dirty="0">
                    <a:latin typeface="Arial" charset="0"/>
                    <a:ea typeface="Arial" charset="0"/>
                    <a:cs typeface="Arial" charset="0"/>
                  </a:rPr>
                  <a:t>, the “average” voltage is 0 but we care about the magnitude, so we average over the square of the voltage and take the square root.  This is called the “root mean square” voltage and is denoted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rms</a:t>
                </a:r>
                <a:r>
                  <a:rPr lang="en-US" sz="1800" dirty="0">
                    <a:latin typeface="Arial" charset="0"/>
                    <a:ea typeface="Arial" charset="0"/>
                    <a:cs typeface="Arial" charset="0"/>
                  </a:rPr>
                  <a:t>.  Incidentally, your “house” voltage of 120 VAC is actually the root mean square voltage.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24643"/>
                <a:ext cx="11582400" cy="4663440"/>
              </a:xfrm>
              <a:blipFill>
                <a:blip r:embed="rId3"/>
                <a:stretch>
                  <a:fillRect l="-438" t="-1359" r="-329" b="-67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a:p>
        </p:txBody>
      </p:sp>
    </p:spTree>
    <p:extLst>
      <p:ext uri="{BB962C8B-B14F-4D97-AF65-F5344CB8AC3E}">
        <p14:creationId xmlns:p14="http://schemas.microsoft.com/office/powerpoint/2010/main" val="13006821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7" y="136524"/>
            <a:ext cx="11723374" cy="868362"/>
          </a:xfrm>
        </p:spPr>
        <p:txBody>
          <a:bodyPr anchor="ctr">
            <a:normAutofit/>
          </a:bodyPr>
          <a:lstStyle/>
          <a:p>
            <a:pPr algn="ctr"/>
            <a:r>
              <a:rPr lang="en-US" sz="4400">
                <a:latin typeface="Arial" panose="020B0604020202020204" pitchFamily="34" charset="0"/>
                <a:cs typeface="Arial" panose="020B0604020202020204" pitchFamily="34" charset="0"/>
              </a:rPr>
              <a:t>Lab: Vibration sensor</a:t>
            </a:r>
          </a:p>
        </p:txBody>
      </p:sp>
      <p:sp>
        <p:nvSpPr>
          <p:cNvPr id="3" name="Content Placeholder 2"/>
          <p:cNvSpPr>
            <a:spLocks noGrp="1"/>
          </p:cNvSpPr>
          <p:nvPr>
            <p:ph idx="1"/>
          </p:nvPr>
        </p:nvSpPr>
        <p:spPr>
          <a:xfrm>
            <a:off x="261796" y="1668287"/>
            <a:ext cx="11496449" cy="4556668"/>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vibration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vibration sensor is a switch that is normally off, vibration causes  it to conduct.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vibration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160</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95413" y="3854466"/>
            <a:ext cx="1119217" cy="225821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727910"/>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81618" y="392949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231525" cy="225823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404679" y="5542358"/>
            <a:ext cx="984272" cy="584775"/>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Vibration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20795B-524E-9D42-94D6-3246BE310AEF}"/>
              </a:ext>
            </a:extLst>
          </p:cNvPr>
          <p:cNvCxnSpPr/>
          <p:nvPr/>
        </p:nvCxnSpPr>
        <p:spPr>
          <a:xfrm>
            <a:off x="8513333" y="45909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23D8B0-DCB7-C44A-85B6-8868CA6D1453}"/>
              </a:ext>
            </a:extLst>
          </p:cNvPr>
          <p:cNvSpPr txBox="1"/>
          <p:nvPr/>
        </p:nvSpPr>
        <p:spPr>
          <a:xfrm>
            <a:off x="8003387" y="4457457"/>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20" name="TextBox 19">
            <a:extLst>
              <a:ext uri="{FF2B5EF4-FFF2-40B4-BE49-F238E27FC236}">
                <a16:creationId xmlns:a16="http://schemas.microsoft.com/office/drawing/2014/main" id="{CD31E138-0494-D247-99A6-0A0794636F69}"/>
              </a:ext>
            </a:extLst>
          </p:cNvPr>
          <p:cNvSpPr txBox="1"/>
          <p:nvPr/>
        </p:nvSpPr>
        <p:spPr>
          <a:xfrm>
            <a:off x="10199591" y="440357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pic>
        <p:nvPicPr>
          <p:cNvPr id="2049" name="Picture 1" descr="page191image13154112">
            <a:extLst>
              <a:ext uri="{FF2B5EF4-FFF2-40B4-BE49-F238E27FC236}">
                <a16:creationId xmlns:a16="http://schemas.microsoft.com/office/drawing/2014/main" id="{26FD425F-68D3-944F-BF16-CF5FD97F7D5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74799" y="3285062"/>
            <a:ext cx="660400" cy="147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C2D608-6606-8E4E-89F0-D7B8E98B6FD6}"/>
              </a:ext>
            </a:extLst>
          </p:cNvPr>
          <p:cNvSpPr txBox="1"/>
          <p:nvPr/>
        </p:nvSpPr>
        <p:spPr>
          <a:xfrm>
            <a:off x="1136469" y="5347127"/>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062304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28852"/>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vibration</a:t>
            </a:r>
          </a:p>
        </p:txBody>
      </p:sp>
      <p:sp>
        <p:nvSpPr>
          <p:cNvPr id="3" name="Content Placeholder 2"/>
          <p:cNvSpPr>
            <a:spLocks noGrp="1"/>
          </p:cNvSpPr>
          <p:nvPr>
            <p:ph idx="1"/>
          </p:nvPr>
        </p:nvSpPr>
        <p:spPr>
          <a:xfrm>
            <a:off x="522514" y="1040052"/>
            <a:ext cx="10829109"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Vibration</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volatile int state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trigger()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attachInterrupt(dataPin, trigger, RISING);</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(state == 1)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("Vibration detected");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161</a:t>
            </a:fld>
            <a:endParaRPr lang="en-US"/>
          </a:p>
        </p:txBody>
      </p:sp>
    </p:spTree>
    <p:extLst>
      <p:ext uri="{BB962C8B-B14F-4D97-AF65-F5344CB8AC3E}">
        <p14:creationId xmlns:p14="http://schemas.microsoft.com/office/powerpoint/2010/main" val="200968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4" y="205904"/>
            <a:ext cx="11756033" cy="868362"/>
          </a:xfrm>
        </p:spPr>
        <p:txBody>
          <a:bodyPr anchor="ctr">
            <a:normAutofit/>
          </a:bodyPr>
          <a:lstStyle/>
          <a:p>
            <a:pPr algn="ctr"/>
            <a:r>
              <a:rPr lang="en-US" sz="4400">
                <a:latin typeface="Arial" panose="020B0604020202020204" pitchFamily="34" charset="0"/>
                <a:cs typeface="Arial" panose="020B0604020202020204" pitchFamily="34" charset="0"/>
              </a:rPr>
              <a:t>Lab: Tilt sensor</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tilt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resistance of the tilt sensor increases with the angle of inclination from level.  You can test this with a meter.</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tilt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162</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5" y="3854466"/>
            <a:ext cx="1301492"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072842" y="5402426"/>
            <a:ext cx="141997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Tilt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AE495AA-2757-9549-A33F-629D65241EB9}"/>
              </a:ext>
            </a:extLst>
          </p:cNvPr>
          <p:cNvCxnSpPr/>
          <p:nvPr/>
        </p:nvCxnSpPr>
        <p:spPr>
          <a:xfrm>
            <a:off x="8503740" y="472676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B82E92-36E0-C543-A788-F15B48937680}"/>
              </a:ext>
            </a:extLst>
          </p:cNvPr>
          <p:cNvSpPr txBox="1"/>
          <p:nvPr/>
        </p:nvSpPr>
        <p:spPr>
          <a:xfrm>
            <a:off x="7953282" y="4540219"/>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0" name="TextBox 19">
            <a:extLst>
              <a:ext uri="{FF2B5EF4-FFF2-40B4-BE49-F238E27FC236}">
                <a16:creationId xmlns:a16="http://schemas.microsoft.com/office/drawing/2014/main" id="{191A31A2-246E-FF48-94F3-FD1D99645545}"/>
              </a:ext>
            </a:extLst>
          </p:cNvPr>
          <p:cNvSpPr txBox="1"/>
          <p:nvPr/>
        </p:nvSpPr>
        <p:spPr>
          <a:xfrm>
            <a:off x="10194269" y="455248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spTree>
    <p:extLst>
      <p:ext uri="{BB962C8B-B14F-4D97-AF65-F5344CB8AC3E}">
        <p14:creationId xmlns:p14="http://schemas.microsoft.com/office/powerpoint/2010/main" val="35427435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Tilt sensor</a:t>
            </a:r>
          </a:p>
        </p:txBody>
      </p:sp>
      <p:sp>
        <p:nvSpPr>
          <p:cNvPr id="3" name="Content Placeholder 2"/>
          <p:cNvSpPr>
            <a:spLocks noGrp="1"/>
          </p:cNvSpPr>
          <p:nvPr>
            <p:ph idx="1"/>
          </p:nvPr>
        </p:nvSpPr>
        <p:spPr>
          <a:xfrm>
            <a:off x="394448" y="1320372"/>
            <a:ext cx="11156576" cy="537350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Tilt</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  // Why?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tilted=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(tilted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("Not 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163</a:t>
            </a:fld>
            <a:endParaRPr lang="en-US"/>
          </a:p>
        </p:txBody>
      </p:sp>
    </p:spTree>
    <p:extLst>
      <p:ext uri="{BB962C8B-B14F-4D97-AF65-F5344CB8AC3E}">
        <p14:creationId xmlns:p14="http://schemas.microsoft.com/office/powerpoint/2010/main" val="13359151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a:latin typeface="Arial" panose="020B0604020202020204" pitchFamily="34" charset="0"/>
                <a:cs typeface="Arial" panose="020B0604020202020204" pitchFamily="34" charset="0"/>
              </a:rPr>
              <a:t>Lab: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display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wire it directly but you can also buy LCD-1602 modules with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which saves lots of pins.</a:t>
            </a:r>
          </a:p>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LCD 1602 </a:t>
            </a:r>
            <a:r>
              <a:rPr lang="en-US" sz="2000" dirty="0">
                <a:latin typeface="Arial" charset="0"/>
                <a:ea typeface="Arial" charset="0"/>
                <a:cs typeface="Arial" charset="0"/>
              </a:rPr>
              <a:t>display wiring is complicated, so we don’t do it graphically.</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RS pin to digital pin 12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Enable pin to digital pin 11</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D4 pin to digital pin 5</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D5 pin to digital pin 4</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D6 pin to digital pin 3</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D7 pin to digital pin 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R/W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VSS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VCC pin to 5V</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10K resistor: ends to +5V and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wiper to LCD VO pin (pin 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164</a:t>
            </a:fld>
            <a:endParaRPr lang="en-US"/>
          </a:p>
        </p:txBody>
      </p:sp>
      <p:pic>
        <p:nvPicPr>
          <p:cNvPr id="4" name="Picture 3">
            <a:extLst>
              <a:ext uri="{FF2B5EF4-FFF2-40B4-BE49-F238E27FC236}">
                <a16:creationId xmlns:a16="http://schemas.microsoft.com/office/drawing/2014/main" id="{6459E70A-71AB-9844-946A-1D3B5E1509DB}"/>
              </a:ext>
            </a:extLst>
          </p:cNvPr>
          <p:cNvPicPr>
            <a:picLocks noChangeAspect="1"/>
          </p:cNvPicPr>
          <p:nvPr/>
        </p:nvPicPr>
        <p:blipFill>
          <a:blip r:embed="rId5"/>
          <a:stretch>
            <a:fillRect/>
          </a:stretch>
        </p:blipFill>
        <p:spPr>
          <a:xfrm>
            <a:off x="7262812" y="2914650"/>
            <a:ext cx="4929188" cy="3943350"/>
          </a:xfrm>
          <a:prstGeom prst="rect">
            <a:avLst/>
          </a:prstGeom>
        </p:spPr>
      </p:pic>
    </p:spTree>
    <p:extLst>
      <p:ext uri="{BB962C8B-B14F-4D97-AF65-F5344CB8AC3E}">
        <p14:creationId xmlns:p14="http://schemas.microsoft.com/office/powerpoint/2010/main" val="2069213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7839"/>
            <a:ext cx="1184801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97541" y="1175861"/>
            <a:ext cx="10824883" cy="544143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LCD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LiquidCrystal.h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16x2 LCD display.  The </a:t>
            </a: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library works with all LCD displays </a:t>
            </a:r>
          </a:p>
          <a:p>
            <a:pPr algn="l">
              <a:spcBef>
                <a:spcPts val="0"/>
              </a:spcBef>
            </a:pPr>
            <a:r>
              <a:rPr lang="en-US" sz="1600" dirty="0">
                <a:latin typeface="Courier New" panose="02070309020205020404" pitchFamily="49" charset="0"/>
                <a:ea typeface="Arial" charset="0"/>
                <a:cs typeface="Courier New" panose="02070309020205020404" pitchFamily="49" charset="0"/>
              </a:rPr>
              <a:t>//  that are compatible with the Hitachi HD44780 driver.</a:t>
            </a:r>
          </a:p>
          <a:p>
            <a:pPr algn="l">
              <a:spcBef>
                <a:spcPts val="0"/>
              </a:spcBef>
            </a:pPr>
            <a:r>
              <a:rPr lang="en-US" sz="1600" dirty="0">
                <a:latin typeface="Courier New" panose="02070309020205020404" pitchFamily="49" charset="0"/>
                <a:ea typeface="Arial" charset="0"/>
                <a:cs typeface="Courier New" panose="02070309020205020404" pitchFamily="49" charset="0"/>
              </a:rPr>
              <a:t>// LCD RS pin to digital pin 12</a:t>
            </a:r>
          </a:p>
          <a:p>
            <a:pPr algn="l">
              <a:spcBef>
                <a:spcPts val="0"/>
              </a:spcBef>
            </a:pPr>
            <a:r>
              <a:rPr lang="en-US" sz="1600" dirty="0">
                <a:latin typeface="Courier New" panose="02070309020205020404" pitchFamily="49" charset="0"/>
                <a:ea typeface="Arial" charset="0"/>
                <a:cs typeface="Courier New" panose="02070309020205020404" pitchFamily="49" charset="0"/>
              </a:rPr>
              <a:t>// LCD Enable pin to digital pin 11</a:t>
            </a:r>
          </a:p>
          <a:p>
            <a:pPr algn="l">
              <a:spcBef>
                <a:spcPts val="0"/>
              </a:spcBef>
            </a:pPr>
            <a:r>
              <a:rPr lang="en-US" sz="1600" dirty="0">
                <a:latin typeface="Courier New" panose="02070309020205020404" pitchFamily="49" charset="0"/>
                <a:ea typeface="Arial" charset="0"/>
                <a:cs typeface="Courier New" panose="02070309020205020404" pitchFamily="49" charset="0"/>
              </a:rPr>
              <a:t>// LCD D4 pin to digital pin 5</a:t>
            </a:r>
          </a:p>
          <a:p>
            <a:pPr algn="l">
              <a:spcBef>
                <a:spcPts val="0"/>
              </a:spcBef>
            </a:pPr>
            <a:r>
              <a:rPr lang="en-US" sz="1600" dirty="0">
                <a:latin typeface="Courier New" panose="02070309020205020404" pitchFamily="49" charset="0"/>
                <a:ea typeface="Arial" charset="0"/>
                <a:cs typeface="Courier New" panose="02070309020205020404" pitchFamily="49" charset="0"/>
              </a:rPr>
              <a:t>// LCD D5 pin to digital pin 4</a:t>
            </a:r>
          </a:p>
          <a:p>
            <a:pPr algn="l">
              <a:spcBef>
                <a:spcPts val="0"/>
              </a:spcBef>
            </a:pPr>
            <a:r>
              <a:rPr lang="en-US" sz="1600" dirty="0">
                <a:latin typeface="Courier New" panose="02070309020205020404" pitchFamily="49" charset="0"/>
                <a:ea typeface="Arial" charset="0"/>
                <a:cs typeface="Courier New" panose="02070309020205020404" pitchFamily="49" charset="0"/>
              </a:rPr>
              <a:t>// LCD D6 pin to digital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LCD D7 pin to digital pin 2</a:t>
            </a:r>
          </a:p>
          <a:p>
            <a:pPr algn="l">
              <a:spcBef>
                <a:spcPts val="0"/>
              </a:spcBef>
            </a:pPr>
            <a:r>
              <a:rPr lang="en-US" sz="1600" dirty="0">
                <a:latin typeface="Courier New" panose="02070309020205020404" pitchFamily="49" charset="0"/>
                <a:ea typeface="Arial" charset="0"/>
                <a:cs typeface="Courier New" panose="02070309020205020404" pitchFamily="49" charset="0"/>
              </a:rPr>
              <a:t>// LCD R/W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VSS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VCC pin to 5V</a:t>
            </a:r>
          </a:p>
          <a:p>
            <a:pPr algn="l">
              <a:spcBef>
                <a:spcPts val="0"/>
              </a:spcBef>
            </a:pPr>
            <a:r>
              <a:rPr lang="en-US" sz="1600" dirty="0">
                <a:latin typeface="Courier New" panose="02070309020205020404" pitchFamily="49" charset="0"/>
                <a:ea typeface="Arial" charset="0"/>
                <a:cs typeface="Courier New" panose="02070309020205020404" pitchFamily="49" charset="0"/>
              </a:rPr>
              <a:t>// 10K resistor: ends to +5V and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wiper to LCD VO pin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See: http://</a:t>
            </a:r>
            <a:r>
              <a:rPr lang="en-US" sz="1600" dirty="0" err="1">
                <a:latin typeface="Courier New" panose="02070309020205020404" pitchFamily="49" charset="0"/>
                <a:ea typeface="Arial" charset="0"/>
                <a:cs typeface="Courier New" panose="02070309020205020404" pitchFamily="49" charset="0"/>
              </a:rPr>
              <a:t>www.arduino.cc</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/Tutorial/</a:t>
            </a:r>
            <a:r>
              <a:rPr lang="en-US" sz="1600" dirty="0" err="1">
                <a:latin typeface="Courier New" panose="02070309020205020404" pitchFamily="49" charset="0"/>
                <a:ea typeface="Arial" charset="0"/>
                <a:cs typeface="Courier New" panose="02070309020205020404" pitchFamily="49" charset="0"/>
              </a:rPr>
              <a:t>LiquidCrystalHelloWorld</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 12,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 11, d4 = 5, d5 = 4, d6 = 3, d7 = 2;</a:t>
            </a:r>
          </a:p>
          <a:p>
            <a:pPr algn="l">
              <a:spcBef>
                <a:spcPts val="0"/>
              </a:spcBef>
            </a:pP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d4, d5, d6, d7);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165</a:t>
            </a:fld>
            <a:endParaRPr lang="en-US"/>
          </a:p>
        </p:txBody>
      </p:sp>
    </p:spTree>
    <p:extLst>
      <p:ext uri="{BB962C8B-B14F-4D97-AF65-F5344CB8AC3E}">
        <p14:creationId xmlns:p14="http://schemas.microsoft.com/office/powerpoint/2010/main" val="3096588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52715" y="1509713"/>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lcd.begin</a:t>
            </a:r>
            <a:r>
              <a:rPr lang="en-US" sz="1600" dirty="0">
                <a:latin typeface="Courier New" panose="02070309020205020404" pitchFamily="49" charset="0"/>
                <a:ea typeface="Arial" charset="0"/>
                <a:cs typeface="Courier New" panose="02070309020205020404" pitchFamily="49" charset="0"/>
              </a:rPr>
              <a:t>(16, 2);</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lcd.clear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lcd.leftToRight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("Hello, John");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("0123456789abcdef");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the cursor to column 0, line 1 line 1 is the second row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lcd.print</a:t>
            </a:r>
            <a:r>
              <a:rPr lang="en-US" sz="1600" dirty="0">
                <a:latin typeface="Courier New" panose="02070309020205020404" pitchFamily="49" charset="0"/>
                <a:ea typeface="Arial" charset="0"/>
                <a:cs typeface="Courier New" panose="02070309020205020404" pitchFamily="49" charset="0"/>
              </a:rPr>
              <a:t>(millis() / 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166</a:t>
            </a:fld>
            <a:endParaRPr lang="en-US"/>
          </a:p>
        </p:txBody>
      </p:sp>
    </p:spTree>
    <p:extLst>
      <p:ext uri="{BB962C8B-B14F-4D97-AF65-F5344CB8AC3E}">
        <p14:creationId xmlns:p14="http://schemas.microsoft.com/office/powerpoint/2010/main" val="32589865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dirty="0">
                <a:latin typeface="Arial" panose="020B0604020202020204" pitchFamily="34" charset="0"/>
                <a:cs typeface="Arial" panose="020B0604020202020204" pitchFamily="34" charset="0"/>
              </a:rPr>
              <a:t>Lab: RP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We connect the Raspberry Pi to the 1602 via a I2C connection (so your 1602 needs an i2c interface)</a:t>
            </a:r>
          </a:p>
          <a:p>
            <a:pPr marL="342900" indent="-342900" algn="l">
              <a:buFont typeface="Arial" charset="0"/>
              <a:buChar char="•"/>
            </a:pPr>
            <a:r>
              <a:rPr lang="en-US" sz="2000" dirty="0">
                <a:latin typeface="Arial" charset="0"/>
                <a:ea typeface="Arial" charset="0"/>
                <a:cs typeface="Arial" charset="0"/>
              </a:rPr>
              <a:t>The connection from the RP use the same SDA, SCL connections (HDR 3, 5).</a:t>
            </a:r>
          </a:p>
          <a:p>
            <a:pPr marL="342900" indent="-342900" algn="l">
              <a:buFont typeface="Arial" charset="0"/>
              <a:buChar char="•"/>
            </a:pPr>
            <a:r>
              <a:rPr lang="en-US" sz="2000" dirty="0">
                <a:latin typeface="Arial" charset="0"/>
                <a:ea typeface="Arial" charset="0"/>
                <a:cs typeface="Arial" charset="0"/>
              </a:rPr>
              <a:t>The 1602 requires a 5-volt voltage source.</a:t>
            </a:r>
            <a:endParaRPr lang="en-US" sz="18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167</a:t>
            </a:fld>
            <a:endParaRPr lang="en-US" dirty="0"/>
          </a:p>
        </p:txBody>
      </p:sp>
    </p:spTree>
    <p:extLst>
      <p:ext uri="{BB962C8B-B14F-4D97-AF65-F5344CB8AC3E}">
        <p14:creationId xmlns:p14="http://schemas.microsoft.com/office/powerpoint/2010/main" val="196597237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11485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337456"/>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i2c-lcd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lcd_i2c_address = 0x27;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a:t>
            </a:r>
          </a:p>
          <a:p>
            <a:pPr algn="l">
              <a:spcBef>
                <a:spcPts val="0"/>
              </a:spcBef>
            </a:pPr>
            <a:r>
              <a:rPr lang="en-US" sz="1600" dirty="0">
                <a:latin typeface="Courier New" panose="02070309020205020404" pitchFamily="49" charset="0"/>
                <a:ea typeface="Arial" charset="0"/>
                <a:cs typeface="Courier New" panose="02070309020205020404" pitchFamily="49" charset="0"/>
              </a:rPr>
              <a:t>//      RP          I2c IF</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168</a:t>
            </a:fld>
            <a:endParaRPr lang="en-US" dirty="0"/>
          </a:p>
        </p:txBody>
      </p:sp>
    </p:spTree>
    <p:extLst>
      <p:ext uri="{BB962C8B-B14F-4D97-AF65-F5344CB8AC3E}">
        <p14:creationId xmlns:p14="http://schemas.microsoft.com/office/powerpoint/2010/main" val="40757240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567751"/>
            <a:ext cx="5004591"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write_int(int fd, int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data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data);</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wiringPiI2CRead(fd);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int c)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0xf0)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169</a:t>
            </a:fld>
            <a:endParaRPr lang="en-US" dirty="0"/>
          </a:p>
        </p:txBody>
      </p:sp>
      <p:sp>
        <p:nvSpPr>
          <p:cNvPr id="6" name="Content Placeholder 2">
            <a:extLst>
              <a:ext uri="{FF2B5EF4-FFF2-40B4-BE49-F238E27FC236}">
                <a16:creationId xmlns:a16="http://schemas.microsoft.com/office/drawing/2014/main" id="{12E8177D-0F08-CF43-990A-C6F0D4DA5D76}"/>
              </a:ext>
            </a:extLst>
          </p:cNvPr>
          <p:cNvSpPr txBox="1">
            <a:spLocks/>
          </p:cNvSpPr>
          <p:nvPr/>
        </p:nvSpPr>
        <p:spPr>
          <a:xfrm>
            <a:off x="6120622" y="1550332"/>
            <a:ext cx="5004591"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0x0f) &lt;&lt; 4)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send_data(int fd, int 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0xf0)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2197652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8" y="-16647"/>
            <a:ext cx="11939743" cy="868362"/>
          </a:xfrm>
        </p:spPr>
        <p:txBody>
          <a:bodyPr anchor="ctr">
            <a:normAutofit/>
          </a:bodyPr>
          <a:lstStyle/>
          <a:p>
            <a:pPr algn="ctr"/>
            <a:r>
              <a:rPr lang="en-US" sz="4400">
                <a:latin typeface="Arial" panose="020B0604020202020204" pitchFamily="34" charset="0"/>
                <a:cs typeface="Arial" panose="020B0604020202020204" pitchFamily="34" charset="0"/>
              </a:rPr>
              <a:t>Diodes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a:p>
        </p:txBody>
      </p:sp>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39420" y="2070055"/>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Diodes are devices that allow current to flow only in one direction.  Silicon diodes, for example have, essentially infinite resistance if V</a:t>
            </a:r>
            <a:r>
              <a:rPr lang="en-US" sz="2000" baseline="-25000">
                <a:latin typeface="Arial" charset="0"/>
                <a:ea typeface="Arial" charset="0"/>
                <a:cs typeface="Arial" charset="0"/>
              </a:rPr>
              <a:t>ac</a:t>
            </a:r>
            <a:r>
              <a:rPr lang="en-US" sz="2000">
                <a:latin typeface="Arial" charset="0"/>
                <a:ea typeface="Arial" charset="0"/>
                <a:cs typeface="Arial" charset="0"/>
              </a:rPr>
              <a:t>&lt;0, that is if the cathode is at a higher potential than the anode and very low resistance if V</a:t>
            </a:r>
            <a:r>
              <a:rPr lang="en-US" sz="2000" baseline="-25000">
                <a:latin typeface="Arial" charset="0"/>
                <a:ea typeface="Arial" charset="0"/>
                <a:cs typeface="Arial" charset="0"/>
              </a:rPr>
              <a:t>ac</a:t>
            </a:r>
            <a:r>
              <a:rPr lang="en-US" sz="2000">
                <a:latin typeface="Arial" charset="0"/>
                <a:ea typeface="Arial" charset="0"/>
                <a:cs typeface="Arial" charset="0"/>
              </a:rPr>
              <a:t>&gt; .7V.</a:t>
            </a:r>
          </a:p>
          <a:p>
            <a:pPr marL="342900" indent="-342900" algn="l">
              <a:buFont typeface="Arial" panose="020B0604020202020204" pitchFamily="34" charset="0"/>
              <a:buChar char="•"/>
            </a:pPr>
            <a:r>
              <a:rPr lang="en-US" sz="2000">
                <a:latin typeface="Arial" charset="0"/>
                <a:ea typeface="Arial" charset="0"/>
                <a:cs typeface="Arial" charset="0"/>
              </a:rPr>
              <a:t>The cathode is usually labelled with a band.</a:t>
            </a:r>
          </a:p>
          <a:p>
            <a:pPr marL="342900" indent="-342900" algn="l">
              <a:buFont typeface="Arial" panose="020B0604020202020204" pitchFamily="34" charset="0"/>
              <a:buChar char="•"/>
            </a:pPr>
            <a:r>
              <a:rPr lang="en-US" sz="2000">
                <a:latin typeface="Arial" charset="0"/>
                <a:ea typeface="Arial" charset="0"/>
                <a:cs typeface="Arial" charset="0"/>
              </a:rPr>
              <a:t>There are several types of diodes (e.g.-Zener) with slightly different characteristics.</a:t>
            </a:r>
          </a:p>
          <a:p>
            <a:pPr marL="342900" indent="-342900" algn="l">
              <a:buFont typeface="Arial" panose="020B0604020202020204" pitchFamily="34" charset="0"/>
              <a:buChar char="•"/>
            </a:pPr>
            <a:r>
              <a:rPr lang="en-US" sz="2000">
                <a:latin typeface="Arial" charset="0"/>
                <a:ea typeface="Arial" charset="0"/>
                <a:cs typeface="Arial" charset="0"/>
              </a:rPr>
              <a:t>One recently popular diode (the last symbol above) is the light emitting diode which is a very efficient light source.</a:t>
            </a:r>
          </a:p>
          <a:p>
            <a:pPr algn="l"/>
            <a:r>
              <a:rPr lang="en-US">
                <a:latin typeface="Arial" charset="0"/>
                <a:ea typeface="Arial" charset="0"/>
                <a:cs typeface="Arial" charset="0"/>
              </a:rPr>
              <a:t>              </a:t>
            </a:r>
          </a:p>
        </p:txBody>
      </p:sp>
      <p:grpSp>
        <p:nvGrpSpPr>
          <p:cNvPr id="21" name="Group 218">
            <a:extLst>
              <a:ext uri="{FF2B5EF4-FFF2-40B4-BE49-F238E27FC236}">
                <a16:creationId xmlns:a16="http://schemas.microsoft.com/office/drawing/2014/main" id="{6402A0EB-0318-1B4A-B547-C3DD65AF4315}"/>
              </a:ext>
            </a:extLst>
          </p:cNvPr>
          <p:cNvGrpSpPr>
            <a:grpSpLocks/>
          </p:cNvGrpSpPr>
          <p:nvPr/>
        </p:nvGrpSpPr>
        <p:grpSpPr bwMode="auto">
          <a:xfrm>
            <a:off x="3006930" y="1936892"/>
            <a:ext cx="169863" cy="762000"/>
            <a:chOff x="5280" y="1200"/>
            <a:chExt cx="107" cy="480"/>
          </a:xfrm>
        </p:grpSpPr>
        <p:sp>
          <p:nvSpPr>
            <p:cNvPr id="22" name="Line 106">
              <a:extLst>
                <a:ext uri="{FF2B5EF4-FFF2-40B4-BE49-F238E27FC236}">
                  <a16:creationId xmlns:a16="http://schemas.microsoft.com/office/drawing/2014/main" id="{0C03FFFC-C567-E747-8724-B6944E71F8FB}"/>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 name="Line 107">
              <a:extLst>
                <a:ext uri="{FF2B5EF4-FFF2-40B4-BE49-F238E27FC236}">
                  <a16:creationId xmlns:a16="http://schemas.microsoft.com/office/drawing/2014/main" id="{7E39A7E6-98C1-A74E-9B5D-D1B5C34AF931}"/>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 name="Freeform 108">
              <a:extLst>
                <a:ext uri="{FF2B5EF4-FFF2-40B4-BE49-F238E27FC236}">
                  <a16:creationId xmlns:a16="http://schemas.microsoft.com/office/drawing/2014/main" id="{91910446-528B-D946-A468-EEBE05C74EC9}"/>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109">
              <a:extLst>
                <a:ext uri="{FF2B5EF4-FFF2-40B4-BE49-F238E27FC236}">
                  <a16:creationId xmlns:a16="http://schemas.microsoft.com/office/drawing/2014/main" id="{9C0F8595-9AD8-1C41-9925-1A3EED589D0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6" name="TextBox 45">
            <a:extLst>
              <a:ext uri="{FF2B5EF4-FFF2-40B4-BE49-F238E27FC236}">
                <a16:creationId xmlns:a16="http://schemas.microsoft.com/office/drawing/2014/main" id="{23170F45-FA06-7349-A6B5-611840993746}"/>
              </a:ext>
            </a:extLst>
          </p:cNvPr>
          <p:cNvSpPr txBox="1"/>
          <p:nvPr/>
        </p:nvSpPr>
        <p:spPr>
          <a:xfrm>
            <a:off x="3261889" y="17400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Cathode</a:t>
            </a:r>
          </a:p>
        </p:txBody>
      </p:sp>
      <p:sp>
        <p:nvSpPr>
          <p:cNvPr id="47" name="TextBox 46">
            <a:extLst>
              <a:ext uri="{FF2B5EF4-FFF2-40B4-BE49-F238E27FC236}">
                <a16:creationId xmlns:a16="http://schemas.microsoft.com/office/drawing/2014/main" id="{C1F05930-B833-4A4B-A58E-D8ED78406149}"/>
              </a:ext>
            </a:extLst>
          </p:cNvPr>
          <p:cNvSpPr txBox="1"/>
          <p:nvPr/>
        </p:nvSpPr>
        <p:spPr>
          <a:xfrm>
            <a:off x="3261888" y="252580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Anode</a:t>
            </a:r>
          </a:p>
        </p:txBody>
      </p:sp>
      <p:cxnSp>
        <p:nvCxnSpPr>
          <p:cNvPr id="52" name="Straight Arrow Connector 51">
            <a:extLst>
              <a:ext uri="{FF2B5EF4-FFF2-40B4-BE49-F238E27FC236}">
                <a16:creationId xmlns:a16="http://schemas.microsoft.com/office/drawing/2014/main" id="{C9ECC496-F150-3940-8574-344CA7C6A630}"/>
              </a:ext>
            </a:extLst>
          </p:cNvPr>
          <p:cNvCxnSpPr>
            <a:cxnSpLocks/>
          </p:cNvCxnSpPr>
          <p:nvPr/>
        </p:nvCxnSpPr>
        <p:spPr>
          <a:xfrm flipV="1">
            <a:off x="2487366" y="2013138"/>
            <a:ext cx="545739" cy="17572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BA0FB96-6622-2543-8BC2-21E5B50C48DC}"/>
              </a:ext>
            </a:extLst>
          </p:cNvPr>
          <p:cNvSpPr txBox="1"/>
          <p:nvPr/>
        </p:nvSpPr>
        <p:spPr>
          <a:xfrm>
            <a:off x="2334371" y="2190322"/>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ac</a:t>
            </a:r>
          </a:p>
        </p:txBody>
      </p:sp>
      <p:cxnSp>
        <p:nvCxnSpPr>
          <p:cNvPr id="54" name="Straight Arrow Connector 53">
            <a:extLst>
              <a:ext uri="{FF2B5EF4-FFF2-40B4-BE49-F238E27FC236}">
                <a16:creationId xmlns:a16="http://schemas.microsoft.com/office/drawing/2014/main" id="{799DD690-394F-8446-B94F-65389494A2C5}"/>
              </a:ext>
            </a:extLst>
          </p:cNvPr>
          <p:cNvCxnSpPr>
            <a:cxnSpLocks/>
          </p:cNvCxnSpPr>
          <p:nvPr/>
        </p:nvCxnSpPr>
        <p:spPr>
          <a:xfrm>
            <a:off x="2487366" y="2588724"/>
            <a:ext cx="545739" cy="10635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049" name="Picture 1" descr="page22image2566290464">
            <a:extLst>
              <a:ext uri="{FF2B5EF4-FFF2-40B4-BE49-F238E27FC236}">
                <a16:creationId xmlns:a16="http://schemas.microsoft.com/office/drawing/2014/main" id="{8EE97E5F-C384-C44F-BE17-C3E3A3FB03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60770" y="1491338"/>
            <a:ext cx="1587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96image2528923696">
            <a:extLst>
              <a:ext uri="{FF2B5EF4-FFF2-40B4-BE49-F238E27FC236}">
                <a16:creationId xmlns:a16="http://schemas.microsoft.com/office/drawing/2014/main" id="{6B6ABD71-F0C3-6341-A037-EBD7C89AB7B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46370"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2DFE06-B93E-454A-8625-F5B46FAB08E8}"/>
              </a:ext>
            </a:extLst>
          </p:cNvPr>
          <p:cNvSpPr txBox="1"/>
          <p:nvPr/>
        </p:nvSpPr>
        <p:spPr>
          <a:xfrm>
            <a:off x="3807913" y="1236501"/>
            <a:ext cx="2595582" cy="338554"/>
          </a:xfrm>
          <a:prstGeom prst="rect">
            <a:avLst/>
          </a:prstGeom>
          <a:noFill/>
        </p:spPr>
        <p:txBody>
          <a:bodyPr wrap="none" rtlCol="0">
            <a:spAutoFit/>
          </a:bodyPr>
          <a:lstStyle/>
          <a:p>
            <a:r>
              <a:rPr lang="en-US" sz="1600"/>
              <a:t>Credit: Make Electronics</a:t>
            </a:r>
          </a:p>
        </p:txBody>
      </p:sp>
      <p:pic>
        <p:nvPicPr>
          <p:cNvPr id="4" name="Picture 3">
            <a:extLst>
              <a:ext uri="{FF2B5EF4-FFF2-40B4-BE49-F238E27FC236}">
                <a16:creationId xmlns:a16="http://schemas.microsoft.com/office/drawing/2014/main" id="{D25F174C-991A-8740-9CC2-476F43A8D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sp>
        <p:nvSpPr>
          <p:cNvPr id="6" name="TextBox 5">
            <a:extLst>
              <a:ext uri="{FF2B5EF4-FFF2-40B4-BE49-F238E27FC236}">
                <a16:creationId xmlns:a16="http://schemas.microsoft.com/office/drawing/2014/main" id="{F0384960-A955-BA4F-93ED-23B98876F197}"/>
              </a:ext>
            </a:extLst>
          </p:cNvPr>
          <p:cNvSpPr txBox="1"/>
          <p:nvPr/>
        </p:nvSpPr>
        <p:spPr>
          <a:xfrm>
            <a:off x="9366069" y="2952160"/>
            <a:ext cx="938077" cy="307777"/>
          </a:xfrm>
          <a:prstGeom prst="rect">
            <a:avLst/>
          </a:prstGeom>
          <a:noFill/>
        </p:spPr>
        <p:txBody>
          <a:bodyPr wrap="none" rtlCol="0">
            <a:spAutoFit/>
          </a:bodyPr>
          <a:lstStyle/>
          <a:p>
            <a:r>
              <a:rPr lang="en-US" sz="1400"/>
              <a:t>Sparkfun</a:t>
            </a:r>
          </a:p>
        </p:txBody>
      </p:sp>
    </p:spTree>
    <p:extLst>
      <p:ext uri="{BB962C8B-B14F-4D97-AF65-F5344CB8AC3E}">
        <p14:creationId xmlns:p14="http://schemas.microsoft.com/office/powerpoint/2010/main" val="36921330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5680829" y="1055061"/>
            <a:ext cx="6258624" cy="5029200"/>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write_line(int fd, int line , int position, const char*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(line &lt; 0 || line &gt; 1)</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if (position &lt; 0 || line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int len = strlen(data);</a:t>
            </a:r>
          </a:p>
          <a:p>
            <a:pPr algn="l">
              <a:spcBef>
                <a:spcPts val="0"/>
              </a:spcBef>
            </a:pPr>
            <a:r>
              <a:rPr lang="en-US" sz="1600" dirty="0">
                <a:latin typeface="Courier New" panose="02070309020205020404" pitchFamily="49" charset="0"/>
                <a:ea typeface="Arial" charset="0"/>
                <a:cs typeface="Courier New" panose="02070309020205020404" pitchFamily="49" charset="0"/>
              </a:rPr>
              <a:t>  if (len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addr = 0x40 * line + 0x80 +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printf("write_line %d %d, %s\n", line, position, data);</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addr);</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len; i++)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send_data(fd, data[i]);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170</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51330" y="1066800"/>
            <a:ext cx="5069904"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0x0f) &lt;&lt; 4)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lcd_init(int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 8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0x33);</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4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0x32);</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2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0x28);</a:t>
            </a:r>
          </a:p>
          <a:p>
            <a:pPr algn="l">
              <a:spcBef>
                <a:spcPts val="0"/>
              </a:spcBef>
            </a:pPr>
            <a:r>
              <a:rPr lang="en-US" sz="1600" dirty="0">
                <a:latin typeface="Courier New" panose="02070309020205020404" pitchFamily="49" charset="0"/>
                <a:ea typeface="Arial" charset="0"/>
                <a:cs typeface="Courier New" panose="02070309020205020404" pitchFamily="49" charset="0"/>
              </a:rPr>
              <a:t>  // display enable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0x0c);</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 //clear</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0x08);</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1452332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8437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171</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28139" y="1327151"/>
            <a:ext cx="11292179"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wiringPiI2CSetup(lcd_i2c_address);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(!lcd_init(fd))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LCD\n");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char buf[16];</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j = 0; j &lt; 20; j++)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0, 0, "Line 0");</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clearBuf((byte*)buf, 16);</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sprintf(buf, "Run %d", j);</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1, 1, buf);</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23734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RFID</a:t>
            </a:r>
          </a:p>
        </p:txBody>
      </p:sp>
      <p:sp>
        <p:nvSpPr>
          <p:cNvPr id="3" name="Content Placeholder 2"/>
          <p:cNvSpPr>
            <a:spLocks noGrp="1"/>
          </p:cNvSpPr>
          <p:nvPr>
            <p:ph idx="1"/>
          </p:nvPr>
        </p:nvSpPr>
        <p:spPr>
          <a:xfrm>
            <a:off x="439736" y="1740296"/>
            <a:ext cx="11160081"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pictures of the RFID sensor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a:t>
            </a:r>
            <a:r>
              <a:rPr lang="en-US" sz="2000" dirty="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RC522</a:t>
            </a:r>
            <a:r>
              <a:rPr lang="en-US" dirty="0"/>
              <a:t> </a:t>
            </a:r>
            <a:r>
              <a:rPr lang="en-US" sz="2000" dirty="0">
                <a:latin typeface="Arial" charset="0"/>
                <a:ea typeface="Arial" charset="0"/>
                <a:cs typeface="Arial" charset="0"/>
              </a:rPr>
              <a:t>rfid card uses an SPI interface.  </a:t>
            </a:r>
            <a:r>
              <a:rPr lang="en-US" sz="2000" dirty="0">
                <a:latin typeface="Arial" panose="020B0604020202020204" pitchFamily="34" charset="0"/>
                <a:ea typeface="Arial" charset="0"/>
                <a:cs typeface="Arial" panose="020B0604020202020204" pitchFamily="34" charset="0"/>
              </a:rPr>
              <a:t>You’ll also need a </a:t>
            </a:r>
            <a:r>
              <a:rPr lang="en-US" sz="2000" dirty="0">
                <a:solidFill>
                  <a:srgbClr val="2282F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Mifare1 S50 </a:t>
            </a:r>
            <a:r>
              <a:rPr lang="en-US" sz="2000" dirty="0">
                <a:latin typeface="Arial" panose="020B0604020202020204" pitchFamily="34" charset="0"/>
                <a:cs typeface="Arial" panose="020B0604020202020204" pitchFamily="34" charset="0"/>
              </a:rPr>
              <a:t>card or FOB.</a:t>
            </a:r>
            <a:endParaRPr lang="en-US" sz="2000" dirty="0">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r>
              <a:rPr lang="en-US" sz="2000" dirty="0">
                <a:latin typeface="Arial" charset="0"/>
                <a:ea typeface="Arial" charset="0"/>
                <a:cs typeface="Arial" charset="0"/>
              </a:rPr>
              <a:t>You’ll need to download the “RFID Library” for Arduino.</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172</a:t>
            </a:fld>
            <a:endParaRPr lang="en-US" dirty="0"/>
          </a:p>
        </p:txBody>
      </p:sp>
      <p:pic>
        <p:nvPicPr>
          <p:cNvPr id="2051" name="Picture 3" descr="page212image10016240">
            <a:extLst>
              <a:ext uri="{FF2B5EF4-FFF2-40B4-BE49-F238E27FC236}">
                <a16:creationId xmlns:a16="http://schemas.microsoft.com/office/drawing/2014/main" id="{E3997786-6871-0B48-A473-CEE2113FE3E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37869" y="3381063"/>
            <a:ext cx="4089400"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9975D4-812E-1142-8501-817AB31BB978}"/>
              </a:ext>
            </a:extLst>
          </p:cNvPr>
          <p:cNvSpPr txBox="1"/>
          <p:nvPr/>
        </p:nvSpPr>
        <p:spPr>
          <a:xfrm>
            <a:off x="7158029" y="5997904"/>
            <a:ext cx="105843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Freenove</a:t>
            </a:r>
          </a:p>
        </p:txBody>
      </p:sp>
      <p:pic>
        <p:nvPicPr>
          <p:cNvPr id="6" name="Picture 5">
            <a:extLst>
              <a:ext uri="{FF2B5EF4-FFF2-40B4-BE49-F238E27FC236}">
                <a16:creationId xmlns:a16="http://schemas.microsoft.com/office/drawing/2014/main" id="{C6591087-4D8F-A04F-B90A-A0352F12960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3475" y="3279218"/>
            <a:ext cx="3568700" cy="2676525"/>
          </a:xfrm>
          <a:prstGeom prst="rect">
            <a:avLst/>
          </a:prstGeom>
        </p:spPr>
      </p:pic>
      <p:sp>
        <p:nvSpPr>
          <p:cNvPr id="8" name="TextBox 7">
            <a:extLst>
              <a:ext uri="{FF2B5EF4-FFF2-40B4-BE49-F238E27FC236}">
                <a16:creationId xmlns:a16="http://schemas.microsoft.com/office/drawing/2014/main" id="{81E58A46-046D-2646-8703-6551B97DC78B}"/>
              </a:ext>
            </a:extLst>
          </p:cNvPr>
          <p:cNvSpPr txBox="1"/>
          <p:nvPr/>
        </p:nvSpPr>
        <p:spPr>
          <a:xfrm>
            <a:off x="1629090" y="5780038"/>
            <a:ext cx="94660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Newegg</a:t>
            </a:r>
          </a:p>
        </p:txBody>
      </p:sp>
      <p:pic>
        <p:nvPicPr>
          <p:cNvPr id="7" name="Picture 6">
            <a:extLst>
              <a:ext uri="{FF2B5EF4-FFF2-40B4-BE49-F238E27FC236}">
                <a16:creationId xmlns:a16="http://schemas.microsoft.com/office/drawing/2014/main" id="{D50BC4BA-5DEC-6F4A-AF1E-399DB03838D6}"/>
              </a:ext>
            </a:extLst>
          </p:cNvPr>
          <p:cNvPicPr>
            <a:picLocks noChangeAspect="1"/>
          </p:cNvPicPr>
          <p:nvPr/>
        </p:nvPicPr>
        <p:blipFill>
          <a:blip r:embed="rId8"/>
          <a:stretch>
            <a:fillRect/>
          </a:stretch>
        </p:blipFill>
        <p:spPr>
          <a:xfrm>
            <a:off x="3698489" y="4141230"/>
            <a:ext cx="1587500" cy="952500"/>
          </a:xfrm>
          <a:prstGeom prst="rect">
            <a:avLst/>
          </a:prstGeom>
        </p:spPr>
      </p:pic>
    </p:spTree>
    <p:extLst>
      <p:ext uri="{BB962C8B-B14F-4D97-AF65-F5344CB8AC3E}">
        <p14:creationId xmlns:p14="http://schemas.microsoft.com/office/powerpoint/2010/main" val="18669009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36" y="57828"/>
            <a:ext cx="1177240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555170" y="1476104"/>
            <a:ext cx="10946673" cy="478849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rfid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&lt;MFRC522.h&gt;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rstPin = 9;</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ssPin = 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Class args: slave select, reset      </a:t>
            </a:r>
          </a:p>
          <a:p>
            <a:pPr algn="l">
              <a:spcBef>
                <a:spcPts val="0"/>
              </a:spcBef>
            </a:pPr>
            <a:r>
              <a:rPr lang="en-US" sz="1600" dirty="0">
                <a:latin typeface="Courier New" panose="02070309020205020404" pitchFamily="49" charset="0"/>
                <a:ea typeface="Arial" charset="0"/>
                <a:cs typeface="Courier New" panose="02070309020205020404" pitchFamily="49" charset="0"/>
              </a:rPr>
              <a:t>MFRC522 rfid(ssPin, rstPin);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SPI.begin();</a:t>
            </a:r>
          </a:p>
          <a:p>
            <a:pPr algn="l">
              <a:spcBef>
                <a:spcPts val="0"/>
              </a:spcBef>
            </a:pPr>
            <a:r>
              <a:rPr lang="en-US" sz="1600" dirty="0">
                <a:latin typeface="Courier New" panose="02070309020205020404" pitchFamily="49" charset="0"/>
                <a:ea typeface="Arial" charset="0"/>
                <a:cs typeface="Courier New" panose="02070309020205020404" pitchFamily="49" charset="0"/>
              </a:rPr>
              <a:t>  rfid.PCD_Init();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173</a:t>
            </a:fld>
            <a:endParaRPr lang="en-US" dirty="0"/>
          </a:p>
        </p:txBody>
      </p:sp>
      <p:sp>
        <p:nvSpPr>
          <p:cNvPr id="6" name="Content Placeholder 2">
            <a:extLst>
              <a:ext uri="{FF2B5EF4-FFF2-40B4-BE49-F238E27FC236}">
                <a16:creationId xmlns:a16="http://schemas.microsoft.com/office/drawing/2014/main" id="{F6EF3C1F-30D3-C24B-B2AA-27D2E583C38A}"/>
              </a:ext>
            </a:extLst>
          </p:cNvPr>
          <p:cNvSpPr txBox="1">
            <a:spLocks/>
          </p:cNvSpPr>
          <p:nvPr/>
        </p:nvSpPr>
        <p:spPr>
          <a:xfrm>
            <a:off x="6028506" y="1476104"/>
            <a:ext cx="5950132"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access_valid(int size, byte* id) {</a:t>
            </a:r>
          </a:p>
          <a:p>
            <a:pPr algn="l">
              <a:spcBef>
                <a:spcPts val="0"/>
              </a:spcBef>
            </a:pPr>
            <a:r>
              <a:rPr lang="en-US" sz="1600" dirty="0">
                <a:latin typeface="Courier New" panose="02070309020205020404" pitchFamily="49" charset="0"/>
                <a:ea typeface="Arial" charset="0"/>
                <a:cs typeface="Courier New" panose="02070309020205020404" pitchFamily="49" charset="0"/>
              </a:rPr>
              <a:t>  // our card has id: FA-7C-63-2E</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 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 id[0] != 0xfa || id[1] != 0x7c || id[2] != 0x63 || id[3] != 0x2e)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8346124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241662" y="1262118"/>
            <a:ext cx="11136086" cy="5498861"/>
          </a:xfrm>
        </p:spPr>
        <p:txBody>
          <a:bodyPr>
            <a:noAutofit/>
          </a:bodyPr>
          <a:lstStyle/>
          <a:p>
            <a:pPr algn="l">
              <a:spcBef>
                <a:spcPts val="0"/>
              </a:spcBef>
            </a:pPr>
            <a:r>
              <a:rPr lang="en-US" sz="14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(rfid.PICC_IsNewCardPresent()) {</a:t>
            </a:r>
          </a:p>
          <a:p>
            <a:pPr algn="l">
              <a:spcBef>
                <a:spcPts val="0"/>
              </a:spcBef>
            </a:pPr>
            <a:r>
              <a:rPr lang="en-US" sz="1400" dirty="0">
                <a:latin typeface="Courier New" panose="02070309020205020404" pitchFamily="49" charset="0"/>
                <a:ea typeface="Arial" charset="0"/>
                <a:cs typeface="Courier New" panose="02070309020205020404" pitchFamily="49" charset="0"/>
              </a:rPr>
              <a:t>    if(rfid.PICC_ReadCardSerial())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Serial.print("Card type: ");</a:t>
            </a:r>
          </a:p>
          <a:p>
            <a:pPr algn="l">
              <a:spcBef>
                <a:spcPts val="0"/>
              </a:spcBef>
            </a:pPr>
            <a:r>
              <a:rPr lang="en-US" sz="1400" dirty="0">
                <a:latin typeface="Courier New" panose="02070309020205020404" pitchFamily="49" charset="0"/>
                <a:ea typeface="Arial" charset="0"/>
                <a:cs typeface="Courier New" panose="02070309020205020404" pitchFamily="49" charset="0"/>
              </a:rPr>
              <a:t>      for (int i = 0; i &lt; rfid.uid.size; i++) {</a:t>
            </a:r>
          </a:p>
          <a:p>
            <a:pPr algn="l">
              <a:spcBef>
                <a:spcPts val="0"/>
              </a:spcBef>
            </a:pPr>
            <a:r>
              <a:rPr lang="en-US" sz="1400" dirty="0">
                <a:latin typeface="Courier New" panose="02070309020205020404" pitchFamily="49" charset="0"/>
                <a:ea typeface="Arial" charset="0"/>
                <a:cs typeface="Courier New" panose="02070309020205020404" pitchFamily="49" charset="0"/>
              </a:rPr>
              <a:t>        if (i != 0)</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(rfid.uid.uidByte[i] &lt;= 0x9)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Serial.print("0");</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Serial.print(rfid.uid.uidByte[i], HEX);</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400" dirty="0">
                <a:latin typeface="Courier New" panose="02070309020205020404" pitchFamily="49" charset="0"/>
                <a:ea typeface="Arial" charset="0"/>
                <a:cs typeface="Courier New" panose="02070309020205020404" pitchFamily="49" charset="0"/>
              </a:rPr>
              <a:t>      if (access_valid(rfid.uid.size, rfid.uid.uidByte))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granted");</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denied");</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Serial.println("Can't read card serial number");</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Serial.println("Card not present");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174</a:t>
            </a:fld>
            <a:endParaRPr lang="en-US" dirty="0"/>
          </a:p>
        </p:txBody>
      </p:sp>
    </p:spTree>
    <p:extLst>
      <p:ext uri="{BB962C8B-B14F-4D97-AF65-F5344CB8AC3E}">
        <p14:creationId xmlns:p14="http://schemas.microsoft.com/office/powerpoint/2010/main" val="24056167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36524"/>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Stepper</a:t>
            </a:r>
          </a:p>
        </p:txBody>
      </p:sp>
      <p:sp>
        <p:nvSpPr>
          <p:cNvPr id="3" name="Content Placeholder 2"/>
          <p:cNvSpPr>
            <a:spLocks noGrp="1"/>
          </p:cNvSpPr>
          <p:nvPr>
            <p:ph idx="1"/>
          </p:nvPr>
        </p:nvSpPr>
        <p:spPr>
          <a:xfrm>
            <a:off x="255432" y="1604560"/>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Stepper motors advance one step in response to a signal, so turning continuously requires a sequence of pulses in a phased order.</a:t>
            </a:r>
          </a:p>
          <a:p>
            <a:pPr marL="342900" indent="-342900" algn="l">
              <a:spcBef>
                <a:spcPts val="400"/>
              </a:spcBef>
              <a:buFont typeface="Arial" charset="0"/>
              <a:buChar char="•"/>
            </a:pPr>
            <a:r>
              <a:rPr lang="en-US" sz="2000" dirty="0">
                <a:latin typeface="Arial" charset="0"/>
                <a:ea typeface="Arial" charset="0"/>
                <a:cs typeface="Arial" charset="0"/>
              </a:rPr>
              <a:t>Rather than timing the pulses with the Arduino, we use an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IC</a:t>
            </a:r>
            <a:r>
              <a:rPr lang="en-US" sz="2000" dirty="0">
                <a:latin typeface="Arial" charset="0"/>
                <a:ea typeface="Arial" charset="0"/>
                <a:cs typeface="Arial" charset="0"/>
              </a:rPr>
              <a:t> that maps pulses to stepper inputs and drives more current than the Arduino can.</a:t>
            </a:r>
          </a:p>
          <a:p>
            <a:pPr marL="342900" indent="-342900" algn="l">
              <a:spcBef>
                <a:spcPts val="400"/>
              </a:spcBef>
              <a:buFont typeface="Arial" charset="0"/>
              <a:buChar char="•"/>
            </a:pPr>
            <a:r>
              <a:rPr lang="en-US" sz="2000" dirty="0">
                <a:latin typeface="Arial" charset="0"/>
                <a:ea typeface="Arial" charset="0"/>
                <a:cs typeface="Arial" charset="0"/>
              </a:rPr>
              <a:t>Wire the Arduino with the stepper controller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175</a:t>
            </a:fld>
            <a:endParaRPr lang="en-US" dirty="0"/>
          </a:p>
        </p:txBody>
      </p:sp>
      <p:pic>
        <p:nvPicPr>
          <p:cNvPr id="3073" name="Picture 1" descr="page175image13524704">
            <a:extLst>
              <a:ext uri="{FF2B5EF4-FFF2-40B4-BE49-F238E27FC236}">
                <a16:creationId xmlns:a16="http://schemas.microsoft.com/office/drawing/2014/main" id="{39D9739F-DC5C-5B4E-8737-66653796F44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09031" y="3763894"/>
            <a:ext cx="1473200" cy="191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BAEEE7-9A50-AB4E-870A-76D5839B72F6}"/>
              </a:ext>
            </a:extLst>
          </p:cNvPr>
          <p:cNvSpPr txBox="1"/>
          <p:nvPr/>
        </p:nvSpPr>
        <p:spPr>
          <a:xfrm>
            <a:off x="4295417" y="8721922"/>
            <a:ext cx="1119217" cy="338554"/>
          </a:xfrm>
          <a:prstGeom prst="rect">
            <a:avLst/>
          </a:prstGeom>
          <a:noFill/>
        </p:spPr>
        <p:txBody>
          <a:bodyPr wrap="none" rtlCol="0">
            <a:spAutoFit/>
          </a:bodyPr>
          <a:lstStyle/>
          <a:p>
            <a:r>
              <a:rPr lang="en-US" sz="1600" dirty="0"/>
              <a:t>Freenove</a:t>
            </a:r>
          </a:p>
        </p:txBody>
      </p:sp>
      <p:pic>
        <p:nvPicPr>
          <p:cNvPr id="3074" name="Picture 2" descr="page177image13286432">
            <a:extLst>
              <a:ext uri="{FF2B5EF4-FFF2-40B4-BE49-F238E27FC236}">
                <a16:creationId xmlns:a16="http://schemas.microsoft.com/office/drawing/2014/main" id="{BC57E664-ACE6-2146-A8E0-058ED0CBB64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82231" y="3711642"/>
            <a:ext cx="4205117" cy="21744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A125ED-ADCA-0B47-90D7-A68472D5EAF1}"/>
              </a:ext>
            </a:extLst>
          </p:cNvPr>
          <p:cNvSpPr txBox="1"/>
          <p:nvPr/>
        </p:nvSpPr>
        <p:spPr>
          <a:xfrm>
            <a:off x="7628708" y="580693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00788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10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914399" y="1554481"/>
            <a:ext cx="10392592" cy="461855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out_ports[4]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176</a:t>
            </a:fld>
            <a:endParaRPr lang="en-US" dirty="0"/>
          </a:p>
        </p:txBody>
      </p:sp>
    </p:spTree>
    <p:extLst>
      <p:ext uri="{BB962C8B-B14F-4D97-AF65-F5344CB8AC3E}">
        <p14:creationId xmlns:p14="http://schemas.microsoft.com/office/powerpoint/2010/main" val="37785749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19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564777" y="1721224"/>
            <a:ext cx="10136520" cy="426271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177</a:t>
            </a:fld>
            <a:endParaRPr lang="en-US" dirty="0"/>
          </a:p>
        </p:txBody>
      </p:sp>
    </p:spTree>
    <p:extLst>
      <p:ext uri="{BB962C8B-B14F-4D97-AF65-F5344CB8AC3E}">
        <p14:creationId xmlns:p14="http://schemas.microsoft.com/office/powerpoint/2010/main" val="382561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57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389965" y="1692159"/>
            <a:ext cx="11430000" cy="512697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move_steps(int steps, byte ms_delay)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178</a:t>
            </a:fld>
            <a:endParaRPr lang="en-US" dirty="0"/>
          </a:p>
        </p:txBody>
      </p:sp>
    </p:spTree>
    <p:extLst>
      <p:ext uri="{BB962C8B-B14F-4D97-AF65-F5344CB8AC3E}">
        <p14:creationId xmlns:p14="http://schemas.microsoft.com/office/powerpoint/2010/main" val="26535472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infrared sensor</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IR sensor detects an input infrared light wave modulated to blink at about 38 kHz (So constant IP sources are ignored).  The output (on data pin 1) is a pulse width modulated signal.</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infrared sensor </a:t>
            </a:r>
            <a:r>
              <a:rPr lang="en-US" sz="2000" dirty="0">
                <a:latin typeface="Arial" charset="0"/>
                <a:ea typeface="Arial" charset="0"/>
                <a:cs typeface="Arial" charset="0"/>
              </a:rPr>
              <a:t>and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179</a:t>
            </a:fld>
            <a:endParaRPr lang="en-US" dirty="0"/>
          </a:p>
        </p:txBody>
      </p:sp>
      <p:pic>
        <p:nvPicPr>
          <p:cNvPr id="1025" name="Picture 1" descr="page196image10081776">
            <a:extLst>
              <a:ext uri="{FF2B5EF4-FFF2-40B4-BE49-F238E27FC236}">
                <a16:creationId xmlns:a16="http://schemas.microsoft.com/office/drawing/2014/main" id="{FD72D595-5BD4-734E-BA3C-8FF0A4295FB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64541" y="3804755"/>
            <a:ext cx="596900" cy="16891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6639471-5583-7E47-9C0A-4E7E0F8DE5C0}"/>
              </a:ext>
            </a:extLst>
          </p:cNvPr>
          <p:cNvSpPr/>
          <p:nvPr/>
        </p:nvSpPr>
        <p:spPr>
          <a:xfrm>
            <a:off x="6294769" y="3608062"/>
            <a:ext cx="1568868"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68FA2EC-99ED-4149-BBC4-B0298FAB7136}"/>
              </a:ext>
            </a:extLst>
          </p:cNvPr>
          <p:cNvSpPr txBox="1"/>
          <p:nvPr/>
        </p:nvSpPr>
        <p:spPr>
          <a:xfrm>
            <a:off x="6941141" y="5498118"/>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7C53F742-7556-F248-B2FA-00CB957A1F97}"/>
              </a:ext>
            </a:extLst>
          </p:cNvPr>
          <p:cNvSpPr txBox="1"/>
          <p:nvPr/>
        </p:nvSpPr>
        <p:spPr>
          <a:xfrm>
            <a:off x="7248979" y="3733198"/>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3655AAD8-45E0-F14E-829E-2C580441F894}"/>
              </a:ext>
            </a:extLst>
          </p:cNvPr>
          <p:cNvSpPr txBox="1"/>
          <p:nvPr/>
        </p:nvSpPr>
        <p:spPr>
          <a:xfrm>
            <a:off x="7321449" y="510319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9BBBF695-2BE4-D244-9CC6-CF174F34C40F}"/>
              </a:ext>
            </a:extLst>
          </p:cNvPr>
          <p:cNvSpPr/>
          <p:nvPr/>
        </p:nvSpPr>
        <p:spPr>
          <a:xfrm>
            <a:off x="9472099" y="3608062"/>
            <a:ext cx="1609883"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DDEE69A-0EFD-0444-BE6E-EA4F15E29AF9}"/>
              </a:ext>
            </a:extLst>
          </p:cNvPr>
          <p:cNvSpPr txBox="1"/>
          <p:nvPr/>
        </p:nvSpPr>
        <p:spPr>
          <a:xfrm>
            <a:off x="9599365" y="5534995"/>
            <a:ext cx="1510330"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IR sensor</a:t>
            </a:r>
          </a:p>
        </p:txBody>
      </p:sp>
      <p:sp>
        <p:nvSpPr>
          <p:cNvPr id="13" name="TextBox 12">
            <a:extLst>
              <a:ext uri="{FF2B5EF4-FFF2-40B4-BE49-F238E27FC236}">
                <a16:creationId xmlns:a16="http://schemas.microsoft.com/office/drawing/2014/main" id="{FEF48BE9-95FC-7444-9577-6AACB39399EE}"/>
              </a:ext>
            </a:extLst>
          </p:cNvPr>
          <p:cNvSpPr txBox="1"/>
          <p:nvPr/>
        </p:nvSpPr>
        <p:spPr>
          <a:xfrm>
            <a:off x="9495286" y="3694526"/>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1DFD7485-B343-2649-B130-FB36C4C7F432}"/>
              </a:ext>
            </a:extLst>
          </p:cNvPr>
          <p:cNvSpPr txBox="1"/>
          <p:nvPr/>
        </p:nvSpPr>
        <p:spPr>
          <a:xfrm>
            <a:off x="9457307" y="5117076"/>
            <a:ext cx="13188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(2)</a:t>
            </a:r>
          </a:p>
        </p:txBody>
      </p:sp>
      <p:cxnSp>
        <p:nvCxnSpPr>
          <p:cNvPr id="15" name="Straight Connector 14">
            <a:extLst>
              <a:ext uri="{FF2B5EF4-FFF2-40B4-BE49-F238E27FC236}">
                <a16:creationId xmlns:a16="http://schemas.microsoft.com/office/drawing/2014/main" id="{3133C605-88D3-2E4F-877A-95BE3F84694E}"/>
              </a:ext>
            </a:extLst>
          </p:cNvPr>
          <p:cNvCxnSpPr>
            <a:cxnSpLocks/>
          </p:cNvCxnSpPr>
          <p:nvPr/>
        </p:nvCxnSpPr>
        <p:spPr>
          <a:xfrm>
            <a:off x="7861019" y="3900149"/>
            <a:ext cx="1624674"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360B88-22F8-A94B-87BF-8105F391CC87}"/>
              </a:ext>
            </a:extLst>
          </p:cNvPr>
          <p:cNvCxnSpPr/>
          <p:nvPr/>
        </p:nvCxnSpPr>
        <p:spPr>
          <a:xfrm>
            <a:off x="7841688" y="525355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D68F58-6F5E-5042-A366-D23FEFFAEBB7}"/>
              </a:ext>
            </a:extLst>
          </p:cNvPr>
          <p:cNvSpPr txBox="1"/>
          <p:nvPr/>
        </p:nvSpPr>
        <p:spPr>
          <a:xfrm>
            <a:off x="9500521" y="4500873"/>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Data (1)</a:t>
            </a:r>
          </a:p>
        </p:txBody>
      </p:sp>
      <p:sp>
        <p:nvSpPr>
          <p:cNvPr id="18" name="TextBox 17">
            <a:extLst>
              <a:ext uri="{FF2B5EF4-FFF2-40B4-BE49-F238E27FC236}">
                <a16:creationId xmlns:a16="http://schemas.microsoft.com/office/drawing/2014/main" id="{7E108623-875B-9F4B-B05D-E9F6D2E51D54}"/>
              </a:ext>
            </a:extLst>
          </p:cNvPr>
          <p:cNvSpPr txBox="1"/>
          <p:nvPr/>
        </p:nvSpPr>
        <p:spPr>
          <a:xfrm>
            <a:off x="7300256" y="44746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D12</a:t>
            </a:r>
          </a:p>
        </p:txBody>
      </p:sp>
      <p:cxnSp>
        <p:nvCxnSpPr>
          <p:cNvPr id="20" name="Straight Connector 19">
            <a:extLst>
              <a:ext uri="{FF2B5EF4-FFF2-40B4-BE49-F238E27FC236}">
                <a16:creationId xmlns:a16="http://schemas.microsoft.com/office/drawing/2014/main" id="{E343AA0A-8F0F-3846-9626-17B02B35E6F8}"/>
              </a:ext>
            </a:extLst>
          </p:cNvPr>
          <p:cNvCxnSpPr/>
          <p:nvPr/>
        </p:nvCxnSpPr>
        <p:spPr>
          <a:xfrm>
            <a:off x="7841688" y="46448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12">
            <a:extLst>
              <a:ext uri="{FF2B5EF4-FFF2-40B4-BE49-F238E27FC236}">
                <a16:creationId xmlns:a16="http://schemas.microsoft.com/office/drawing/2014/main" id="{F8E922B6-4C86-A64F-83BC-DE31333B0B66}"/>
              </a:ext>
            </a:extLst>
          </p:cNvPr>
          <p:cNvSpPr>
            <a:spLocks/>
          </p:cNvSpPr>
          <p:nvPr/>
        </p:nvSpPr>
        <p:spPr bwMode="auto">
          <a:xfrm flipH="1">
            <a:off x="8387846" y="39043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2" name="TextBox 21">
            <a:extLst>
              <a:ext uri="{FF2B5EF4-FFF2-40B4-BE49-F238E27FC236}">
                <a16:creationId xmlns:a16="http://schemas.microsoft.com/office/drawing/2014/main" id="{FBBA73A1-4DBF-D741-B0C2-C179B6F7B091}"/>
              </a:ext>
            </a:extLst>
          </p:cNvPr>
          <p:cNvSpPr txBox="1"/>
          <p:nvPr/>
        </p:nvSpPr>
        <p:spPr>
          <a:xfrm>
            <a:off x="8573964" y="4114922"/>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3" name="Oval 22">
            <a:extLst>
              <a:ext uri="{FF2B5EF4-FFF2-40B4-BE49-F238E27FC236}">
                <a16:creationId xmlns:a16="http://schemas.microsoft.com/office/drawing/2014/main" id="{0FEE13BE-B84F-BD40-BE12-DD80F799B2B0}"/>
              </a:ext>
            </a:extLst>
          </p:cNvPr>
          <p:cNvSpPr/>
          <p:nvPr/>
        </p:nvSpPr>
        <p:spPr>
          <a:xfrm>
            <a:off x="8415826" y="4600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4" name="Oval 23">
            <a:extLst>
              <a:ext uri="{FF2B5EF4-FFF2-40B4-BE49-F238E27FC236}">
                <a16:creationId xmlns:a16="http://schemas.microsoft.com/office/drawing/2014/main" id="{39D61F90-2064-DA49-B8CD-9639AA78EE83}"/>
              </a:ext>
            </a:extLst>
          </p:cNvPr>
          <p:cNvSpPr/>
          <p:nvPr/>
        </p:nvSpPr>
        <p:spPr>
          <a:xfrm>
            <a:off x="8415826" y="3838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583144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63" y="20374"/>
            <a:ext cx="11534492" cy="868362"/>
          </a:xfrm>
        </p:spPr>
        <p:txBody>
          <a:bodyPr anchor="ctr">
            <a:normAutofit/>
          </a:bodyPr>
          <a:lstStyle/>
          <a:p>
            <a:pPr algn="ctr"/>
            <a:r>
              <a:rPr lang="en-US" sz="4400">
                <a:latin typeface="Arial" panose="020B0604020202020204" pitchFamily="34" charset="0"/>
                <a:cs typeface="Arial" panose="020B0604020202020204" pitchFamily="34" charset="0"/>
              </a:rPr>
              <a:t>Bipolar Junction Transistors (BJT)</a:t>
            </a:r>
          </a:p>
        </p:txBody>
      </p:sp>
      <p:sp>
        <p:nvSpPr>
          <p:cNvPr id="3" name="Content Placeholder 2"/>
          <p:cNvSpPr>
            <a:spLocks noGrp="1"/>
          </p:cNvSpPr>
          <p:nvPr>
            <p:ph idx="1"/>
          </p:nvPr>
        </p:nvSpPr>
        <p:spPr>
          <a:xfrm>
            <a:off x="566041" y="1205558"/>
            <a:ext cx="11035409" cy="2406321"/>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PNP                             NPN</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Transistors are 3 terminal non-linear devices.  They are constructed of one thin layer of semiconductor (Si) sandwiched by two thicker layers.  In the case of an NPN transistor the middle layer is “doped” to have a slight excess of hole (positive charge carriers) and the outer layers are doped to have an excess of electrons (negative charge carriers).</a:t>
            </a:r>
          </a:p>
          <a:p>
            <a:pPr marL="342900" indent="-342900" algn="l">
              <a:buFont typeface="Arial" panose="020B0604020202020204" pitchFamily="34" charset="0"/>
              <a:buChar char="•"/>
            </a:pPr>
            <a:r>
              <a:rPr lang="en-US" sz="2000">
                <a:latin typeface="Arial" charset="0"/>
                <a:ea typeface="Arial" charset="0"/>
                <a:cs typeface="Arial" charset="0"/>
              </a:rPr>
              <a:t>BJT’s have three operating regions that depend on the potential differences between the terminals.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a:t>
            </a:fld>
            <a:endParaRPr lang="en-US"/>
          </a:p>
        </p:txBody>
      </p:sp>
      <p:grpSp>
        <p:nvGrpSpPr>
          <p:cNvPr id="48" name="Group 449">
            <a:extLst>
              <a:ext uri="{FF2B5EF4-FFF2-40B4-BE49-F238E27FC236}">
                <a16:creationId xmlns:a16="http://schemas.microsoft.com/office/drawing/2014/main" id="{F3B518B6-FB5F-614F-86AD-44FA27814D8B}"/>
              </a:ext>
            </a:extLst>
          </p:cNvPr>
          <p:cNvGrpSpPr>
            <a:grpSpLocks/>
          </p:cNvGrpSpPr>
          <p:nvPr/>
        </p:nvGrpSpPr>
        <p:grpSpPr bwMode="auto">
          <a:xfrm>
            <a:off x="3490489" y="1099068"/>
            <a:ext cx="641350" cy="914400"/>
            <a:chOff x="3167" y="1123"/>
            <a:chExt cx="404" cy="576"/>
          </a:xfrm>
        </p:grpSpPr>
        <p:grpSp>
          <p:nvGrpSpPr>
            <p:cNvPr id="49" name="Group 380">
              <a:extLst>
                <a:ext uri="{FF2B5EF4-FFF2-40B4-BE49-F238E27FC236}">
                  <a16:creationId xmlns:a16="http://schemas.microsoft.com/office/drawing/2014/main" id="{6FF28CBD-8A85-024D-8D3F-35711AD342C8}"/>
                </a:ext>
              </a:extLst>
            </p:cNvPr>
            <p:cNvGrpSpPr>
              <a:grpSpLocks/>
            </p:cNvGrpSpPr>
            <p:nvPr/>
          </p:nvGrpSpPr>
          <p:grpSpPr bwMode="auto">
            <a:xfrm>
              <a:off x="3167" y="1123"/>
              <a:ext cx="404" cy="576"/>
              <a:chOff x="115" y="1987"/>
              <a:chExt cx="404" cy="576"/>
            </a:xfrm>
          </p:grpSpPr>
          <p:sp>
            <p:nvSpPr>
              <p:cNvPr id="51" name="Oval 381">
                <a:extLst>
                  <a:ext uri="{FF2B5EF4-FFF2-40B4-BE49-F238E27FC236}">
                    <a16:creationId xmlns:a16="http://schemas.microsoft.com/office/drawing/2014/main" id="{3E6AFD25-74EA-6440-B8D0-5DD73AEDA07A}"/>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2" name="Line 382">
                <a:extLst>
                  <a:ext uri="{FF2B5EF4-FFF2-40B4-BE49-F238E27FC236}">
                    <a16:creationId xmlns:a16="http://schemas.microsoft.com/office/drawing/2014/main" id="{F845EA5E-BE3D-D346-8DF3-01D45CB9CA49}"/>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3" name="Line 383">
                <a:extLst>
                  <a:ext uri="{FF2B5EF4-FFF2-40B4-BE49-F238E27FC236}">
                    <a16:creationId xmlns:a16="http://schemas.microsoft.com/office/drawing/2014/main" id="{23346C15-2070-EB4F-B26C-73DAEC687DB1}"/>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384">
                <a:extLst>
                  <a:ext uri="{FF2B5EF4-FFF2-40B4-BE49-F238E27FC236}">
                    <a16:creationId xmlns:a16="http://schemas.microsoft.com/office/drawing/2014/main" id="{05299976-5695-B147-80AB-CBF68E49E83A}"/>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385">
                <a:extLst>
                  <a:ext uri="{FF2B5EF4-FFF2-40B4-BE49-F238E27FC236}">
                    <a16:creationId xmlns:a16="http://schemas.microsoft.com/office/drawing/2014/main" id="{0B6CF37C-86E2-2143-A11F-A0529E76512A}"/>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6" name="Line 386">
                <a:extLst>
                  <a:ext uri="{FF2B5EF4-FFF2-40B4-BE49-F238E27FC236}">
                    <a16:creationId xmlns:a16="http://schemas.microsoft.com/office/drawing/2014/main" id="{5A0DCF5F-A569-BC4B-B7B7-E0387DD56196}"/>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7" name="Line 387">
                <a:extLst>
                  <a:ext uri="{FF2B5EF4-FFF2-40B4-BE49-F238E27FC236}">
                    <a16:creationId xmlns:a16="http://schemas.microsoft.com/office/drawing/2014/main" id="{B259D8FA-163A-6343-AC6C-DB679F47E08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50" name="Freeform 448">
              <a:extLst>
                <a:ext uri="{FF2B5EF4-FFF2-40B4-BE49-F238E27FC236}">
                  <a16:creationId xmlns:a16="http://schemas.microsoft.com/office/drawing/2014/main" id="{6F061209-FCE5-5444-8563-F331322FC84A}"/>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58" name="Group 451">
            <a:extLst>
              <a:ext uri="{FF2B5EF4-FFF2-40B4-BE49-F238E27FC236}">
                <a16:creationId xmlns:a16="http://schemas.microsoft.com/office/drawing/2014/main" id="{67F323BA-B777-2A48-8D46-FB8194E18DCD}"/>
              </a:ext>
            </a:extLst>
          </p:cNvPr>
          <p:cNvGrpSpPr>
            <a:grpSpLocks/>
          </p:cNvGrpSpPr>
          <p:nvPr/>
        </p:nvGrpSpPr>
        <p:grpSpPr bwMode="auto">
          <a:xfrm>
            <a:off x="6405241" y="1165543"/>
            <a:ext cx="642938" cy="914400"/>
            <a:chOff x="3802" y="1123"/>
            <a:chExt cx="405" cy="576"/>
          </a:xfrm>
        </p:grpSpPr>
        <p:grpSp>
          <p:nvGrpSpPr>
            <p:cNvPr id="59" name="Group 372">
              <a:extLst>
                <a:ext uri="{FF2B5EF4-FFF2-40B4-BE49-F238E27FC236}">
                  <a16:creationId xmlns:a16="http://schemas.microsoft.com/office/drawing/2014/main" id="{5CC597F0-2523-3D4F-A7B2-EF210CF10704}"/>
                </a:ext>
              </a:extLst>
            </p:cNvPr>
            <p:cNvGrpSpPr>
              <a:grpSpLocks/>
            </p:cNvGrpSpPr>
            <p:nvPr/>
          </p:nvGrpSpPr>
          <p:grpSpPr bwMode="auto">
            <a:xfrm>
              <a:off x="3803" y="1123"/>
              <a:ext cx="404" cy="576"/>
              <a:chOff x="691" y="1872"/>
              <a:chExt cx="404" cy="576"/>
            </a:xfrm>
          </p:grpSpPr>
          <p:sp>
            <p:nvSpPr>
              <p:cNvPr id="61" name="Oval 373">
                <a:extLst>
                  <a:ext uri="{FF2B5EF4-FFF2-40B4-BE49-F238E27FC236}">
                    <a16:creationId xmlns:a16="http://schemas.microsoft.com/office/drawing/2014/main" id="{264AEEDF-E366-6940-886B-9231DE58C015}"/>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62" name="Line 374">
                <a:extLst>
                  <a:ext uri="{FF2B5EF4-FFF2-40B4-BE49-F238E27FC236}">
                    <a16:creationId xmlns:a16="http://schemas.microsoft.com/office/drawing/2014/main" id="{402CD623-A862-E442-8F0A-7CCC773D005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375">
                <a:extLst>
                  <a:ext uri="{FF2B5EF4-FFF2-40B4-BE49-F238E27FC236}">
                    <a16:creationId xmlns:a16="http://schemas.microsoft.com/office/drawing/2014/main" id="{267A0D9C-9BC5-EB4A-BF2C-75DAA723C64B}"/>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4" name="Line 376">
                <a:extLst>
                  <a:ext uri="{FF2B5EF4-FFF2-40B4-BE49-F238E27FC236}">
                    <a16:creationId xmlns:a16="http://schemas.microsoft.com/office/drawing/2014/main" id="{9EFD16C1-2AA1-404D-8600-479D9AA3778C}"/>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5" name="Line 377">
                <a:extLst>
                  <a:ext uri="{FF2B5EF4-FFF2-40B4-BE49-F238E27FC236}">
                    <a16:creationId xmlns:a16="http://schemas.microsoft.com/office/drawing/2014/main" id="{2F1DA569-BA56-9946-B6DB-18AE4E42944B}"/>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6" name="Line 378">
                <a:extLst>
                  <a:ext uri="{FF2B5EF4-FFF2-40B4-BE49-F238E27FC236}">
                    <a16:creationId xmlns:a16="http://schemas.microsoft.com/office/drawing/2014/main" id="{035E1219-3ADA-AB4A-A675-CA73D81A30C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7" name="Line 379">
                <a:extLst>
                  <a:ext uri="{FF2B5EF4-FFF2-40B4-BE49-F238E27FC236}">
                    <a16:creationId xmlns:a16="http://schemas.microsoft.com/office/drawing/2014/main" id="{ACF2477B-A560-784E-A05D-87363B1DC06E}"/>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60" name="Freeform 450">
              <a:extLst>
                <a:ext uri="{FF2B5EF4-FFF2-40B4-BE49-F238E27FC236}">
                  <a16:creationId xmlns:a16="http://schemas.microsoft.com/office/drawing/2014/main" id="{6E3511C8-D0F7-1D43-BAF0-DF997260BE53}"/>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4" name="TextBox 3">
            <a:extLst>
              <a:ext uri="{FF2B5EF4-FFF2-40B4-BE49-F238E27FC236}">
                <a16:creationId xmlns:a16="http://schemas.microsoft.com/office/drawing/2014/main" id="{3C4CD228-DFEE-B046-9AE5-A3505E8446A0}"/>
              </a:ext>
            </a:extLst>
          </p:cNvPr>
          <p:cNvSpPr txBox="1"/>
          <p:nvPr/>
        </p:nvSpPr>
        <p:spPr>
          <a:xfrm>
            <a:off x="3947689" y="95948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68" name="TextBox 67">
            <a:extLst>
              <a:ext uri="{FF2B5EF4-FFF2-40B4-BE49-F238E27FC236}">
                <a16:creationId xmlns:a16="http://schemas.microsoft.com/office/drawing/2014/main" id="{5D2B9BB5-7A4C-3C40-87E9-BFA4815E0CE8}"/>
              </a:ext>
            </a:extLst>
          </p:cNvPr>
          <p:cNvSpPr txBox="1"/>
          <p:nvPr/>
        </p:nvSpPr>
        <p:spPr>
          <a:xfrm>
            <a:off x="4077229" y="1763395"/>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69" name="TextBox 68">
            <a:extLst>
              <a:ext uri="{FF2B5EF4-FFF2-40B4-BE49-F238E27FC236}">
                <a16:creationId xmlns:a16="http://schemas.microsoft.com/office/drawing/2014/main" id="{4C6E40C8-BFDF-F44F-B816-F487BB48DF95}"/>
              </a:ext>
            </a:extLst>
          </p:cNvPr>
          <p:cNvSpPr txBox="1"/>
          <p:nvPr/>
        </p:nvSpPr>
        <p:spPr>
          <a:xfrm>
            <a:off x="2737592" y="151577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sp>
        <p:nvSpPr>
          <p:cNvPr id="70" name="TextBox 69">
            <a:extLst>
              <a:ext uri="{FF2B5EF4-FFF2-40B4-BE49-F238E27FC236}">
                <a16:creationId xmlns:a16="http://schemas.microsoft.com/office/drawing/2014/main" id="{FB33C01A-04C1-8F42-9681-697A4002EA2F}"/>
              </a:ext>
            </a:extLst>
          </p:cNvPr>
          <p:cNvSpPr txBox="1"/>
          <p:nvPr/>
        </p:nvSpPr>
        <p:spPr>
          <a:xfrm>
            <a:off x="6853651" y="17758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71" name="TextBox 70">
            <a:extLst>
              <a:ext uri="{FF2B5EF4-FFF2-40B4-BE49-F238E27FC236}">
                <a16:creationId xmlns:a16="http://schemas.microsoft.com/office/drawing/2014/main" id="{8FF657D9-A82A-A54C-A339-06935B40C346}"/>
              </a:ext>
            </a:extLst>
          </p:cNvPr>
          <p:cNvSpPr txBox="1"/>
          <p:nvPr/>
        </p:nvSpPr>
        <p:spPr>
          <a:xfrm>
            <a:off x="7201849" y="1090468"/>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72" name="TextBox 71">
            <a:extLst>
              <a:ext uri="{FF2B5EF4-FFF2-40B4-BE49-F238E27FC236}">
                <a16:creationId xmlns:a16="http://schemas.microsoft.com/office/drawing/2014/main" id="{39669895-E61A-0E4F-923F-9CB33535ED07}"/>
              </a:ext>
            </a:extLst>
          </p:cNvPr>
          <p:cNvSpPr txBox="1"/>
          <p:nvPr/>
        </p:nvSpPr>
        <p:spPr>
          <a:xfrm>
            <a:off x="5736062" y="170246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graphicFrame>
        <p:nvGraphicFramePr>
          <p:cNvPr id="73" name="Table 72">
            <a:extLst>
              <a:ext uri="{FF2B5EF4-FFF2-40B4-BE49-F238E27FC236}">
                <a16:creationId xmlns:a16="http://schemas.microsoft.com/office/drawing/2014/main" id="{C8B5B554-F9E3-9A48-B6A8-3AADDDA7CF07}"/>
              </a:ext>
            </a:extLst>
          </p:cNvPr>
          <p:cNvGraphicFramePr>
            <a:graphicFrameLocks noGrp="1"/>
          </p:cNvGraphicFramePr>
          <p:nvPr>
            <p:extLst>
              <p:ext uri="{D42A27DB-BD31-4B8C-83A1-F6EECF244321}">
                <p14:modId xmlns:p14="http://schemas.microsoft.com/office/powerpoint/2010/main" val="1292090936"/>
              </p:ext>
            </p:extLst>
          </p:nvPr>
        </p:nvGraphicFramePr>
        <p:xfrm>
          <a:off x="1025236" y="4023693"/>
          <a:ext cx="9673245" cy="2103120"/>
        </p:xfrm>
        <a:graphic>
          <a:graphicData uri="http://schemas.openxmlformats.org/drawingml/2006/table">
            <a:tbl>
              <a:tblPr firstRow="1" bandRow="1">
                <a:tableStyleId>{00A15C55-8517-42AA-B614-E9B94910E393}</a:tableStyleId>
              </a:tblPr>
              <a:tblGrid>
                <a:gridCol w="3224415">
                  <a:extLst>
                    <a:ext uri="{9D8B030D-6E8A-4147-A177-3AD203B41FA5}">
                      <a16:colId xmlns:a16="http://schemas.microsoft.com/office/drawing/2014/main" val="1349572036"/>
                    </a:ext>
                  </a:extLst>
                </a:gridCol>
                <a:gridCol w="1391357">
                  <a:extLst>
                    <a:ext uri="{9D8B030D-6E8A-4147-A177-3AD203B41FA5}">
                      <a16:colId xmlns:a16="http://schemas.microsoft.com/office/drawing/2014/main" val="2010348260"/>
                    </a:ext>
                  </a:extLst>
                </a:gridCol>
                <a:gridCol w="1645335">
                  <a:extLst>
                    <a:ext uri="{9D8B030D-6E8A-4147-A177-3AD203B41FA5}">
                      <a16:colId xmlns:a16="http://schemas.microsoft.com/office/drawing/2014/main" val="453190340"/>
                    </a:ext>
                  </a:extLst>
                </a:gridCol>
                <a:gridCol w="2009738">
                  <a:extLst>
                    <a:ext uri="{9D8B030D-6E8A-4147-A177-3AD203B41FA5}">
                      <a16:colId xmlns:a16="http://schemas.microsoft.com/office/drawing/2014/main" val="3775128046"/>
                    </a:ext>
                  </a:extLst>
                </a:gridCol>
                <a:gridCol w="1402400">
                  <a:extLst>
                    <a:ext uri="{9D8B030D-6E8A-4147-A177-3AD203B41FA5}">
                      <a16:colId xmlns:a16="http://schemas.microsoft.com/office/drawing/2014/main" val="1456692762"/>
                    </a:ext>
                  </a:extLst>
                </a:gridCol>
              </a:tblGrid>
              <a:tr h="340812">
                <a:tc>
                  <a:txBody>
                    <a:bodyPr/>
                    <a:lstStyle/>
                    <a:p>
                      <a:r>
                        <a:rPr lang="en-US">
                          <a:solidFill>
                            <a:schemeClr val="tx1"/>
                          </a:solidFill>
                          <a:latin typeface="Arial" panose="020B0604020202020204" pitchFamily="34" charset="0"/>
                          <a:cs typeface="Arial" panose="020B0604020202020204" pitchFamily="34" charset="0"/>
                        </a:rPr>
                        <a:t>Region</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be</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bc</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ce</a:t>
                      </a:r>
                    </a:p>
                  </a:txBody>
                  <a:tcPr/>
                </a:tc>
                <a:tc>
                  <a:txBody>
                    <a:bodyPr/>
                    <a:lstStyle/>
                    <a:p>
                      <a:r>
                        <a:rPr lang="en-US">
                          <a:solidFill>
                            <a:schemeClr val="tx1"/>
                          </a:solidFill>
                          <a:latin typeface="Arial" panose="020B0604020202020204" pitchFamily="34" charset="0"/>
                          <a:cs typeface="Arial" panose="020B0604020202020204" pitchFamily="34" charset="0"/>
                        </a:rPr>
                        <a:t>i</a:t>
                      </a:r>
                      <a:r>
                        <a:rPr lang="en-US" baseline="-25000">
                          <a:solidFill>
                            <a:schemeClr val="tx1"/>
                          </a:solidFill>
                          <a:latin typeface="Arial" panose="020B0604020202020204" pitchFamily="34" charset="0"/>
                          <a:cs typeface="Arial" panose="020B0604020202020204" pitchFamily="34" charset="0"/>
                        </a:rPr>
                        <a:t>c</a:t>
                      </a:r>
                    </a:p>
                  </a:txBody>
                  <a:tcPr/>
                </a:tc>
                <a:extLst>
                  <a:ext uri="{0D108BD9-81ED-4DB2-BD59-A6C34878D82A}">
                    <a16:rowId xmlns:a16="http://schemas.microsoft.com/office/drawing/2014/main" val="2158227813"/>
                  </a:ext>
                </a:extLst>
              </a:tr>
              <a:tr h="340812">
                <a:tc>
                  <a:txBody>
                    <a:bodyPr/>
                    <a:lstStyle/>
                    <a:p>
                      <a:r>
                        <a:rPr lang="en-US">
                          <a:solidFill>
                            <a:schemeClr val="tx1"/>
                          </a:solidFill>
                          <a:latin typeface="Arial" panose="020B0604020202020204" pitchFamily="34" charset="0"/>
                          <a:cs typeface="Arial" panose="020B0604020202020204" pitchFamily="34" charset="0"/>
                        </a:rPr>
                        <a:t>Active</a:t>
                      </a:r>
                    </a:p>
                  </a:txBody>
                  <a:tcPr/>
                </a:tc>
                <a:tc>
                  <a:txBody>
                    <a:bodyPr/>
                    <a:lstStyle/>
                    <a:p>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3669328284"/>
                  </a:ext>
                </a:extLst>
              </a:tr>
              <a:tr h="336143">
                <a:tc>
                  <a:txBody>
                    <a:bodyPr/>
                    <a:lstStyle/>
                    <a:p>
                      <a:r>
                        <a:rPr lang="en-US">
                          <a:solidFill>
                            <a:schemeClr val="tx1"/>
                          </a:solidFill>
                          <a:latin typeface="Arial" panose="020B0604020202020204" pitchFamily="34" charset="0"/>
                          <a:cs typeface="Arial" panose="020B0604020202020204" pitchFamily="34" charset="0"/>
                        </a:rPr>
                        <a:t>Reverse active</a:t>
                      </a:r>
                    </a:p>
                  </a:txBody>
                  <a:tcPr/>
                </a:tc>
                <a:tc>
                  <a:txBody>
                    <a:bodyPr/>
                    <a:lstStyle/>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634663"/>
                  </a:ext>
                </a:extLst>
              </a:tr>
              <a:tr h="588251">
                <a:tc>
                  <a:txBody>
                    <a:bodyPr/>
                    <a:lstStyle/>
                    <a:p>
                      <a:r>
                        <a:rPr lang="en-US">
                          <a:solidFill>
                            <a:schemeClr val="tx1"/>
                          </a:solidFill>
                          <a:latin typeface="Arial" panose="020B0604020202020204" pitchFamily="34" charset="0"/>
                          <a:cs typeface="Arial" panose="020B0604020202020204" pitchFamily="34" charset="0"/>
                        </a:rPr>
                        <a:t>Saturated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endParaRPr lang="en-US" baseline="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2413147395"/>
                  </a:ext>
                </a:extLst>
              </a:tr>
              <a:tr h="336143">
                <a:tc>
                  <a:txBody>
                    <a:bodyPr/>
                    <a:lstStyle/>
                    <a:p>
                      <a:r>
                        <a:rPr lang="en-US">
                          <a:solidFill>
                            <a:schemeClr val="tx1"/>
                          </a:solidFill>
                          <a:latin typeface="Arial" panose="020B0604020202020204" pitchFamily="34" charset="0"/>
                          <a:cs typeface="Arial" panose="020B0604020202020204" pitchFamily="34" charset="0"/>
                        </a:rPr>
                        <a:t>Off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r>
                        <a:rPr lang="en-US" baseline="-25000">
                          <a:solidFill>
                            <a:schemeClr val="tx1"/>
                          </a:solidFill>
                          <a:latin typeface="Arial" panose="020B0604020202020204" pitchFamily="34" charset="0"/>
                          <a:cs typeface="Arial" panose="020B0604020202020204" pitchFamily="34" charset="0"/>
                        </a:rPr>
                        <a:t>*</a:t>
                      </a:r>
                    </a:p>
                  </a:txBody>
                  <a:tcPr/>
                </a:tc>
                <a:tc>
                  <a:txBody>
                    <a:bodyPr/>
                    <a:lstStyle/>
                    <a:p>
                      <a:r>
                        <a:rPr lang="en-US" baseline="0">
                          <a:solidFill>
                            <a:schemeClr val="tx1"/>
                          </a:solidFill>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826913622"/>
                  </a:ext>
                </a:extLst>
              </a:tr>
            </a:tbl>
          </a:graphicData>
        </a:graphic>
      </p:graphicFrame>
      <p:sp>
        <p:nvSpPr>
          <p:cNvPr id="74" name="TextBox 73">
            <a:extLst>
              <a:ext uri="{FF2B5EF4-FFF2-40B4-BE49-F238E27FC236}">
                <a16:creationId xmlns:a16="http://schemas.microsoft.com/office/drawing/2014/main" id="{BE71A9A0-D804-3547-8338-46FC7457EC26}"/>
              </a:ext>
            </a:extLst>
          </p:cNvPr>
          <p:cNvSpPr txBox="1"/>
          <p:nvPr/>
        </p:nvSpPr>
        <p:spPr>
          <a:xfrm>
            <a:off x="777240" y="6195060"/>
            <a:ext cx="7411003" cy="369332"/>
          </a:xfrm>
          <a:prstGeom prst="rect">
            <a:avLst/>
          </a:prstGeom>
          <a:noFill/>
        </p:spPr>
        <p:txBody>
          <a:bodyPr wrap="none" rtlCol="0">
            <a:spAutoFit/>
          </a:bodyPr>
          <a:lstStyle/>
          <a:p>
            <a:r>
              <a:rPr lang="en-US"/>
              <a:t>For silicon resistors (e.g.-2N3904): V</a:t>
            </a:r>
            <a:r>
              <a:rPr lang="en-US" baseline="-25000"/>
              <a:t>f</a:t>
            </a:r>
            <a:r>
              <a:rPr lang="en-US"/>
              <a:t> ∼ .7v, V</a:t>
            </a:r>
            <a:r>
              <a:rPr lang="en-US" baseline="-25000"/>
              <a:t>s</a:t>
            </a:r>
            <a:r>
              <a:rPr lang="en-US"/>
              <a:t> ∼ .2v, 𝛽 ∼ 100, 𝛽</a:t>
            </a:r>
            <a:r>
              <a:rPr lang="en-US" baseline="-25000"/>
              <a:t>r </a:t>
            </a:r>
            <a:r>
              <a:rPr lang="en-US"/>
              <a:t>∼ 10</a:t>
            </a:r>
          </a:p>
        </p:txBody>
      </p:sp>
      <p:grpSp>
        <p:nvGrpSpPr>
          <p:cNvPr id="75" name="Group 451">
            <a:extLst>
              <a:ext uri="{FF2B5EF4-FFF2-40B4-BE49-F238E27FC236}">
                <a16:creationId xmlns:a16="http://schemas.microsoft.com/office/drawing/2014/main" id="{42035DF4-8AA9-8247-9781-F7E2184AEC94}"/>
              </a:ext>
            </a:extLst>
          </p:cNvPr>
          <p:cNvGrpSpPr>
            <a:grpSpLocks/>
          </p:cNvGrpSpPr>
          <p:nvPr/>
        </p:nvGrpSpPr>
        <p:grpSpPr bwMode="auto">
          <a:xfrm>
            <a:off x="10419449" y="1226310"/>
            <a:ext cx="642938" cy="914400"/>
            <a:chOff x="3802" y="1123"/>
            <a:chExt cx="405" cy="576"/>
          </a:xfrm>
        </p:grpSpPr>
        <p:grpSp>
          <p:nvGrpSpPr>
            <p:cNvPr id="76" name="Group 372">
              <a:extLst>
                <a:ext uri="{FF2B5EF4-FFF2-40B4-BE49-F238E27FC236}">
                  <a16:creationId xmlns:a16="http://schemas.microsoft.com/office/drawing/2014/main" id="{B4C6C904-9A67-174F-A142-9FB7789CC02C}"/>
                </a:ext>
              </a:extLst>
            </p:cNvPr>
            <p:cNvGrpSpPr>
              <a:grpSpLocks/>
            </p:cNvGrpSpPr>
            <p:nvPr/>
          </p:nvGrpSpPr>
          <p:grpSpPr bwMode="auto">
            <a:xfrm>
              <a:off x="3803" y="1123"/>
              <a:ext cx="404" cy="576"/>
              <a:chOff x="691" y="1872"/>
              <a:chExt cx="404" cy="576"/>
            </a:xfrm>
          </p:grpSpPr>
          <p:sp>
            <p:nvSpPr>
              <p:cNvPr id="78" name="Oval 373">
                <a:extLst>
                  <a:ext uri="{FF2B5EF4-FFF2-40B4-BE49-F238E27FC236}">
                    <a16:creationId xmlns:a16="http://schemas.microsoft.com/office/drawing/2014/main" id="{9A225506-6BFD-E647-AE75-536B7D9FF27E}"/>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9" name="Line 374">
                <a:extLst>
                  <a:ext uri="{FF2B5EF4-FFF2-40B4-BE49-F238E27FC236}">
                    <a16:creationId xmlns:a16="http://schemas.microsoft.com/office/drawing/2014/main" id="{21A399EF-718D-054B-BB0D-F1EDE6E524B4}"/>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0" name="Line 375">
                <a:extLst>
                  <a:ext uri="{FF2B5EF4-FFF2-40B4-BE49-F238E27FC236}">
                    <a16:creationId xmlns:a16="http://schemas.microsoft.com/office/drawing/2014/main" id="{E1B6CAD0-24A0-0A4E-B926-FF36378780F8}"/>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1" name="Line 376">
                <a:extLst>
                  <a:ext uri="{FF2B5EF4-FFF2-40B4-BE49-F238E27FC236}">
                    <a16:creationId xmlns:a16="http://schemas.microsoft.com/office/drawing/2014/main" id="{6EEE1942-F030-384E-B862-C236D7827C7F}"/>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2" name="Line 377">
                <a:extLst>
                  <a:ext uri="{FF2B5EF4-FFF2-40B4-BE49-F238E27FC236}">
                    <a16:creationId xmlns:a16="http://schemas.microsoft.com/office/drawing/2014/main" id="{AC3EFDB4-78AF-0E4C-A068-FEEF704506E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3" name="Line 378">
                <a:extLst>
                  <a:ext uri="{FF2B5EF4-FFF2-40B4-BE49-F238E27FC236}">
                    <a16:creationId xmlns:a16="http://schemas.microsoft.com/office/drawing/2014/main" id="{0DEA3EE3-9B31-534E-8FD5-D6C77C5909C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4" name="Line 379">
                <a:extLst>
                  <a:ext uri="{FF2B5EF4-FFF2-40B4-BE49-F238E27FC236}">
                    <a16:creationId xmlns:a16="http://schemas.microsoft.com/office/drawing/2014/main" id="{ECBF663C-B829-3D4E-8CEA-02850297251F}"/>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77" name="Freeform 450">
              <a:extLst>
                <a:ext uri="{FF2B5EF4-FFF2-40B4-BE49-F238E27FC236}">
                  <a16:creationId xmlns:a16="http://schemas.microsoft.com/office/drawing/2014/main" id="{A9A2C239-5E9D-3044-90ED-81EAC6CD86B0}"/>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cxnSp>
        <p:nvCxnSpPr>
          <p:cNvPr id="86" name="Straight Arrow Connector 85">
            <a:extLst>
              <a:ext uri="{FF2B5EF4-FFF2-40B4-BE49-F238E27FC236}">
                <a16:creationId xmlns:a16="http://schemas.microsoft.com/office/drawing/2014/main" id="{3D775616-D722-BD48-BA56-F1064681398C}"/>
              </a:ext>
            </a:extLst>
          </p:cNvPr>
          <p:cNvCxnSpPr>
            <a:cxnSpLocks/>
          </p:cNvCxnSpPr>
          <p:nvPr/>
        </p:nvCxnSpPr>
        <p:spPr>
          <a:xfrm>
            <a:off x="10181642" y="1575439"/>
            <a:ext cx="33147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12BC4FB-F74E-7B47-86D6-58A2D012C54B}"/>
              </a:ext>
            </a:extLst>
          </p:cNvPr>
          <p:cNvSpPr txBox="1"/>
          <p:nvPr/>
        </p:nvSpPr>
        <p:spPr>
          <a:xfrm>
            <a:off x="10988990" y="1071418"/>
            <a:ext cx="39529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c</a:t>
            </a:r>
          </a:p>
        </p:txBody>
      </p:sp>
      <p:sp>
        <p:nvSpPr>
          <p:cNvPr id="88" name="TextBox 87">
            <a:extLst>
              <a:ext uri="{FF2B5EF4-FFF2-40B4-BE49-F238E27FC236}">
                <a16:creationId xmlns:a16="http://schemas.microsoft.com/office/drawing/2014/main" id="{4EDE11F9-68F9-5246-9859-C6386B274B67}"/>
              </a:ext>
            </a:extLst>
          </p:cNvPr>
          <p:cNvSpPr txBox="1"/>
          <p:nvPr/>
        </p:nvSpPr>
        <p:spPr>
          <a:xfrm>
            <a:off x="10197758" y="1192115"/>
            <a:ext cx="359355"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b</a:t>
            </a:r>
          </a:p>
        </p:txBody>
      </p:sp>
      <p:cxnSp>
        <p:nvCxnSpPr>
          <p:cNvPr id="89" name="Straight Arrow Connector 88">
            <a:extLst>
              <a:ext uri="{FF2B5EF4-FFF2-40B4-BE49-F238E27FC236}">
                <a16:creationId xmlns:a16="http://schemas.microsoft.com/office/drawing/2014/main" id="{38FB7357-8413-FC49-9739-2A62C8B2BFE2}"/>
              </a:ext>
            </a:extLst>
          </p:cNvPr>
          <p:cNvCxnSpPr/>
          <p:nvPr/>
        </p:nvCxnSpPr>
        <p:spPr>
          <a:xfrm>
            <a:off x="10919460" y="1086852"/>
            <a:ext cx="0" cy="30026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94685EB-89E9-6746-AB39-B5E3E2351BE6}"/>
              </a:ext>
            </a:extLst>
          </p:cNvPr>
          <p:cNvCxnSpPr>
            <a:cxnSpLocks/>
          </p:cNvCxnSpPr>
          <p:nvPr/>
        </p:nvCxnSpPr>
        <p:spPr>
          <a:xfrm flipV="1">
            <a:off x="10204922" y="1670391"/>
            <a:ext cx="223228" cy="22699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8DE4C2B-BD2C-AE4A-80B1-5B2CFF9781C4}"/>
              </a:ext>
            </a:extLst>
          </p:cNvPr>
          <p:cNvCxnSpPr>
            <a:cxnSpLocks/>
            <a:endCxn id="80" idx="1"/>
          </p:cNvCxnSpPr>
          <p:nvPr/>
        </p:nvCxnSpPr>
        <p:spPr>
          <a:xfrm>
            <a:off x="10419449" y="2041017"/>
            <a:ext cx="368302" cy="99694"/>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A2BF423-9214-9245-9A6C-7873A4133269}"/>
              </a:ext>
            </a:extLst>
          </p:cNvPr>
          <p:cNvSpPr txBox="1"/>
          <p:nvPr/>
        </p:nvSpPr>
        <p:spPr>
          <a:xfrm>
            <a:off x="9982939" y="1762326"/>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be</a:t>
            </a:r>
          </a:p>
        </p:txBody>
      </p:sp>
    </p:spTree>
    <p:extLst>
      <p:ext uri="{BB962C8B-B14F-4D97-AF65-F5344CB8AC3E}">
        <p14:creationId xmlns:p14="http://schemas.microsoft.com/office/powerpoint/2010/main" val="29765208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IR encoding</a:t>
            </a:r>
          </a:p>
        </p:txBody>
      </p:sp>
      <p:sp>
        <p:nvSpPr>
          <p:cNvPr id="3" name="Content Placeholder 2"/>
          <p:cNvSpPr>
            <a:spLocks noGrp="1"/>
          </p:cNvSpPr>
          <p:nvPr>
            <p:ph idx="1"/>
          </p:nvPr>
        </p:nvSpPr>
        <p:spPr>
          <a:xfrm>
            <a:off x="426720" y="1126384"/>
            <a:ext cx="11226800" cy="2889992"/>
          </a:xfrm>
        </p:spPr>
        <p:txBody>
          <a:bodyPr>
            <a:noAutofit/>
          </a:bodyPr>
          <a:lstStyle/>
          <a:p>
            <a:pPr marL="285750" indent="-28575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Uses pulse distance encoding for bits</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0: 562.5µs pulse burst followed by a 562.5µs space</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1: 562.5µs pulse burst followed by a 1.6875ms space</a:t>
            </a:r>
          </a:p>
          <a:p>
            <a:pPr marL="285750" indent="-28575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IR message consists of:</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9ms leading pulse burst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4.5ms space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address of receiving device followed by its 8-bit logical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command followed by its 8-bit logical inverse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final 562.5µs pulse burst.</a:t>
            </a:r>
          </a:p>
          <a:p>
            <a:pPr algn="l">
              <a:spcBef>
                <a:spcPts val="0"/>
              </a:spcBef>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180</a:t>
            </a:fld>
            <a:endParaRPr lang="en-US" dirty="0"/>
          </a:p>
        </p:txBody>
      </p:sp>
      <p:sp>
        <p:nvSpPr>
          <p:cNvPr id="6" name="Rectangle 4">
            <a:extLst>
              <a:ext uri="{FF2B5EF4-FFF2-40B4-BE49-F238E27FC236}">
                <a16:creationId xmlns:a16="http://schemas.microsoft.com/office/drawing/2014/main" id="{8811D983-DD8F-4949-995C-820A414F7577}"/>
              </a:ext>
            </a:extLst>
          </p:cNvPr>
          <p:cNvSpPr>
            <a:spLocks noChangeArrowheads="1"/>
          </p:cNvSpPr>
          <p:nvPr/>
        </p:nvSpPr>
        <p:spPr bwMode="auto">
          <a:xfrm>
            <a:off x="187234" y="5181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7" name="Picture 7" descr="A screenshot of a cell phone&#10;&#10;Description automatically generated">
            <a:extLst>
              <a:ext uri="{FF2B5EF4-FFF2-40B4-BE49-F238E27FC236}">
                <a16:creationId xmlns:a16="http://schemas.microsoft.com/office/drawing/2014/main" id="{392C30D9-804D-E84D-A440-CBE2FB3D394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20026" y="4117192"/>
            <a:ext cx="8194037" cy="2649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2F7C45-B412-E842-BA5C-80EDE7DC1C27}"/>
              </a:ext>
            </a:extLst>
          </p:cNvPr>
          <p:cNvSpPr txBox="1"/>
          <p:nvPr/>
        </p:nvSpPr>
        <p:spPr>
          <a:xfrm>
            <a:off x="8959111" y="5037766"/>
            <a:ext cx="194764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Figure from Altium</a:t>
            </a:r>
          </a:p>
        </p:txBody>
      </p:sp>
    </p:spTree>
    <p:extLst>
      <p:ext uri="{BB962C8B-B14F-4D97-AF65-F5344CB8AC3E}">
        <p14:creationId xmlns:p14="http://schemas.microsoft.com/office/powerpoint/2010/main" val="13360536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infrared sensor</a:t>
            </a:r>
          </a:p>
        </p:txBody>
      </p:sp>
      <p:sp>
        <p:nvSpPr>
          <p:cNvPr id="3" name="Content Placeholder 2"/>
          <p:cNvSpPr>
            <a:spLocks noGrp="1"/>
          </p:cNvSpPr>
          <p:nvPr>
            <p:ph idx="1"/>
          </p:nvPr>
        </p:nvSpPr>
        <p:spPr>
          <a:xfrm>
            <a:off x="423333" y="1179045"/>
            <a:ext cx="11226800"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Infrared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&lt;IRremote.h&gt;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200;</a:t>
            </a:r>
          </a:p>
          <a:p>
            <a:pPr algn="l">
              <a:spcBef>
                <a:spcPts val="0"/>
              </a:spcBef>
            </a:pPr>
            <a:r>
              <a:rPr lang="en-US" sz="1600" dirty="0">
                <a:latin typeface="Courier New" panose="02070309020205020404" pitchFamily="49" charset="0"/>
                <a:ea typeface="Arial" charset="0"/>
                <a:cs typeface="Courier New" panose="02070309020205020404" pitchFamily="49" charset="0"/>
              </a:rPr>
              <a:t>IRrecv receiver(dataPin);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receiver.enableIRIn();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decode_results results;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(receiver.decode(&amp;results))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Serial.print(results.value, HEX);</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receiver.resume();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181</a:t>
            </a:fld>
            <a:endParaRPr lang="en-US" dirty="0"/>
          </a:p>
        </p:txBody>
      </p:sp>
    </p:spTree>
    <p:extLst>
      <p:ext uri="{BB962C8B-B14F-4D97-AF65-F5344CB8AC3E}">
        <p14:creationId xmlns:p14="http://schemas.microsoft.com/office/powerpoint/2010/main" val="14513934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Infrared – Raspberry pi</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dirty="0">
                <a:latin typeface="Arial" charset="0"/>
                <a:ea typeface="Arial" charset="0"/>
                <a:cs typeface="Arial" charset="0"/>
              </a:rPr>
              <a:t>You can use a library, lirc, to interface the raspberry pi.</a:t>
            </a:r>
          </a:p>
          <a:p>
            <a:pPr marL="342900" indent="-342900" algn="l">
              <a:buFont typeface="Arial" charset="0"/>
              <a:buChar char="•"/>
            </a:pPr>
            <a:r>
              <a:rPr lang="en-US" dirty="0">
                <a:latin typeface="Arial" charset="0"/>
                <a:ea typeface="Arial" charset="0"/>
                <a:cs typeface="Arial" charset="0"/>
              </a:rPr>
              <a:t>The code is unexceptional, and I’ve included an untested version on the following page.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182</a:t>
            </a:fld>
            <a:endParaRPr lang="en-US" dirty="0"/>
          </a:p>
        </p:txBody>
      </p:sp>
    </p:spTree>
    <p:extLst>
      <p:ext uri="{BB962C8B-B14F-4D97-AF65-F5344CB8AC3E}">
        <p14:creationId xmlns:p14="http://schemas.microsoft.com/office/powerpoint/2010/main" val="38854168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51683"/>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423333" y="1309675"/>
            <a:ext cx="5245947"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infrared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&lt;softPwm.h&gt;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&lt;lirc/lirc_client.h&gt;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&lt;time.h&gt;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Same as arduino</a:t>
            </a:r>
          </a:p>
          <a:p>
            <a:pPr algn="l">
              <a:spcBef>
                <a:spcPts val="0"/>
              </a:spcBef>
            </a:pPr>
            <a:r>
              <a:rPr lang="en-US" sz="1600" dirty="0">
                <a:latin typeface="Courier New" panose="02070309020205020404" pitchFamily="49" charset="0"/>
                <a:ea typeface="Arial" charset="0"/>
                <a:cs typeface="Courier New" panose="02070309020205020404" pitchFamily="49" charset="0"/>
              </a:rPr>
              <a:t>//    sig goes to gpio 4 (pin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sig_pin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183</a:t>
            </a:fld>
            <a:endParaRPr lang="en-US" dirty="0"/>
          </a:p>
        </p:txBody>
      </p:sp>
      <p:sp>
        <p:nvSpPr>
          <p:cNvPr id="6" name="Content Placeholder 2">
            <a:extLst>
              <a:ext uri="{FF2B5EF4-FFF2-40B4-BE49-F238E27FC236}">
                <a16:creationId xmlns:a16="http://schemas.microsoft.com/office/drawing/2014/main" id="{D79BF532-03C8-344D-9CDA-19BF81C1DD11}"/>
              </a:ext>
            </a:extLst>
          </p:cNvPr>
          <p:cNvSpPr txBox="1">
            <a:spLocks/>
          </p:cNvSpPr>
          <p:nvPr/>
        </p:nvSpPr>
        <p:spPr>
          <a:xfrm>
            <a:off x="5147733" y="1308708"/>
            <a:ext cx="524594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char* key_map[21] =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KEY_PREVIOUS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KEY_NEXT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KEY_PLAYPAUSE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KEY_EQUAL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KEY_NUMERIC_2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KEY_NUMERIC_3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KEY_NUMERIC_4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KEY_NUMERIC_5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KEY_NUMERIC_6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KEY_NUMERIC_7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KEY_NUMERIC_8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KEY_NUMERIC_9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TextBox 6">
            <a:extLst>
              <a:ext uri="{FF2B5EF4-FFF2-40B4-BE49-F238E27FC236}">
                <a16:creationId xmlns:a16="http://schemas.microsoft.com/office/drawing/2014/main" id="{848259CD-67C5-2843-A89D-4DF0EB601FA2}"/>
              </a:ext>
            </a:extLst>
          </p:cNvPr>
          <p:cNvSpPr txBox="1"/>
          <p:nvPr/>
        </p:nvSpPr>
        <p:spPr>
          <a:xfrm>
            <a:off x="8647611" y="1254034"/>
            <a:ext cx="3305849" cy="369332"/>
          </a:xfrm>
          <a:prstGeom prst="rect">
            <a:avLst/>
          </a:prstGeom>
          <a:noFill/>
        </p:spPr>
        <p:txBody>
          <a:bodyPr wrap="square" rtlCol="0">
            <a:spAutoFit/>
          </a:bodyPr>
          <a:lstStyle/>
          <a:p>
            <a:r>
              <a:rPr lang="en-US" dirty="0">
                <a:solidFill>
                  <a:srgbClr val="FF0000"/>
                </a:solidFill>
              </a:rPr>
              <a:t>Not tested yet</a:t>
            </a:r>
          </a:p>
        </p:txBody>
      </p:sp>
    </p:spTree>
    <p:extLst>
      <p:ext uri="{BB962C8B-B14F-4D97-AF65-F5344CB8AC3E}">
        <p14:creationId xmlns:p14="http://schemas.microsoft.com/office/powerpoint/2010/main" val="13805623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0973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234403" y="1321286"/>
            <a:ext cx="6610531"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linc_config *config;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code;</a:t>
            </a:r>
          </a:p>
          <a:p>
            <a:pPr algn="l">
              <a:spcBef>
                <a:spcPts val="0"/>
              </a:spcBef>
            </a:pPr>
            <a:r>
              <a:rPr lang="en-US" sz="1600" dirty="0">
                <a:latin typeface="Courier New" panose="02070309020205020404" pitchFamily="49" charset="0"/>
                <a:ea typeface="Arial" charset="0"/>
                <a:cs typeface="Courier New" panose="02070309020205020404" pitchFamily="49" charset="0"/>
              </a:rPr>
              <a:t>  int button_timer = millis();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(lirc_init("lirc", 1)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ir library\n");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(lirc_readconfig(NULL, &amp;config, NULL) == 0)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(lirc_nextcode(&amp;code) == 0) {</a:t>
            </a:r>
          </a:p>
          <a:p>
            <a:pPr algn="l">
              <a:spcBef>
                <a:spcPts val="0"/>
              </a:spcBef>
            </a:pPr>
            <a:r>
              <a:rPr lang="en-US" sz="1600" dirty="0">
                <a:latin typeface="Courier New" panose="02070309020205020404" pitchFamily="49" charset="0"/>
                <a:ea typeface="Arial" charset="0"/>
                <a:cs typeface="Courier New" panose="02070309020205020404" pitchFamily="49" charset="0"/>
              </a:rPr>
              <a:t>      if (code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if ((millis() - button_timer) &gt; 400)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printf("Code: %s\n", code);</a:t>
            </a:r>
          </a:p>
          <a:p>
            <a:pPr algn="l">
              <a:spcBef>
                <a:spcPts val="0"/>
              </a:spcBef>
            </a:pPr>
            <a:r>
              <a:rPr lang="en-US" sz="1600" dirty="0">
                <a:latin typeface="Courier New" panose="02070309020205020404" pitchFamily="49" charset="0"/>
                <a:ea typeface="Arial" charset="0"/>
                <a:cs typeface="Courier New" panose="02070309020205020404" pitchFamily="49" charset="0"/>
              </a:rPr>
              <a:t>      free(code);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lirc_freeconfig(config);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184</a:t>
            </a:fld>
            <a:endParaRPr lang="en-US" dirty="0"/>
          </a:p>
        </p:txBody>
      </p:sp>
      <p:sp>
        <p:nvSpPr>
          <p:cNvPr id="6" name="Content Placeholder 2">
            <a:extLst>
              <a:ext uri="{FF2B5EF4-FFF2-40B4-BE49-F238E27FC236}">
                <a16:creationId xmlns:a16="http://schemas.microsoft.com/office/drawing/2014/main" id="{710B8FB3-FBF5-2247-B7B5-55C1D89EEF52}"/>
              </a:ext>
            </a:extLst>
          </p:cNvPr>
          <p:cNvSpPr txBox="1">
            <a:spLocks/>
          </p:cNvSpPr>
          <p:nvPr/>
        </p:nvSpPr>
        <p:spPr>
          <a:xfrm>
            <a:off x="6722293" y="1452398"/>
            <a:ext cx="511773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lirc_deinit();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316531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83735"/>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seven segment display</a:t>
            </a:r>
          </a:p>
        </p:txBody>
      </p:sp>
      <p:sp>
        <p:nvSpPr>
          <p:cNvPr id="3" name="Content Placeholder 2"/>
          <p:cNvSpPr>
            <a:spLocks noGrp="1"/>
          </p:cNvSpPr>
          <p:nvPr>
            <p:ph idx="1"/>
          </p:nvPr>
        </p:nvSpPr>
        <p:spPr>
          <a:xfrm>
            <a:off x="195375" y="1206366"/>
            <a:ext cx="11496450" cy="4516937"/>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a tutorial about the seven-segment display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There are two types, one has COM connected to anodes, one to diodes.</a:t>
            </a:r>
          </a:p>
          <a:p>
            <a:pPr marL="342900" indent="-342900" algn="l">
              <a:spcBef>
                <a:spcPts val="400"/>
              </a:spcBef>
              <a:buFont typeface="Arial" charset="0"/>
              <a:buChar char="•"/>
            </a:pPr>
            <a:r>
              <a:rPr lang="en-US" sz="2000" dirty="0">
                <a:latin typeface="Arial" charset="0"/>
                <a:ea typeface="Arial" charset="0"/>
                <a:cs typeface="Arial" charset="0"/>
              </a:rPr>
              <a:t>The SN74hc595 is a serial to parallel shift register which conserves GPIO pins.</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185</a:t>
            </a:fld>
            <a:endParaRPr lang="en-US" dirty="0"/>
          </a:p>
        </p:txBody>
      </p:sp>
      <p:pic>
        <p:nvPicPr>
          <p:cNvPr id="4097" name="Picture 1" descr="page163image13427440">
            <a:extLst>
              <a:ext uri="{FF2B5EF4-FFF2-40B4-BE49-F238E27FC236}">
                <a16:creationId xmlns:a16="http://schemas.microsoft.com/office/drawing/2014/main" id="{8166F0D0-1D26-2D45-8BFB-D3965B4312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56506" y="4212225"/>
            <a:ext cx="3987800" cy="22606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161image13295952">
            <a:extLst>
              <a:ext uri="{FF2B5EF4-FFF2-40B4-BE49-F238E27FC236}">
                <a16:creationId xmlns:a16="http://schemas.microsoft.com/office/drawing/2014/main" id="{91DAA8F8-D7F8-5F4B-B75A-FBB066C54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6848" y="2940908"/>
            <a:ext cx="2070011" cy="2771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B8E26E-96F3-DB4D-8E13-09F1DBF6D79F}"/>
              </a:ext>
            </a:extLst>
          </p:cNvPr>
          <p:cNvSpPr txBox="1"/>
          <p:nvPr/>
        </p:nvSpPr>
        <p:spPr>
          <a:xfrm>
            <a:off x="987475" y="5911503"/>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pic>
        <p:nvPicPr>
          <p:cNvPr id="1026" name="Picture 2" descr="7 Segment Display PinOut | Seven Segment LED Display pin diagram">
            <a:extLst>
              <a:ext uri="{FF2B5EF4-FFF2-40B4-BE49-F238E27FC236}">
                <a16:creationId xmlns:a16="http://schemas.microsoft.com/office/drawing/2014/main" id="{165F4D23-E0B9-0E49-AFA6-65D8FFC0EA5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03607" y="2681207"/>
            <a:ext cx="3561020" cy="3144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E7CE31-3DAA-904E-87F8-446F082EA329}"/>
              </a:ext>
            </a:extLst>
          </p:cNvPr>
          <p:cNvSpPr txBox="1"/>
          <p:nvPr/>
        </p:nvSpPr>
        <p:spPr>
          <a:xfrm>
            <a:off x="4892562" y="5890490"/>
            <a:ext cx="1357560"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Engineer’s garage</a:t>
            </a: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0394BE1-6FF6-AE42-9CEC-011D6495334A}"/>
              </a:ext>
            </a:extLst>
          </p:cNvPr>
          <p:cNvPicPr>
            <a:picLocks noChangeAspect="1"/>
          </p:cNvPicPr>
          <p:nvPr/>
        </p:nvPicPr>
        <p:blipFill>
          <a:blip r:embed="rId7"/>
          <a:stretch>
            <a:fillRect/>
          </a:stretch>
        </p:blipFill>
        <p:spPr>
          <a:xfrm>
            <a:off x="9470003" y="1728553"/>
            <a:ext cx="2632466" cy="2183020"/>
          </a:xfrm>
          <a:prstGeom prst="rect">
            <a:avLst/>
          </a:prstGeom>
        </p:spPr>
      </p:pic>
      <p:sp>
        <p:nvSpPr>
          <p:cNvPr id="8" name="TextBox 7">
            <a:extLst>
              <a:ext uri="{FF2B5EF4-FFF2-40B4-BE49-F238E27FC236}">
                <a16:creationId xmlns:a16="http://schemas.microsoft.com/office/drawing/2014/main" id="{1DD63B3D-E9F4-2E42-B4A3-C281E55F2A9F}"/>
              </a:ext>
            </a:extLst>
          </p:cNvPr>
          <p:cNvSpPr txBox="1"/>
          <p:nvPr/>
        </p:nvSpPr>
        <p:spPr>
          <a:xfrm>
            <a:off x="10107669" y="3898944"/>
            <a:ext cx="11272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SN54hc595</a:t>
            </a:r>
          </a:p>
        </p:txBody>
      </p:sp>
      <p:sp>
        <p:nvSpPr>
          <p:cNvPr id="13" name="TextBox 12">
            <a:extLst>
              <a:ext uri="{FF2B5EF4-FFF2-40B4-BE49-F238E27FC236}">
                <a16:creationId xmlns:a16="http://schemas.microsoft.com/office/drawing/2014/main" id="{A0DAFB0D-EAD0-D345-B3E8-8278D7EF9AA8}"/>
              </a:ext>
            </a:extLst>
          </p:cNvPr>
          <p:cNvSpPr txBox="1"/>
          <p:nvPr/>
        </p:nvSpPr>
        <p:spPr>
          <a:xfrm>
            <a:off x="10362278" y="6314558"/>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6214E9E-33AF-1748-9255-8D667F22CACF}"/>
              </a:ext>
            </a:extLst>
          </p:cNvPr>
          <p:cNvSpPr txBox="1"/>
          <p:nvPr/>
        </p:nvSpPr>
        <p:spPr>
          <a:xfrm>
            <a:off x="8424301" y="4073041"/>
            <a:ext cx="290464" cy="276999"/>
          </a:xfrm>
          <a:prstGeom prst="rect">
            <a:avLst/>
          </a:prstGeom>
          <a:noFill/>
        </p:spPr>
        <p:txBody>
          <a:bodyPr wrap="none" rtlCol="0">
            <a:spAutoFit/>
          </a:bodyPr>
          <a:lstStyle/>
          <a:p>
            <a:r>
              <a:rPr lang="en-US" sz="1200" dirty="0"/>
              <a:t>a</a:t>
            </a:r>
            <a:endParaRPr lang="en-US" dirty="0"/>
          </a:p>
        </p:txBody>
      </p:sp>
      <p:sp>
        <p:nvSpPr>
          <p:cNvPr id="14" name="TextBox 13">
            <a:extLst>
              <a:ext uri="{FF2B5EF4-FFF2-40B4-BE49-F238E27FC236}">
                <a16:creationId xmlns:a16="http://schemas.microsoft.com/office/drawing/2014/main" id="{0F0CA5E2-5A4C-1D48-B5EE-8DD0AE15BEA0}"/>
              </a:ext>
            </a:extLst>
          </p:cNvPr>
          <p:cNvSpPr txBox="1"/>
          <p:nvPr/>
        </p:nvSpPr>
        <p:spPr>
          <a:xfrm>
            <a:off x="8461878" y="4492566"/>
            <a:ext cx="290464" cy="276999"/>
          </a:xfrm>
          <a:prstGeom prst="rect">
            <a:avLst/>
          </a:prstGeom>
          <a:noFill/>
        </p:spPr>
        <p:txBody>
          <a:bodyPr wrap="none" rtlCol="0">
            <a:spAutoFit/>
          </a:bodyPr>
          <a:lstStyle/>
          <a:p>
            <a:r>
              <a:rPr lang="en-US" sz="1200" dirty="0"/>
              <a:t>b</a:t>
            </a:r>
            <a:endParaRPr lang="en-US" dirty="0"/>
          </a:p>
        </p:txBody>
      </p:sp>
      <p:sp>
        <p:nvSpPr>
          <p:cNvPr id="15" name="TextBox 14">
            <a:extLst>
              <a:ext uri="{FF2B5EF4-FFF2-40B4-BE49-F238E27FC236}">
                <a16:creationId xmlns:a16="http://schemas.microsoft.com/office/drawing/2014/main" id="{4F90E28E-C9C6-F04B-80EA-C51EA52F6949}"/>
              </a:ext>
            </a:extLst>
          </p:cNvPr>
          <p:cNvSpPr txBox="1"/>
          <p:nvPr/>
        </p:nvSpPr>
        <p:spPr>
          <a:xfrm>
            <a:off x="8494320" y="4746607"/>
            <a:ext cx="284052" cy="276999"/>
          </a:xfrm>
          <a:prstGeom prst="rect">
            <a:avLst/>
          </a:prstGeom>
          <a:noFill/>
        </p:spPr>
        <p:txBody>
          <a:bodyPr wrap="none" rtlCol="0">
            <a:spAutoFit/>
          </a:bodyPr>
          <a:lstStyle/>
          <a:p>
            <a:r>
              <a:rPr lang="en-US" sz="1200" dirty="0"/>
              <a:t>c</a:t>
            </a:r>
            <a:endParaRPr lang="en-US" dirty="0"/>
          </a:p>
        </p:txBody>
      </p:sp>
      <p:sp>
        <p:nvSpPr>
          <p:cNvPr id="16" name="TextBox 15">
            <a:extLst>
              <a:ext uri="{FF2B5EF4-FFF2-40B4-BE49-F238E27FC236}">
                <a16:creationId xmlns:a16="http://schemas.microsoft.com/office/drawing/2014/main" id="{6220ADF5-2FD7-4646-91B0-FA88B36C7BA1}"/>
              </a:ext>
            </a:extLst>
          </p:cNvPr>
          <p:cNvSpPr txBox="1"/>
          <p:nvPr/>
        </p:nvSpPr>
        <p:spPr>
          <a:xfrm>
            <a:off x="8494320" y="4990643"/>
            <a:ext cx="290464" cy="276999"/>
          </a:xfrm>
          <a:prstGeom prst="rect">
            <a:avLst/>
          </a:prstGeom>
          <a:noFill/>
        </p:spPr>
        <p:txBody>
          <a:bodyPr wrap="none" rtlCol="0">
            <a:spAutoFit/>
          </a:bodyPr>
          <a:lstStyle/>
          <a:p>
            <a:r>
              <a:rPr lang="en-US" sz="1200" dirty="0"/>
              <a:t>d</a:t>
            </a:r>
            <a:endParaRPr lang="en-US" dirty="0"/>
          </a:p>
        </p:txBody>
      </p:sp>
      <p:sp>
        <p:nvSpPr>
          <p:cNvPr id="17" name="TextBox 16">
            <a:extLst>
              <a:ext uri="{FF2B5EF4-FFF2-40B4-BE49-F238E27FC236}">
                <a16:creationId xmlns:a16="http://schemas.microsoft.com/office/drawing/2014/main" id="{228BCC32-BF53-FD4E-953D-420A236398B2}"/>
              </a:ext>
            </a:extLst>
          </p:cNvPr>
          <p:cNvSpPr txBox="1"/>
          <p:nvPr/>
        </p:nvSpPr>
        <p:spPr>
          <a:xfrm>
            <a:off x="8519490" y="5210310"/>
            <a:ext cx="290464" cy="276999"/>
          </a:xfrm>
          <a:prstGeom prst="rect">
            <a:avLst/>
          </a:prstGeom>
          <a:noFill/>
        </p:spPr>
        <p:txBody>
          <a:bodyPr wrap="none" rtlCol="0">
            <a:spAutoFit/>
          </a:bodyPr>
          <a:lstStyle/>
          <a:p>
            <a:r>
              <a:rPr lang="en-US" sz="1200" dirty="0"/>
              <a:t>e</a:t>
            </a:r>
            <a:endParaRPr lang="en-US" dirty="0"/>
          </a:p>
        </p:txBody>
      </p:sp>
      <p:sp>
        <p:nvSpPr>
          <p:cNvPr id="18" name="TextBox 17">
            <a:extLst>
              <a:ext uri="{FF2B5EF4-FFF2-40B4-BE49-F238E27FC236}">
                <a16:creationId xmlns:a16="http://schemas.microsoft.com/office/drawing/2014/main" id="{C09B70D4-E284-7C4A-AF59-7ECF85EB4DCC}"/>
              </a:ext>
            </a:extLst>
          </p:cNvPr>
          <p:cNvSpPr txBox="1"/>
          <p:nvPr/>
        </p:nvSpPr>
        <p:spPr>
          <a:xfrm>
            <a:off x="8545616" y="5468794"/>
            <a:ext cx="232756" cy="276999"/>
          </a:xfrm>
          <a:prstGeom prst="rect">
            <a:avLst/>
          </a:prstGeom>
          <a:noFill/>
        </p:spPr>
        <p:txBody>
          <a:bodyPr wrap="none" rtlCol="0">
            <a:spAutoFit/>
          </a:bodyPr>
          <a:lstStyle/>
          <a:p>
            <a:r>
              <a:rPr lang="en-US" sz="1200" dirty="0"/>
              <a:t>f</a:t>
            </a:r>
            <a:endParaRPr lang="en-US" dirty="0"/>
          </a:p>
        </p:txBody>
      </p:sp>
      <p:sp>
        <p:nvSpPr>
          <p:cNvPr id="19" name="TextBox 18">
            <a:extLst>
              <a:ext uri="{FF2B5EF4-FFF2-40B4-BE49-F238E27FC236}">
                <a16:creationId xmlns:a16="http://schemas.microsoft.com/office/drawing/2014/main" id="{1A8835BC-BD7B-B14D-B850-3E94B28D0F7A}"/>
              </a:ext>
            </a:extLst>
          </p:cNvPr>
          <p:cNvSpPr txBox="1"/>
          <p:nvPr/>
        </p:nvSpPr>
        <p:spPr>
          <a:xfrm>
            <a:off x="8508985" y="5690263"/>
            <a:ext cx="288862" cy="276999"/>
          </a:xfrm>
          <a:prstGeom prst="rect">
            <a:avLst/>
          </a:prstGeom>
          <a:noFill/>
        </p:spPr>
        <p:txBody>
          <a:bodyPr wrap="none" rtlCol="0">
            <a:spAutoFit/>
          </a:bodyPr>
          <a:lstStyle/>
          <a:p>
            <a:r>
              <a:rPr lang="en-US" sz="1200" dirty="0"/>
              <a:t>g</a:t>
            </a:r>
            <a:endParaRPr lang="en-US" dirty="0"/>
          </a:p>
        </p:txBody>
      </p:sp>
      <p:sp>
        <p:nvSpPr>
          <p:cNvPr id="20" name="TextBox 19">
            <a:extLst>
              <a:ext uri="{FF2B5EF4-FFF2-40B4-BE49-F238E27FC236}">
                <a16:creationId xmlns:a16="http://schemas.microsoft.com/office/drawing/2014/main" id="{789A1406-87DB-0C40-872A-93E5E28591DB}"/>
              </a:ext>
            </a:extLst>
          </p:cNvPr>
          <p:cNvSpPr txBox="1"/>
          <p:nvPr/>
        </p:nvSpPr>
        <p:spPr>
          <a:xfrm>
            <a:off x="8517692" y="5947167"/>
            <a:ext cx="288862" cy="276999"/>
          </a:xfrm>
          <a:prstGeom prst="rect">
            <a:avLst/>
          </a:prstGeom>
          <a:noFill/>
        </p:spPr>
        <p:txBody>
          <a:bodyPr wrap="none" rtlCol="0">
            <a:spAutoFit/>
          </a:bodyPr>
          <a:lstStyle/>
          <a:p>
            <a:r>
              <a:rPr lang="en-US" sz="1200" dirty="0"/>
              <a:t>h</a:t>
            </a:r>
            <a:endParaRPr lang="en-US" dirty="0"/>
          </a:p>
        </p:txBody>
      </p:sp>
    </p:spTree>
    <p:extLst>
      <p:ext uri="{BB962C8B-B14F-4D97-AF65-F5344CB8AC3E}">
        <p14:creationId xmlns:p14="http://schemas.microsoft.com/office/powerpoint/2010/main" val="10762313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449977"/>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Seven segment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latchPin = 12;</a:t>
            </a:r>
          </a:p>
          <a:p>
            <a:pPr algn="l">
              <a:spcBef>
                <a:spcPts val="0"/>
              </a:spcBef>
            </a:pPr>
            <a:r>
              <a:rPr lang="en-US" sz="1600" dirty="0">
                <a:latin typeface="Courier New" panose="02070309020205020404" pitchFamily="49" charset="0"/>
                <a:ea typeface="Arial" charset="0"/>
                <a:cs typeface="Courier New" panose="02070309020205020404" pitchFamily="49" charset="0"/>
              </a:rPr>
              <a:t>int clockPin = 13;</a:t>
            </a:r>
          </a:p>
          <a:p>
            <a:pPr algn="l">
              <a:spcBef>
                <a:spcPts val="0"/>
              </a:spcBef>
            </a:pPr>
            <a:r>
              <a:rPr lang="en-US" sz="1600" dirty="0">
                <a:latin typeface="Courier New" panose="02070309020205020404" pitchFamily="49" charset="0"/>
                <a:ea typeface="Arial" charset="0"/>
                <a:cs typeface="Courier New" panose="02070309020205020404" pitchFamily="49" charset="0"/>
              </a:rPr>
              <a:t>int dataPin = 11;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Pin11 to SH_CP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Pin12 connected to ST_CP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Pin13 connected to DS of 74HC595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186</a:t>
            </a:fld>
            <a:endParaRPr lang="en-US" dirty="0"/>
          </a:p>
        </p:txBody>
      </p:sp>
    </p:spTree>
    <p:extLst>
      <p:ext uri="{BB962C8B-B14F-4D97-AF65-F5344CB8AC3E}">
        <p14:creationId xmlns:p14="http://schemas.microsoft.com/office/powerpoint/2010/main" val="398967881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1005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encoding of digits</a:t>
            </a:r>
          </a:p>
          <a:p>
            <a:pPr algn="l">
              <a:spcBef>
                <a:spcPts val="0"/>
              </a:spcBef>
            </a:pPr>
            <a:r>
              <a:rPr lang="en-US" sz="1600" dirty="0">
                <a:latin typeface="Courier New" panose="02070309020205020404" pitchFamily="49" charset="0"/>
                <a:ea typeface="Arial" charset="0"/>
                <a:cs typeface="Courier New" panose="02070309020205020404" pitchFamily="49" charset="0"/>
              </a:rPr>
              <a:t>//    a b c d e f g h</a:t>
            </a:r>
          </a:p>
          <a:p>
            <a:pPr algn="l">
              <a:spcBef>
                <a:spcPts val="0"/>
              </a:spcBef>
            </a:pPr>
            <a:r>
              <a:rPr lang="en-US" sz="1600" dirty="0">
                <a:latin typeface="Courier New" panose="02070309020205020404" pitchFamily="49" charset="0"/>
                <a:ea typeface="Arial" charset="0"/>
                <a:cs typeface="Courier New" panose="02070309020205020404" pitchFamily="49" charset="0"/>
              </a:rPr>
              <a:t>//  0 1 1 1 1 1 1 0 0   0xfc</a:t>
            </a:r>
          </a:p>
          <a:p>
            <a:pPr algn="l">
              <a:spcBef>
                <a:spcPts val="0"/>
              </a:spcBef>
            </a:pPr>
            <a:r>
              <a:rPr lang="en-US" sz="1600" dirty="0">
                <a:latin typeface="Courier New" panose="02070309020205020404" pitchFamily="49" charset="0"/>
                <a:ea typeface="Arial" charset="0"/>
                <a:cs typeface="Courier New" panose="02070309020205020404" pitchFamily="49" charset="0"/>
              </a:rPr>
              <a:t>//  1 0 1 1 0 0 0 0 0   0x60</a:t>
            </a:r>
          </a:p>
          <a:p>
            <a:pPr algn="l">
              <a:spcBef>
                <a:spcPts val="0"/>
              </a:spcBef>
            </a:pPr>
            <a:r>
              <a:rPr lang="en-US" sz="1600" dirty="0">
                <a:latin typeface="Courier New" panose="02070309020205020404" pitchFamily="49" charset="0"/>
                <a:ea typeface="Arial" charset="0"/>
                <a:cs typeface="Courier New" panose="02070309020205020404" pitchFamily="49" charset="0"/>
              </a:rPr>
              <a:t>//  2 1 1 0 1 1 0 1 0   0xda</a:t>
            </a:r>
          </a:p>
          <a:p>
            <a:pPr algn="l">
              <a:spcBef>
                <a:spcPts val="0"/>
              </a:spcBef>
            </a:pPr>
            <a:r>
              <a:rPr lang="en-US" sz="1600" dirty="0">
                <a:latin typeface="Courier New" panose="02070309020205020404" pitchFamily="49" charset="0"/>
                <a:ea typeface="Arial" charset="0"/>
                <a:cs typeface="Courier New" panose="02070309020205020404" pitchFamily="49" charset="0"/>
              </a:rPr>
              <a:t>//  3 1 1 1 1 0 0 1 0   0xf2</a:t>
            </a:r>
          </a:p>
          <a:p>
            <a:pPr algn="l">
              <a:spcBef>
                <a:spcPts val="0"/>
              </a:spcBef>
            </a:pPr>
            <a:r>
              <a:rPr lang="en-US" sz="1600" dirty="0">
                <a:latin typeface="Courier New" panose="02070309020205020404" pitchFamily="49" charset="0"/>
                <a:ea typeface="Arial" charset="0"/>
                <a:cs typeface="Courier New" panose="02070309020205020404" pitchFamily="49" charset="0"/>
              </a:rPr>
              <a:t>//  4 0 1 1 0 0 1 1 0   0x66</a:t>
            </a:r>
          </a:p>
          <a:p>
            <a:pPr algn="l">
              <a:spcBef>
                <a:spcPts val="0"/>
              </a:spcBef>
            </a:pPr>
            <a:r>
              <a:rPr lang="en-US" sz="1600" dirty="0">
                <a:latin typeface="Courier New" panose="02070309020205020404" pitchFamily="49" charset="0"/>
                <a:ea typeface="Arial" charset="0"/>
                <a:cs typeface="Courier New" panose="02070309020205020404" pitchFamily="49" charset="0"/>
              </a:rPr>
              <a:t>//  5 1 0 1 1 0 1 1 0   0xb6</a:t>
            </a:r>
          </a:p>
          <a:p>
            <a:pPr algn="l">
              <a:spcBef>
                <a:spcPts val="0"/>
              </a:spcBef>
            </a:pPr>
            <a:r>
              <a:rPr lang="en-US" sz="1600" dirty="0">
                <a:latin typeface="Courier New" panose="02070309020205020404" pitchFamily="49" charset="0"/>
                <a:ea typeface="Arial" charset="0"/>
                <a:cs typeface="Courier New" panose="02070309020205020404" pitchFamily="49" charset="0"/>
              </a:rPr>
              <a:t>//  6 1 0 1 1 1 1 1 0   0xbe</a:t>
            </a:r>
          </a:p>
          <a:p>
            <a:pPr algn="l">
              <a:spcBef>
                <a:spcPts val="0"/>
              </a:spcBef>
            </a:pPr>
            <a:r>
              <a:rPr lang="en-US" sz="1600" dirty="0">
                <a:latin typeface="Courier New" panose="02070309020205020404" pitchFamily="49" charset="0"/>
                <a:ea typeface="Arial" charset="0"/>
                <a:cs typeface="Courier New" panose="02070309020205020404" pitchFamily="49" charset="0"/>
              </a:rPr>
              <a:t>//  7 1 1 1 0 0 0 0 0   0xe0</a:t>
            </a:r>
          </a:p>
          <a:p>
            <a:pPr algn="l">
              <a:spcBef>
                <a:spcPts val="0"/>
              </a:spcBef>
            </a:pPr>
            <a:r>
              <a:rPr lang="en-US" sz="1600" dirty="0">
                <a:latin typeface="Courier New" panose="02070309020205020404" pitchFamily="49" charset="0"/>
                <a:ea typeface="Arial" charset="0"/>
                <a:cs typeface="Courier New" panose="02070309020205020404" pitchFamily="49" charset="0"/>
              </a:rPr>
              <a:t>//  8 1 1 1 1 1 1 1 0   0xfe</a:t>
            </a:r>
          </a:p>
          <a:p>
            <a:pPr algn="l">
              <a:spcBef>
                <a:spcPts val="0"/>
              </a:spcBef>
            </a:pPr>
            <a:r>
              <a:rPr lang="en-US" sz="1600" dirty="0">
                <a:latin typeface="Courier New" panose="02070309020205020404" pitchFamily="49" charset="0"/>
                <a:ea typeface="Arial" charset="0"/>
                <a:cs typeface="Courier New" panose="02070309020205020404" pitchFamily="49" charset="0"/>
              </a:rPr>
              <a:t>//  9 1 1 1 0 0 1 1 0   0xe6</a:t>
            </a:r>
          </a:p>
          <a:p>
            <a:pPr algn="l">
              <a:spcBef>
                <a:spcPts val="0"/>
              </a:spcBef>
            </a:pPr>
            <a:r>
              <a:rPr lang="en-US" sz="1600" dirty="0">
                <a:latin typeface="Courier New" panose="02070309020205020404" pitchFamily="49" charset="0"/>
                <a:ea typeface="Arial" charset="0"/>
                <a:cs typeface="Courier New" panose="02070309020205020404" pitchFamily="49" charset="0"/>
              </a:rPr>
              <a:t>//  a 1 1 1 1 1 0 1 0   0xfa</a:t>
            </a:r>
          </a:p>
          <a:p>
            <a:pPr algn="l">
              <a:spcBef>
                <a:spcPts val="0"/>
              </a:spcBef>
            </a:pPr>
            <a:r>
              <a:rPr lang="en-US" sz="1600" dirty="0">
                <a:latin typeface="Courier New" panose="02070309020205020404" pitchFamily="49" charset="0"/>
                <a:ea typeface="Arial" charset="0"/>
                <a:cs typeface="Courier New" panose="02070309020205020404" pitchFamily="49" charset="0"/>
              </a:rPr>
              <a:t>//  b 0 0 1 1 1 1 1 0   0x3e</a:t>
            </a:r>
          </a:p>
          <a:p>
            <a:pPr algn="l">
              <a:spcBef>
                <a:spcPts val="0"/>
              </a:spcBef>
            </a:pPr>
            <a:r>
              <a:rPr lang="en-US" sz="1600" dirty="0">
                <a:latin typeface="Courier New" panose="02070309020205020404" pitchFamily="49" charset="0"/>
                <a:ea typeface="Arial" charset="0"/>
                <a:cs typeface="Courier New" panose="02070309020205020404" pitchFamily="49" charset="0"/>
              </a:rPr>
              <a:t>//  c 0 0 0 1 1 0 1 0   0x1a</a:t>
            </a:r>
          </a:p>
          <a:p>
            <a:pPr algn="l">
              <a:spcBef>
                <a:spcPts val="0"/>
              </a:spcBef>
            </a:pPr>
            <a:r>
              <a:rPr lang="en-US" sz="1600" dirty="0">
                <a:latin typeface="Courier New" panose="02070309020205020404" pitchFamily="49" charset="0"/>
                <a:ea typeface="Arial" charset="0"/>
                <a:cs typeface="Courier New" panose="02070309020205020404" pitchFamily="49" charset="0"/>
              </a:rPr>
              <a:t>//  d 0 1 1 1 1 0 1 0   0x7a</a:t>
            </a:r>
          </a:p>
          <a:p>
            <a:pPr algn="l">
              <a:spcBef>
                <a:spcPts val="0"/>
              </a:spcBef>
            </a:pPr>
            <a:r>
              <a:rPr lang="en-US" sz="1600" dirty="0">
                <a:latin typeface="Courier New" panose="02070309020205020404" pitchFamily="49" charset="0"/>
                <a:ea typeface="Arial" charset="0"/>
                <a:cs typeface="Courier New" panose="02070309020205020404" pitchFamily="49" charset="0"/>
              </a:rPr>
              <a:t>//  e 1 0 0 1 1 1 1 0   0x9e</a:t>
            </a:r>
          </a:p>
          <a:p>
            <a:pPr algn="l">
              <a:spcBef>
                <a:spcPts val="0"/>
              </a:spcBef>
            </a:pPr>
            <a:r>
              <a:rPr lang="en-US" sz="1600" dirty="0">
                <a:latin typeface="Courier New" panose="02070309020205020404" pitchFamily="49" charset="0"/>
                <a:ea typeface="Arial" charset="0"/>
                <a:cs typeface="Courier New" panose="02070309020205020404" pitchFamily="49" charset="0"/>
              </a:rPr>
              <a:t>//  f 1 1 0 0 1 1 1 0   0x8e</a:t>
            </a:r>
          </a:p>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digit_pattern_seg_on[] = {</a:t>
            </a:r>
          </a:p>
          <a:p>
            <a:pPr algn="l">
              <a:spcBef>
                <a:spcPts val="0"/>
              </a:spcBef>
            </a:pPr>
            <a:r>
              <a:rPr lang="en-US" sz="1600" dirty="0">
                <a:latin typeface="Courier New" panose="02070309020205020404" pitchFamily="49" charset="0"/>
                <a:ea typeface="Arial" charset="0"/>
                <a:cs typeface="Courier New" panose="02070309020205020404" pitchFamily="49" charset="0"/>
              </a:rPr>
              <a:t>  0xfc, 0x60, 0xda, 0xf2,</a:t>
            </a:r>
          </a:p>
          <a:p>
            <a:pPr algn="l">
              <a:spcBef>
                <a:spcPts val="0"/>
              </a:spcBef>
            </a:pPr>
            <a:r>
              <a:rPr lang="en-US" sz="1600" dirty="0">
                <a:latin typeface="Courier New" panose="02070309020205020404" pitchFamily="49" charset="0"/>
                <a:ea typeface="Arial" charset="0"/>
                <a:cs typeface="Courier New" panose="02070309020205020404" pitchFamily="49" charset="0"/>
              </a:rPr>
              <a:t>  0x66, 0xb6, 0xbe, 0xe0,</a:t>
            </a:r>
          </a:p>
          <a:p>
            <a:pPr algn="l">
              <a:spcBef>
                <a:spcPts val="0"/>
              </a:spcBef>
            </a:pPr>
            <a:r>
              <a:rPr lang="en-US" sz="1600" dirty="0">
                <a:latin typeface="Courier New" panose="02070309020205020404" pitchFamily="49" charset="0"/>
                <a:ea typeface="Arial" charset="0"/>
                <a:cs typeface="Courier New" panose="02070309020205020404" pitchFamily="49" charset="0"/>
              </a:rPr>
              <a:t>  0xfe, 0xe6, 0xfa, 0x3e,</a:t>
            </a:r>
          </a:p>
          <a:p>
            <a:pPr algn="l">
              <a:spcBef>
                <a:spcPts val="0"/>
              </a:spcBef>
            </a:pPr>
            <a:r>
              <a:rPr lang="en-US" sz="1600" dirty="0">
                <a:latin typeface="Courier New" panose="02070309020205020404" pitchFamily="49" charset="0"/>
                <a:ea typeface="Arial" charset="0"/>
                <a:cs typeface="Courier New" panose="02070309020205020404" pitchFamily="49" charset="0"/>
              </a:rPr>
              <a:t>  0x1a, 0x7a, 0x9e, 0x8e,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187</a:t>
            </a:fld>
            <a:endParaRPr lang="en-US" dirty="0"/>
          </a:p>
        </p:txBody>
      </p:sp>
    </p:spTree>
    <p:extLst>
      <p:ext uri="{BB962C8B-B14F-4D97-AF65-F5344CB8AC3E}">
        <p14:creationId xmlns:p14="http://schemas.microsoft.com/office/powerpoint/2010/main" val="356943984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530069" y="11658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digit_pattern_seg_off[] = {</a:t>
            </a:r>
          </a:p>
          <a:p>
            <a:pPr algn="l">
              <a:spcBef>
                <a:spcPts val="0"/>
              </a:spcBef>
            </a:pPr>
            <a:r>
              <a:rPr lang="en-US" sz="1600" dirty="0">
                <a:latin typeface="Courier New" panose="02070309020205020404" pitchFamily="49" charset="0"/>
                <a:ea typeface="Arial" charset="0"/>
                <a:cs typeface="Courier New" panose="02070309020205020404" pitchFamily="49" charset="0"/>
              </a:rPr>
              <a:t>  0x03, 0x9f, 0x25, 0x0d,</a:t>
            </a:r>
          </a:p>
          <a:p>
            <a:pPr algn="l">
              <a:spcBef>
                <a:spcPts val="0"/>
              </a:spcBef>
            </a:pPr>
            <a:r>
              <a:rPr lang="en-US" sz="1600" dirty="0">
                <a:latin typeface="Courier New" panose="02070309020205020404" pitchFamily="49" charset="0"/>
                <a:ea typeface="Arial" charset="0"/>
                <a:cs typeface="Courier New" panose="02070309020205020404" pitchFamily="49" charset="0"/>
              </a:rPr>
              <a:t>  0x99, 0x49, 0x41, 0x1f,</a:t>
            </a:r>
          </a:p>
          <a:p>
            <a:pPr algn="l">
              <a:spcBef>
                <a:spcPts val="0"/>
              </a:spcBef>
            </a:pPr>
            <a:r>
              <a:rPr lang="en-US" sz="1600" dirty="0">
                <a:latin typeface="Courier New" panose="02070309020205020404" pitchFamily="49" charset="0"/>
                <a:ea typeface="Arial" charset="0"/>
                <a:cs typeface="Courier New" panose="02070309020205020404" pitchFamily="49" charset="0"/>
              </a:rPr>
              <a:t>  0x01, 0x19, 0x05, 0xc1,</a:t>
            </a:r>
          </a:p>
          <a:p>
            <a:pPr algn="l">
              <a:spcBef>
                <a:spcPts val="0"/>
              </a:spcBef>
            </a:pPr>
            <a:r>
              <a:rPr lang="en-US" sz="1600" dirty="0">
                <a:latin typeface="Courier New" panose="02070309020205020404" pitchFamily="49" charset="0"/>
                <a:ea typeface="Arial" charset="0"/>
                <a:cs typeface="Courier New" panose="02070309020205020404" pitchFamily="49" charset="0"/>
              </a:rPr>
              <a:t>  0xe4, 0x85, 0x61, 0x71,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pinMode(latchPin,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OUTPUT);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writeData(int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shiftOut(dataPin, clockPin, LSBFIRST, value);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j = 0; j &lt; 16; j++)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writeData(digit_pattern_seg_off[j]);</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188</a:t>
            </a:fld>
            <a:endParaRPr lang="en-US" dirty="0"/>
          </a:p>
        </p:txBody>
      </p:sp>
    </p:spTree>
    <p:extLst>
      <p:ext uri="{BB962C8B-B14F-4D97-AF65-F5344CB8AC3E}">
        <p14:creationId xmlns:p14="http://schemas.microsoft.com/office/powerpoint/2010/main" val="35886705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201302"/>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Keypad</a:t>
            </a:r>
          </a:p>
        </p:txBody>
      </p:sp>
      <p:sp>
        <p:nvSpPr>
          <p:cNvPr id="3" name="Content Placeholder 2"/>
          <p:cNvSpPr>
            <a:spLocks noGrp="1"/>
          </p:cNvSpPr>
          <p:nvPr>
            <p:ph idx="1"/>
          </p:nvPr>
        </p:nvSpPr>
        <p:spPr>
          <a:xfrm>
            <a:off x="439736" y="1597830"/>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about the keypad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189</a:t>
            </a:fld>
            <a:endParaRPr lang="en-US" dirty="0"/>
          </a:p>
        </p:txBody>
      </p:sp>
      <p:pic>
        <p:nvPicPr>
          <p:cNvPr id="5122" name="Picture 2" descr="page181image13367312">
            <a:extLst>
              <a:ext uri="{FF2B5EF4-FFF2-40B4-BE49-F238E27FC236}">
                <a16:creationId xmlns:a16="http://schemas.microsoft.com/office/drawing/2014/main" id="{858D8432-3FF3-3F4C-94EB-F52C757564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51640" y="2677141"/>
            <a:ext cx="1739900" cy="291740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page182image13110112">
            <a:extLst>
              <a:ext uri="{FF2B5EF4-FFF2-40B4-BE49-F238E27FC236}">
                <a16:creationId xmlns:a16="http://schemas.microsoft.com/office/drawing/2014/main" id="{60BDA5DA-E7B4-724D-92C6-7B927D86812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29588" y="2957913"/>
            <a:ext cx="2540012" cy="265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6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59815" cy="868362"/>
          </a:xfrm>
        </p:spPr>
        <p:txBody>
          <a:bodyPr anchor="ctr">
            <a:normAutofit/>
          </a:bodyPr>
          <a:lstStyle/>
          <a:p>
            <a:pPr algn="ctr"/>
            <a:r>
              <a:rPr lang="en-US" sz="4400">
                <a:latin typeface="Arial" panose="020B0604020202020204" pitchFamily="34" charset="0"/>
                <a:cs typeface="Arial" panose="020B0604020202020204" pitchFamily="34" charset="0"/>
              </a:rPr>
              <a:t>BJTs - continues</a:t>
            </a:r>
          </a:p>
        </p:txBody>
      </p:sp>
      <p:sp>
        <p:nvSpPr>
          <p:cNvPr id="3" name="Content Placeholder 2"/>
          <p:cNvSpPr>
            <a:spLocks noGrp="1"/>
          </p:cNvSpPr>
          <p:nvPr>
            <p:ph idx="1"/>
          </p:nvPr>
        </p:nvSpPr>
        <p:spPr>
          <a:xfrm>
            <a:off x="402451" y="1020444"/>
            <a:ext cx="11103988" cy="2071276"/>
          </a:xfrm>
        </p:spPr>
        <p:txBody>
          <a:bodyPr>
            <a:noAutofit/>
          </a:bodyPr>
          <a:lstStyle/>
          <a:p>
            <a:pPr marL="342900" indent="-342900" algn="l">
              <a:lnSpc>
                <a:spcPct val="100000"/>
              </a:lnSpc>
              <a:buFont typeface="Arial" panose="020B0604020202020204" pitchFamily="34" charset="0"/>
              <a:buChar char="•"/>
            </a:pPr>
            <a:r>
              <a:rPr lang="en-US" sz="2000">
                <a:latin typeface="Arial" charset="0"/>
                <a:ea typeface="Arial" charset="0"/>
                <a:cs typeface="Arial" charset="0"/>
              </a:rPr>
              <a:t>We really care about two regions:  the active region where the collector current is proportional to the base current (when V</a:t>
            </a:r>
            <a:r>
              <a:rPr lang="en-US" sz="2000" baseline="-25000">
                <a:latin typeface="Arial" charset="0"/>
                <a:ea typeface="Arial" charset="0"/>
                <a:cs typeface="Arial" charset="0"/>
              </a:rPr>
              <a:t>be</a:t>
            </a:r>
            <a:r>
              <a:rPr lang="en-US" sz="2000">
                <a:latin typeface="Arial" charset="0"/>
                <a:ea typeface="Arial" charset="0"/>
                <a:cs typeface="Arial" charset="0"/>
              </a:rPr>
              <a:t> &gt; V</a:t>
            </a:r>
            <a:r>
              <a:rPr lang="en-US" sz="2000" baseline="-25000">
                <a:latin typeface="Arial" charset="0"/>
                <a:ea typeface="Arial" charset="0"/>
                <a:cs typeface="Arial" charset="0"/>
              </a:rPr>
              <a:t>f</a:t>
            </a:r>
            <a:r>
              <a:rPr lang="en-US" sz="2000">
                <a:latin typeface="Arial" charset="0"/>
                <a:ea typeface="Arial" charset="0"/>
                <a:cs typeface="Arial" charset="0"/>
              </a:rPr>
              <a:t>) and the cutoff region where there is no current flow.</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The transistor acts as a switch and is the basis of digital electronics where we care if it’s “off” or “on” but don’t care how on it is.</a:t>
            </a:r>
          </a:p>
          <a:p>
            <a:pPr marL="342900" indent="-342900" algn="l">
              <a:buFont typeface="Arial" panose="020B0604020202020204" pitchFamily="34" charset="0"/>
              <a:buChar char="•"/>
            </a:pPr>
            <a:r>
              <a:rPr lang="en-US" sz="2000">
                <a:latin typeface="Arial" charset="0"/>
                <a:ea typeface="Arial" charset="0"/>
                <a:cs typeface="Arial" charset="0"/>
              </a:rPr>
              <a:t>Transistors can also be used as linear amplifiers when biased (when V</a:t>
            </a:r>
            <a:r>
              <a:rPr lang="en-US" sz="2000" baseline="-25000">
                <a:latin typeface="Arial" charset="0"/>
                <a:ea typeface="Arial" charset="0"/>
                <a:cs typeface="Arial" charset="0"/>
              </a:rPr>
              <a:t>be</a:t>
            </a:r>
            <a:r>
              <a:rPr lang="en-US" sz="2000">
                <a:latin typeface="Arial" charset="0"/>
                <a:ea typeface="Arial" charset="0"/>
                <a:cs typeface="Arial" charset="0"/>
              </a:rPr>
              <a:t>&gt;V</a:t>
            </a:r>
            <a:r>
              <a:rPr lang="en-US" sz="2000" baseline="-25000">
                <a:latin typeface="Arial" charset="0"/>
                <a:ea typeface="Arial" charset="0"/>
                <a:cs typeface="Arial" charset="0"/>
              </a:rPr>
              <a:t>f</a:t>
            </a:r>
            <a:r>
              <a:rPr lang="en-US" sz="2000">
                <a:latin typeface="Arial" charset="0"/>
                <a:ea typeface="Arial" charset="0"/>
                <a:cs typeface="Arial" charset="0"/>
              </a:rPr>
              <a:t>)  so that they are always in the active region.</a:t>
            </a:r>
          </a:p>
          <a:p>
            <a:pPr marL="342900" indent="-342900" algn="l">
              <a:buFont typeface="Arial" panose="020B0604020202020204" pitchFamily="34" charset="0"/>
              <a:buChar char="•"/>
            </a:pPr>
            <a:r>
              <a:rPr lang="en-US" sz="2000">
                <a:latin typeface="Arial" charset="0"/>
                <a:ea typeface="Arial" charset="0"/>
                <a:cs typeface="Arial" charset="0"/>
              </a:rPr>
              <a:t>Transistors can be modeled at low frequencies by the following parameters you will find in their specs,</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 𝛼i</a:t>
            </a:r>
            <a:r>
              <a:rPr lang="en-US" sz="2000" baseline="-25000">
                <a:latin typeface="Arial" charset="0"/>
                <a:ea typeface="Arial" charset="0"/>
                <a:cs typeface="Arial" charset="0"/>
              </a:rPr>
              <a:t>E</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𝛽i</a:t>
            </a:r>
            <a:r>
              <a:rPr lang="en-US" sz="2000" baseline="-25000">
                <a:latin typeface="Arial" charset="0"/>
                <a:ea typeface="Arial" charset="0"/>
                <a:cs typeface="Arial" charset="0"/>
              </a:rPr>
              <a:t>B</a:t>
            </a: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𝛽 = 𝛼/(1- 𝛼)</a:t>
            </a:r>
          </a:p>
          <a:p>
            <a:pPr marL="342900" indent="-342900" algn="l">
              <a:buFont typeface="Arial" panose="020B0604020202020204" pitchFamily="34" charset="0"/>
              <a:buChar char="•"/>
            </a:pPr>
            <a:r>
              <a:rPr lang="en-US" sz="2000">
                <a:latin typeface="Arial" charset="0"/>
                <a:ea typeface="Arial" charset="0"/>
                <a:cs typeface="Arial" charset="0"/>
              </a:rPr>
              <a:t>𝛽 ∼ 100</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Many transistors have a rounded back and a flat front.  Looking from the front the terminals are, in order, emitter, base, collector.</a:t>
            </a:r>
          </a:p>
          <a:p>
            <a:pPr marL="342900" indent="-342900" algn="l">
              <a:buFont typeface="Arial" panose="020B0604020202020204" pitchFamily="34" charset="0"/>
              <a:buChar char="•"/>
            </a:pPr>
            <a:r>
              <a:rPr lang="en-US" sz="2000">
                <a:latin typeface="Arial" charset="0"/>
                <a:ea typeface="Arial" charset="0"/>
                <a:cs typeface="Arial" charset="0"/>
              </a:rPr>
              <a:t>There are other types of transistors with slightly different symbols: FET’s, MOSFETS, …</a:t>
            </a:r>
          </a:p>
          <a:p>
            <a:pPr marL="342900" indent="-342900" algn="l">
              <a:buFont typeface="Arial" panose="020B0604020202020204" pitchFamily="34" charset="0"/>
              <a:buChar char="•"/>
            </a:pPr>
            <a:endParaRPr lang="en-US" baseline="-2500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a:p>
        </p:txBody>
      </p:sp>
      <p:grpSp>
        <p:nvGrpSpPr>
          <p:cNvPr id="7" name="Group 205">
            <a:extLst>
              <a:ext uri="{FF2B5EF4-FFF2-40B4-BE49-F238E27FC236}">
                <a16:creationId xmlns:a16="http://schemas.microsoft.com/office/drawing/2014/main" id="{1A6FF6F7-B27C-9C47-808B-6F20FE0C7B90}"/>
              </a:ext>
            </a:extLst>
          </p:cNvPr>
          <p:cNvGrpSpPr>
            <a:grpSpLocks/>
          </p:cNvGrpSpPr>
          <p:nvPr/>
        </p:nvGrpSpPr>
        <p:grpSpPr bwMode="auto">
          <a:xfrm rot="10800000">
            <a:off x="3112156" y="3951484"/>
            <a:ext cx="304800" cy="762000"/>
            <a:chOff x="3888" y="2400"/>
            <a:chExt cx="192" cy="480"/>
          </a:xfrm>
        </p:grpSpPr>
        <p:sp>
          <p:nvSpPr>
            <p:cNvPr id="8" name="Oval 40">
              <a:extLst>
                <a:ext uri="{FF2B5EF4-FFF2-40B4-BE49-F238E27FC236}">
                  <a16:creationId xmlns:a16="http://schemas.microsoft.com/office/drawing/2014/main" id="{13C77CDA-C465-104A-B6CD-302891309F23}"/>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9" name="Line 41">
              <a:extLst>
                <a:ext uri="{FF2B5EF4-FFF2-40B4-BE49-F238E27FC236}">
                  <a16:creationId xmlns:a16="http://schemas.microsoft.com/office/drawing/2014/main" id="{09AFC6F9-D66C-D148-8D33-317EDA4684A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 name="Line 42">
              <a:extLst>
                <a:ext uri="{FF2B5EF4-FFF2-40B4-BE49-F238E27FC236}">
                  <a16:creationId xmlns:a16="http://schemas.microsoft.com/office/drawing/2014/main" id="{2B155E37-DB4D-F746-BEC4-DF1DC51D7BFC}"/>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C21383F2-D22D-EF40-9C34-3E5982D03D8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13BF359B-A94F-E946-9AD3-D77FD441CBC7}"/>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3" name="TextBox 12">
            <a:extLst>
              <a:ext uri="{FF2B5EF4-FFF2-40B4-BE49-F238E27FC236}">
                <a16:creationId xmlns:a16="http://schemas.microsoft.com/office/drawing/2014/main" id="{B93BE60F-062D-814F-8A8C-F9801E9D07D8}"/>
              </a:ext>
            </a:extLst>
          </p:cNvPr>
          <p:cNvSpPr txBox="1"/>
          <p:nvPr/>
        </p:nvSpPr>
        <p:spPr>
          <a:xfrm>
            <a:off x="2859956" y="5077879"/>
            <a:ext cx="2466125" cy="338554"/>
          </a:xfrm>
          <a:prstGeom prst="rect">
            <a:avLst/>
          </a:prstGeom>
          <a:noFill/>
        </p:spPr>
        <p:txBody>
          <a:bodyPr wrap="square" rtlCol="0">
            <a:spAutoFit/>
          </a:bodyPr>
          <a:lstStyle/>
          <a:p>
            <a:r>
              <a:rPr lang="en-US" sz="1600"/>
              <a:t>Bipolar source model</a:t>
            </a:r>
          </a:p>
        </p:txBody>
      </p:sp>
      <p:sp>
        <p:nvSpPr>
          <p:cNvPr id="14" name="Freeform 12">
            <a:extLst>
              <a:ext uri="{FF2B5EF4-FFF2-40B4-BE49-F238E27FC236}">
                <a16:creationId xmlns:a16="http://schemas.microsoft.com/office/drawing/2014/main" id="{D3DEF248-5BD6-034F-9D5B-3634D4CF584D}"/>
              </a:ext>
            </a:extLst>
          </p:cNvPr>
          <p:cNvSpPr>
            <a:spLocks/>
          </p:cNvSpPr>
          <p:nvPr/>
        </p:nvSpPr>
        <p:spPr bwMode="auto">
          <a:xfrm rot="16200000" flipH="1">
            <a:off x="3526349" y="35892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17740112-9D1A-BE48-A1CB-A71CD3799CFC}"/>
              </a:ext>
            </a:extLst>
          </p:cNvPr>
          <p:cNvGrpSpPr>
            <a:grpSpLocks/>
          </p:cNvGrpSpPr>
          <p:nvPr/>
        </p:nvGrpSpPr>
        <p:grpSpPr bwMode="auto">
          <a:xfrm>
            <a:off x="3112155" y="4567339"/>
            <a:ext cx="304800" cy="381000"/>
            <a:chOff x="4272" y="3072"/>
            <a:chExt cx="192" cy="240"/>
          </a:xfrm>
        </p:grpSpPr>
        <p:sp>
          <p:nvSpPr>
            <p:cNvPr id="16" name="Line 99">
              <a:extLst>
                <a:ext uri="{FF2B5EF4-FFF2-40B4-BE49-F238E27FC236}">
                  <a16:creationId xmlns:a16="http://schemas.microsoft.com/office/drawing/2014/main" id="{8CE1B01B-1A6C-C947-9EEE-CA7D30E94B2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FF5F2A50-6E94-1142-B0D9-55E4B2244C8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42FF346B-775D-174E-A22F-7E15FA54F45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07598969-B230-0B4A-A29E-DB312E7ABAA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4BC0E778-46A1-AF41-99B0-B1F35AD596C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1F4907C5-854E-F648-8110-98AA7941BC5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CC838D51-279B-4A4A-BB60-9ADDA1374933}"/>
              </a:ext>
            </a:extLst>
          </p:cNvPr>
          <p:cNvSpPr txBox="1"/>
          <p:nvPr/>
        </p:nvSpPr>
        <p:spPr>
          <a:xfrm>
            <a:off x="3559202" y="4045607"/>
            <a:ext cx="312521" cy="276999"/>
          </a:xfrm>
          <a:prstGeom prst="rect">
            <a:avLst/>
          </a:prstGeom>
          <a:noFill/>
        </p:spPr>
        <p:txBody>
          <a:bodyPr wrap="none" rtlCol="0">
            <a:spAutoFit/>
          </a:bodyPr>
          <a:lstStyle/>
          <a:p>
            <a:r>
              <a:rPr lang="en-US" sz="1200"/>
              <a:t>R</a:t>
            </a:r>
            <a:r>
              <a:rPr lang="en-US" sz="1200" baseline="-25000"/>
              <a:t>S</a:t>
            </a:r>
          </a:p>
        </p:txBody>
      </p:sp>
      <p:sp>
        <p:nvSpPr>
          <p:cNvPr id="23" name="TextBox 22">
            <a:extLst>
              <a:ext uri="{FF2B5EF4-FFF2-40B4-BE49-F238E27FC236}">
                <a16:creationId xmlns:a16="http://schemas.microsoft.com/office/drawing/2014/main" id="{8F72F2B6-CAEE-7C4E-888E-E606C97E361D}"/>
              </a:ext>
            </a:extLst>
          </p:cNvPr>
          <p:cNvSpPr txBox="1"/>
          <p:nvPr/>
        </p:nvSpPr>
        <p:spPr>
          <a:xfrm>
            <a:off x="2684577" y="4110139"/>
            <a:ext cx="351378" cy="369332"/>
          </a:xfrm>
          <a:prstGeom prst="rect">
            <a:avLst/>
          </a:prstGeom>
          <a:noFill/>
        </p:spPr>
        <p:txBody>
          <a:bodyPr wrap="none" rtlCol="0">
            <a:spAutoFit/>
          </a:bodyPr>
          <a:lstStyle/>
          <a:p>
            <a:r>
              <a:rPr lang="en-US"/>
              <a:t>v</a:t>
            </a:r>
            <a:r>
              <a:rPr lang="en-US" baseline="-25000"/>
              <a:t>s</a:t>
            </a:r>
          </a:p>
        </p:txBody>
      </p:sp>
      <p:grpSp>
        <p:nvGrpSpPr>
          <p:cNvPr id="24" name="Group 205">
            <a:extLst>
              <a:ext uri="{FF2B5EF4-FFF2-40B4-BE49-F238E27FC236}">
                <a16:creationId xmlns:a16="http://schemas.microsoft.com/office/drawing/2014/main" id="{D2F9D5FB-A89B-9541-A622-52C94A2D929F}"/>
              </a:ext>
            </a:extLst>
          </p:cNvPr>
          <p:cNvGrpSpPr>
            <a:grpSpLocks/>
          </p:cNvGrpSpPr>
          <p:nvPr/>
        </p:nvGrpSpPr>
        <p:grpSpPr bwMode="auto">
          <a:xfrm>
            <a:off x="6262701" y="3740331"/>
            <a:ext cx="304800" cy="762000"/>
            <a:chOff x="3888" y="2400"/>
            <a:chExt cx="192" cy="480"/>
          </a:xfrm>
        </p:grpSpPr>
        <p:sp>
          <p:nvSpPr>
            <p:cNvPr id="25" name="Oval 40">
              <a:extLst>
                <a:ext uri="{FF2B5EF4-FFF2-40B4-BE49-F238E27FC236}">
                  <a16:creationId xmlns:a16="http://schemas.microsoft.com/office/drawing/2014/main" id="{797865F0-26F2-324E-A8BB-BC3B8A24EBB0}"/>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B09079FB-0857-014B-AA7D-46A28105CD6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18A0D8F4-31B5-2C49-97AE-0CB5D4C3536E}"/>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00A41E72-7473-0A4B-9755-800F5EBE790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48B3CFD8-0DE8-5546-9607-90D9BCA5DE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3A9EA0A6-4DEE-BB48-B4D3-90E9B41F693E}"/>
              </a:ext>
            </a:extLst>
          </p:cNvPr>
          <p:cNvSpPr txBox="1"/>
          <p:nvPr/>
        </p:nvSpPr>
        <p:spPr>
          <a:xfrm>
            <a:off x="5237849" y="4818799"/>
            <a:ext cx="2457736" cy="338554"/>
          </a:xfrm>
          <a:prstGeom prst="rect">
            <a:avLst/>
          </a:prstGeom>
          <a:noFill/>
        </p:spPr>
        <p:txBody>
          <a:bodyPr wrap="square" rtlCol="0">
            <a:spAutoFit/>
          </a:bodyPr>
          <a:lstStyle/>
          <a:p>
            <a:r>
              <a:rPr lang="en-US" sz="1600"/>
              <a:t>Bipolar terminal model</a:t>
            </a:r>
          </a:p>
        </p:txBody>
      </p:sp>
      <p:sp>
        <p:nvSpPr>
          <p:cNvPr id="31" name="TextBox 30">
            <a:extLst>
              <a:ext uri="{FF2B5EF4-FFF2-40B4-BE49-F238E27FC236}">
                <a16:creationId xmlns:a16="http://schemas.microsoft.com/office/drawing/2014/main" id="{0BCDBCAB-5ED4-8043-8F07-38C8C07105FC}"/>
              </a:ext>
            </a:extLst>
          </p:cNvPr>
          <p:cNvSpPr txBox="1"/>
          <p:nvPr/>
        </p:nvSpPr>
        <p:spPr>
          <a:xfrm>
            <a:off x="5810014" y="3904399"/>
            <a:ext cx="288862" cy="276999"/>
          </a:xfrm>
          <a:prstGeom prst="rect">
            <a:avLst/>
          </a:prstGeom>
          <a:noFill/>
        </p:spPr>
        <p:txBody>
          <a:bodyPr wrap="none" rtlCol="0">
            <a:spAutoFit/>
          </a:bodyPr>
          <a:lstStyle/>
          <a:p>
            <a:r>
              <a:rPr lang="en-US" sz="1200"/>
              <a:t>r</a:t>
            </a:r>
            <a:r>
              <a:rPr lang="en-US" sz="1200" baseline="-25000">
                <a:latin typeface="Math1Mono"/>
              </a:rPr>
              <a:t>p</a:t>
            </a:r>
          </a:p>
        </p:txBody>
      </p:sp>
      <p:sp>
        <p:nvSpPr>
          <p:cNvPr id="32" name="Freeform 12">
            <a:extLst>
              <a:ext uri="{FF2B5EF4-FFF2-40B4-BE49-F238E27FC236}">
                <a16:creationId xmlns:a16="http://schemas.microsoft.com/office/drawing/2014/main" id="{2BC6B4D5-B65D-7347-AB23-80AA8C647D5F}"/>
              </a:ext>
            </a:extLst>
          </p:cNvPr>
          <p:cNvSpPr>
            <a:spLocks/>
          </p:cNvSpPr>
          <p:nvPr/>
        </p:nvSpPr>
        <p:spPr bwMode="auto">
          <a:xfrm flipH="1">
            <a:off x="5653100" y="377081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3" name="Straight Connector 32">
            <a:extLst>
              <a:ext uri="{FF2B5EF4-FFF2-40B4-BE49-F238E27FC236}">
                <a16:creationId xmlns:a16="http://schemas.microsoft.com/office/drawing/2014/main" id="{5EE67E96-AF97-9142-89B0-DBED8836616B}"/>
              </a:ext>
            </a:extLst>
          </p:cNvPr>
          <p:cNvCxnSpPr/>
          <p:nvPr/>
        </p:nvCxnSpPr>
        <p:spPr>
          <a:xfrm>
            <a:off x="5741826" y="450233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7F3984FC-F8B9-D848-AFFD-2039F328C912}"/>
              </a:ext>
            </a:extLst>
          </p:cNvPr>
          <p:cNvSpPr/>
          <p:nvPr/>
        </p:nvSpPr>
        <p:spPr>
          <a:xfrm>
            <a:off x="569005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5" name="Straight Connector 34">
            <a:extLst>
              <a:ext uri="{FF2B5EF4-FFF2-40B4-BE49-F238E27FC236}">
                <a16:creationId xmlns:a16="http://schemas.microsoft.com/office/drawing/2014/main" id="{27161B6D-B625-5849-85C1-A2B8CD2D3394}"/>
              </a:ext>
            </a:extLst>
          </p:cNvPr>
          <p:cNvCxnSpPr/>
          <p:nvPr/>
        </p:nvCxnSpPr>
        <p:spPr>
          <a:xfrm rot="10800000">
            <a:off x="6108712" y="4513999"/>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C0C0AA47-F0DD-EA4B-A89E-2C126F28D617}"/>
              </a:ext>
            </a:extLst>
          </p:cNvPr>
          <p:cNvSpPr/>
          <p:nvPr/>
        </p:nvSpPr>
        <p:spPr>
          <a:xfrm>
            <a:off x="6055436" y="470994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F5B98B-79CB-7343-B9BD-D72B2109EC60}"/>
              </a:ext>
            </a:extLst>
          </p:cNvPr>
          <p:cNvSpPr/>
          <p:nvPr/>
        </p:nvSpPr>
        <p:spPr>
          <a:xfrm>
            <a:off x="635718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41C99197-FE1A-F84B-8303-3A9673D3F258}"/>
              </a:ext>
            </a:extLst>
          </p:cNvPr>
          <p:cNvSpPr txBox="1"/>
          <p:nvPr/>
        </p:nvSpPr>
        <p:spPr>
          <a:xfrm>
            <a:off x="5414347" y="3557927"/>
            <a:ext cx="306494" cy="307777"/>
          </a:xfrm>
          <a:prstGeom prst="rect">
            <a:avLst/>
          </a:prstGeom>
          <a:noFill/>
        </p:spPr>
        <p:txBody>
          <a:bodyPr wrap="none" rtlCol="0">
            <a:spAutoFit/>
          </a:bodyPr>
          <a:lstStyle/>
          <a:p>
            <a:r>
              <a:rPr lang="en-US" sz="1400"/>
              <a:t>b</a:t>
            </a:r>
            <a:endParaRPr lang="en-US" baseline="-25000"/>
          </a:p>
        </p:txBody>
      </p:sp>
      <p:sp>
        <p:nvSpPr>
          <p:cNvPr id="39" name="TextBox 38">
            <a:extLst>
              <a:ext uri="{FF2B5EF4-FFF2-40B4-BE49-F238E27FC236}">
                <a16:creationId xmlns:a16="http://schemas.microsoft.com/office/drawing/2014/main" id="{7B88F7B3-565C-B64D-882A-4A2EDE5ED2BD}"/>
              </a:ext>
            </a:extLst>
          </p:cNvPr>
          <p:cNvSpPr txBox="1"/>
          <p:nvPr/>
        </p:nvSpPr>
        <p:spPr>
          <a:xfrm>
            <a:off x="6181628" y="4513999"/>
            <a:ext cx="261610" cy="276999"/>
          </a:xfrm>
          <a:prstGeom prst="rect">
            <a:avLst/>
          </a:prstGeom>
          <a:noFill/>
        </p:spPr>
        <p:txBody>
          <a:bodyPr wrap="none" rtlCol="0">
            <a:spAutoFit/>
          </a:bodyPr>
          <a:lstStyle/>
          <a:p>
            <a:r>
              <a:rPr lang="en-US" sz="1200"/>
              <a:t>e</a:t>
            </a:r>
            <a:endParaRPr lang="en-US" sz="1200" baseline="-25000"/>
          </a:p>
        </p:txBody>
      </p:sp>
      <p:sp>
        <p:nvSpPr>
          <p:cNvPr id="40" name="TextBox 39">
            <a:extLst>
              <a:ext uri="{FF2B5EF4-FFF2-40B4-BE49-F238E27FC236}">
                <a16:creationId xmlns:a16="http://schemas.microsoft.com/office/drawing/2014/main" id="{1D7EAFD5-400A-E34A-8806-62A28EBCA1A0}"/>
              </a:ext>
            </a:extLst>
          </p:cNvPr>
          <p:cNvSpPr txBox="1"/>
          <p:nvPr/>
        </p:nvSpPr>
        <p:spPr>
          <a:xfrm>
            <a:off x="6584298" y="3892731"/>
            <a:ext cx="474810" cy="369332"/>
          </a:xfrm>
          <a:prstGeom prst="rect">
            <a:avLst/>
          </a:prstGeom>
          <a:noFill/>
        </p:spPr>
        <p:txBody>
          <a:bodyPr wrap="none" rtlCol="0">
            <a:spAutoFit/>
          </a:bodyPr>
          <a:lstStyle/>
          <a:p>
            <a:r>
              <a:rPr lang="en-US">
                <a:latin typeface="Math1Mono" charset="2"/>
                <a:cs typeface="Math1Mono" charset="2"/>
              </a:rPr>
              <a:t>𝛽</a:t>
            </a:r>
            <a:r>
              <a:rPr lang="en-US"/>
              <a:t>i</a:t>
            </a:r>
            <a:r>
              <a:rPr lang="en-US" baseline="-25000"/>
              <a:t>b</a:t>
            </a:r>
            <a:endParaRPr lang="en-US" sz="1200" baseline="-25000"/>
          </a:p>
        </p:txBody>
      </p:sp>
      <p:sp>
        <p:nvSpPr>
          <p:cNvPr id="41" name="Oval 40">
            <a:extLst>
              <a:ext uri="{FF2B5EF4-FFF2-40B4-BE49-F238E27FC236}">
                <a16:creationId xmlns:a16="http://schemas.microsoft.com/office/drawing/2014/main" id="{3BD0EDC6-64B5-E94B-AF54-B21F91D29CD9}"/>
              </a:ext>
            </a:extLst>
          </p:cNvPr>
          <p:cNvSpPr/>
          <p:nvPr/>
        </p:nvSpPr>
        <p:spPr>
          <a:xfrm>
            <a:off x="3974787" y="38940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1026" name="Picture 2" descr="page89image2512815376">
            <a:extLst>
              <a:ext uri="{FF2B5EF4-FFF2-40B4-BE49-F238E27FC236}">
                <a16:creationId xmlns:a16="http://schemas.microsoft.com/office/drawing/2014/main" id="{B206A71C-C189-2048-9576-600712722D8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66710" y="3832009"/>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FBA375A4-43F4-7F40-93DF-E552904134BF}"/>
              </a:ext>
            </a:extLst>
          </p:cNvPr>
          <p:cNvSpPr txBox="1"/>
          <p:nvPr/>
        </p:nvSpPr>
        <p:spPr>
          <a:xfrm>
            <a:off x="6481147" y="3561737"/>
            <a:ext cx="306494" cy="307777"/>
          </a:xfrm>
          <a:prstGeom prst="rect">
            <a:avLst/>
          </a:prstGeom>
          <a:noFill/>
        </p:spPr>
        <p:txBody>
          <a:bodyPr wrap="none" rtlCol="0">
            <a:spAutoFit/>
          </a:bodyPr>
          <a:lstStyle/>
          <a:p>
            <a:r>
              <a:rPr lang="en-US" sz="1400"/>
              <a:t>c</a:t>
            </a:r>
            <a:endParaRPr lang="en-US" baseline="-25000"/>
          </a:p>
        </p:txBody>
      </p:sp>
      <p:sp>
        <p:nvSpPr>
          <p:cNvPr id="4" name="TextBox 3">
            <a:extLst>
              <a:ext uri="{FF2B5EF4-FFF2-40B4-BE49-F238E27FC236}">
                <a16:creationId xmlns:a16="http://schemas.microsoft.com/office/drawing/2014/main" id="{40CBE57A-8408-7C42-BCC6-43763F61C2F2}"/>
              </a:ext>
            </a:extLst>
          </p:cNvPr>
          <p:cNvSpPr txBox="1"/>
          <p:nvPr/>
        </p:nvSpPr>
        <p:spPr>
          <a:xfrm>
            <a:off x="8392438" y="491023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8497509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395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82558" y="1419496"/>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Keypad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&lt;Keypad.h&gt;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byte rowPins[4] = {11, 10, 9, 8}; </a:t>
            </a:r>
          </a:p>
          <a:p>
            <a:pPr algn="l">
              <a:spcBef>
                <a:spcPts val="0"/>
              </a:spcBef>
            </a:pPr>
            <a:r>
              <a:rPr lang="en-US" sz="1600" dirty="0">
                <a:latin typeface="Courier New" panose="02070309020205020404" pitchFamily="49" charset="0"/>
                <a:ea typeface="Arial" charset="0"/>
                <a:cs typeface="Courier New" panose="02070309020205020404" pitchFamily="49" charset="0"/>
              </a:rPr>
              <a:t>byte colPins[4] = {7, 6, 5, 4}; </a:t>
            </a:r>
          </a:p>
          <a:p>
            <a:pPr algn="l">
              <a:spcBef>
                <a:spcPts val="0"/>
              </a:spcBef>
            </a:pPr>
            <a:r>
              <a:rPr lang="en-US" sz="1600" dirty="0">
                <a:latin typeface="Courier New" panose="02070309020205020404" pitchFamily="49" charset="0"/>
                <a:ea typeface="Arial" charset="0"/>
                <a:cs typeface="Courier New" panose="02070309020205020404" pitchFamily="49" charset="0"/>
              </a:rPr>
              <a:t>Keypad myKeypad = Keypad(makeKeymap(keys), rowPins, colPins, 4, 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define the symbols on the buttons of the keypad </a:t>
            </a:r>
          </a:p>
          <a:p>
            <a:pPr algn="l">
              <a:spcBef>
                <a:spcPts val="0"/>
              </a:spcBef>
            </a:pPr>
            <a:r>
              <a:rPr lang="en-US" sz="1600" dirty="0">
                <a:latin typeface="Courier New" panose="02070309020205020404" pitchFamily="49" charset="0"/>
                <a:ea typeface="Arial" charset="0"/>
                <a:cs typeface="Courier New" panose="02070309020205020404" pitchFamily="49" charset="0"/>
              </a:rPr>
              <a:t>char keys[4][4] = {</a:t>
            </a:r>
          </a:p>
          <a:p>
            <a:pPr algn="l">
              <a:spcBef>
                <a:spcPts val="0"/>
              </a:spcBef>
            </a:pPr>
            <a:r>
              <a:rPr lang="en-US" sz="1600" dirty="0">
                <a:latin typeface="Courier New" panose="02070309020205020404" pitchFamily="49" charset="0"/>
                <a:ea typeface="Arial" charset="0"/>
                <a:cs typeface="Courier New" panose="02070309020205020404" pitchFamily="49" charset="0"/>
              </a:rPr>
              <a:t>  {'1', '2', '3', 'A'},</a:t>
            </a:r>
          </a:p>
          <a:p>
            <a:pPr algn="l">
              <a:spcBef>
                <a:spcPts val="0"/>
              </a:spcBef>
            </a:pPr>
            <a:r>
              <a:rPr lang="en-US" sz="1600" dirty="0">
                <a:latin typeface="Courier New" panose="02070309020205020404" pitchFamily="49" charset="0"/>
                <a:ea typeface="Arial" charset="0"/>
                <a:cs typeface="Courier New" panose="02070309020205020404" pitchFamily="49" charset="0"/>
              </a:rPr>
              <a:t>  {'4', '5', '6', 'B'},</a:t>
            </a:r>
          </a:p>
          <a:p>
            <a:pPr algn="l">
              <a:spcBef>
                <a:spcPts val="0"/>
              </a:spcBef>
            </a:pPr>
            <a:r>
              <a:rPr lang="en-US" sz="1600" dirty="0">
                <a:latin typeface="Courier New" panose="02070309020205020404" pitchFamily="49" charset="0"/>
                <a:ea typeface="Arial" charset="0"/>
                <a:cs typeface="Courier New" panose="02070309020205020404" pitchFamily="49" charset="0"/>
              </a:rPr>
              <a:t>  {'7', '8', '9', 'C'},</a:t>
            </a:r>
          </a:p>
          <a:p>
            <a:pPr algn="l">
              <a:spcBef>
                <a:spcPts val="0"/>
              </a:spcBef>
            </a:pPr>
            <a:r>
              <a:rPr lang="en-US" sz="1600" dirty="0">
                <a:latin typeface="Courier New" panose="02070309020205020404" pitchFamily="49" charset="0"/>
                <a:ea typeface="Arial" charset="0"/>
                <a:cs typeface="Courier New" panose="02070309020205020404" pitchFamily="49" charset="0"/>
              </a:rPr>
              <a:t>  {'*', '0', '#',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190</a:t>
            </a:fld>
            <a:endParaRPr lang="en-US" dirty="0"/>
          </a:p>
        </p:txBody>
      </p:sp>
    </p:spTree>
    <p:extLst>
      <p:ext uri="{BB962C8B-B14F-4D97-AF65-F5344CB8AC3E}">
        <p14:creationId xmlns:p14="http://schemas.microsoft.com/office/powerpoint/2010/main" val="255421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007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30306" y="1524000"/>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Get the character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char keyPressed = myKeypad.getKey();</a:t>
            </a:r>
          </a:p>
          <a:p>
            <a:pPr algn="l">
              <a:spcBef>
                <a:spcPts val="0"/>
              </a:spcBef>
            </a:pPr>
            <a:r>
              <a:rPr lang="en-US" sz="1600" dirty="0">
                <a:latin typeface="Courier New" panose="02070309020205020404" pitchFamily="49" charset="0"/>
                <a:ea typeface="Arial" charset="0"/>
                <a:cs typeface="Courier New" panose="02070309020205020404" pitchFamily="49" charset="0"/>
              </a:rPr>
              <a:t>  // If there is a character input, sent it to the serial port</a:t>
            </a:r>
          </a:p>
          <a:p>
            <a:pPr algn="l">
              <a:spcBef>
                <a:spcPts val="0"/>
              </a:spcBef>
            </a:pPr>
            <a:r>
              <a:rPr lang="en-US" sz="1600" dirty="0">
                <a:latin typeface="Courier New" panose="02070309020205020404" pitchFamily="49" charset="0"/>
                <a:ea typeface="Arial" charset="0"/>
                <a:cs typeface="Courier New" panose="02070309020205020404" pitchFamily="49" charset="0"/>
              </a:rPr>
              <a:t>  if (keyPressed)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Serial.println(keyPressed);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191</a:t>
            </a:fld>
            <a:endParaRPr lang="en-US" dirty="0"/>
          </a:p>
        </p:txBody>
      </p:sp>
    </p:spTree>
    <p:extLst>
      <p:ext uri="{BB962C8B-B14F-4D97-AF65-F5344CB8AC3E}">
        <p14:creationId xmlns:p14="http://schemas.microsoft.com/office/powerpoint/2010/main" val="2343970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775" y="230933"/>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347775" y="1452077"/>
            <a:ext cx="7713871" cy="4360985"/>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The HC-12 is a half-duplex 20 dBm (100 </a:t>
            </a:r>
            <a:r>
              <a:rPr lang="en-US" sz="2000" dirty="0" err="1">
                <a:latin typeface="Calibri" panose="020F0502020204030204" pitchFamily="34" charset="0"/>
                <a:cs typeface="Calibri" panose="020F0502020204030204" pitchFamily="34" charset="0"/>
              </a:rPr>
              <a:t>mW</a:t>
            </a:r>
            <a:r>
              <a:rPr lang="en-US" sz="2000" dirty="0">
                <a:latin typeface="Calibri" panose="020F0502020204030204" pitchFamily="34" charset="0"/>
                <a:cs typeface="Calibri" panose="020F0502020204030204" pitchFamily="34" charset="0"/>
              </a:rPr>
              <a:t>) transceiver with  -117 dBm (2×10</a:t>
            </a:r>
            <a:r>
              <a:rPr lang="en-US" sz="2000" baseline="30000" dirty="0">
                <a:latin typeface="Calibri" panose="020F0502020204030204" pitchFamily="34" charset="0"/>
                <a:cs typeface="Calibri" panose="020F0502020204030204" pitchFamily="34" charset="0"/>
              </a:rPr>
              <a:t>-15</a:t>
            </a:r>
            <a:r>
              <a:rPr lang="en-US" sz="2000" dirty="0">
                <a:latin typeface="Calibri" panose="020F0502020204030204" pitchFamily="34" charset="0"/>
                <a:cs typeface="Calibri" panose="020F0502020204030204" pitchFamily="34" charset="0"/>
              </a:rPr>
              <a:t> W) sensitivity at 5000 bps.   It uses an open spectrum 433-473MHz which covers 100 channels and has a range of about a 1.8 kilometers.</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You can find an HC-12 tutorial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It uses the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STM8S003F3</a:t>
            </a:r>
            <a:r>
              <a:rPr lang="en-US" sz="2000" dirty="0">
                <a:latin typeface="Calibri" panose="020F0502020204030204" pitchFamily="34" charset="0"/>
                <a:cs typeface="Calibri" panose="020F0502020204030204" pitchFamily="34" charset="0"/>
              </a:rPr>
              <a:t> microcontroller and the </a:t>
            </a:r>
            <a:r>
              <a:rPr lang="en-US" sz="2000" dirty="0">
                <a:solidFill>
                  <a:srgbClr val="2282F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Si4463</a:t>
            </a:r>
            <a:r>
              <a:rPr lang="en-US" sz="2000" dirty="0">
                <a:latin typeface="Calibri" panose="020F0502020204030204" pitchFamily="34" charset="0"/>
                <a:cs typeface="Calibri" panose="020F0502020204030204" pitchFamily="34" charset="0"/>
              </a:rPr>
              <a:t> transceiver.</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The interface is a standard UART, serial line.</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Power 3.3-5V</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Wire the Arduino as indicated, the capacitor is a 22 µF to 1 mF reservoir capacitor. </a:t>
            </a:r>
          </a:p>
          <a:p>
            <a:pPr algn="l">
              <a:spcBef>
                <a:spcPts val="400"/>
              </a:spcBef>
            </a:pPr>
            <a:endParaRPr lang="en-US" sz="20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192</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5" name="Picture 2" descr="https://www.allaboutcircuits.com/uploads/articles/Hughes_HC12_diagram1.jpg">
            <a:extLst>
              <a:ext uri="{FF2B5EF4-FFF2-40B4-BE49-F238E27FC236}">
                <a16:creationId xmlns:a16="http://schemas.microsoft.com/office/drawing/2014/main" id="{7905A39C-3D84-FE4E-8D41-EDA139187BBC}"/>
              </a:ext>
            </a:extLst>
          </p:cNvPr>
          <p:cNvPicPr>
            <a:picLocks noChangeAspect="1" noChangeArrowheads="1"/>
          </p:cNvPicPr>
          <p:nvPr/>
        </p:nvPicPr>
        <p:blipFill>
          <a:blip r:embed="rId6" r:link="rId7" cstate="print">
            <a:extLst>
              <a:ext uri="{28A0092B-C50C-407E-A947-70E740481C1C}">
                <a14:useLocalDpi xmlns:a14="http://schemas.microsoft.com/office/drawing/2010/main"/>
              </a:ext>
            </a:extLst>
          </a:blip>
          <a:srcRect/>
          <a:stretch>
            <a:fillRect/>
          </a:stretch>
        </p:blipFill>
        <p:spPr bwMode="auto">
          <a:xfrm>
            <a:off x="8297366" y="4002157"/>
            <a:ext cx="3645473" cy="23359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5EA81D-8618-8844-AE06-B870230DD727}"/>
              </a:ext>
            </a:extLst>
          </p:cNvPr>
          <p:cNvSpPr txBox="1"/>
          <p:nvPr/>
        </p:nvSpPr>
        <p:spPr>
          <a:xfrm>
            <a:off x="9893941" y="3294016"/>
            <a:ext cx="20538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All about circuits</a:t>
            </a:r>
          </a:p>
        </p:txBody>
      </p:sp>
      <p:pic>
        <p:nvPicPr>
          <p:cNvPr id="8" name="Picture 7" descr="C-12 Wireless Serial Communication Module">
            <a:extLst>
              <a:ext uri="{FF2B5EF4-FFF2-40B4-BE49-F238E27FC236}">
                <a16:creationId xmlns:a16="http://schemas.microsoft.com/office/drawing/2014/main" id="{15B3065C-4A2A-F248-AFA2-15DB0835D1B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65371" y="405846"/>
            <a:ext cx="2864959" cy="2527845"/>
          </a:xfrm>
          <a:prstGeom prst="rect">
            <a:avLst/>
          </a:prstGeom>
          <a:noFill/>
          <a:ln>
            <a:noFill/>
          </a:ln>
        </p:spPr>
      </p:pic>
    </p:spTree>
    <p:extLst>
      <p:ext uri="{BB962C8B-B14F-4D97-AF65-F5344CB8AC3E}">
        <p14:creationId xmlns:p14="http://schemas.microsoft.com/office/powerpoint/2010/main" val="17639524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591029" y="1422401"/>
            <a:ext cx="10905438" cy="4568486"/>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Module parameters, like channel selection and baud rate, are changed with the “AT” command.  </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The HC-12 only responds to parameter changes when it’s in “command mode.”  Command mode is enabled when the “set” pin on the HC-12 is set LOW.  The other mode, transparent mode, is the usual mode, it is enabled when the “set” pin on the HC-12 is set HIGH. </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If we send “AT” to the hc-12, it returns “OK”.  (This is a test message,)</a:t>
            </a:r>
          </a:p>
          <a:p>
            <a:pPr marL="342900" indent="-342900" algn="l">
              <a:spcBef>
                <a:spcPts val="4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If we send AT+Bxxxxx, where xxxxx is the baud rate, the hc-12 changes baud rate.  The allowable baud rates are 1200 bps, 2400 bps, 4800 bps, 9600 bps, 19200 bps, 38400 bps, 57600 bps, and 115200 bps. The default is 9600 bps. For example, if we send “AT+B38400” to the hc-12, it returns “OK+B19200”.</a:t>
            </a:r>
          </a:p>
          <a:p>
            <a:pPr marL="342900" indent="-342900" algn="l">
              <a:spcBef>
                <a:spcPts val="4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AT+Cxxx change wireless communication channel, where 001 &lt;= xxx &lt;= 100.  The default is channel 1.  For example, if we send “AT+C006” command to the hc-12, it will return “OK+C006”. </a:t>
            </a:r>
            <a:r>
              <a:rPr lang="en-US" sz="2000" dirty="0">
                <a:latin typeface="Calibri" panose="020F0502020204030204" pitchFamily="34" charset="0"/>
                <a:ea typeface="Arial" charset="0"/>
                <a:cs typeface="Calibri" panose="020F0502020204030204" pitchFamily="34" charset="0"/>
              </a:rPr>
              <a:t>Each channel is 400kHz higher than the previous one.</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193</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1963708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HC-12 propagation</a:t>
            </a:r>
          </a:p>
        </p:txBody>
      </p:sp>
      <p:sp>
        <p:nvSpPr>
          <p:cNvPr id="3" name="Content Placeholder 2"/>
          <p:cNvSpPr>
            <a:spLocks noGrp="1"/>
          </p:cNvSpPr>
          <p:nvPr>
            <p:ph idx="1"/>
          </p:nvPr>
        </p:nvSpPr>
        <p:spPr>
          <a:xfrm>
            <a:off x="591029" y="1401301"/>
            <a:ext cx="10905438" cy="4360985"/>
          </a:xfrm>
        </p:spPr>
        <p:txBody>
          <a:bodyPr>
            <a:noAutofit/>
          </a:bodyPr>
          <a:lstStyle/>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Frequency band is from 433.4 MHz to 473.0 MHz</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It has a total of 100 channels with a stepping of 400 </a:t>
            </a:r>
            <a:r>
              <a:rPr lang="en-US" dirty="0" err="1">
                <a:latin typeface="Calibri" panose="020F0502020204030204" pitchFamily="34" charset="0"/>
                <a:cs typeface="Calibri" panose="020F0502020204030204" pitchFamily="34" charset="0"/>
              </a:rPr>
              <a:t>KHz</a:t>
            </a:r>
            <a:r>
              <a:rPr lang="en-US" dirty="0">
                <a:latin typeface="Calibri" panose="020F0502020204030204" pitchFamily="34" charset="0"/>
                <a:cs typeface="Calibri" panose="020F0502020204030204" pitchFamily="34" charset="0"/>
              </a:rPr>
              <a:t> between each channel</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Transmitting power is from -1dBm (0.79mW) to 20dBm (100mW)</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Receiving sensitivity is from -117dBm (0.019pW) to -100dBm (10pW).</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194</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9" name="Picture 8" descr="C-12 Wireless Module Receiving Sensitivity">
            <a:extLst>
              <a:ext uri="{FF2B5EF4-FFF2-40B4-BE49-F238E27FC236}">
                <a16:creationId xmlns:a16="http://schemas.microsoft.com/office/drawing/2014/main" id="{DA2260A0-188C-7C45-9837-BAF2649525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1029" y="3370263"/>
            <a:ext cx="7950199" cy="3181350"/>
          </a:xfrm>
          <a:prstGeom prst="rect">
            <a:avLst/>
          </a:prstGeom>
          <a:noFill/>
          <a:ln>
            <a:noFill/>
          </a:ln>
        </p:spPr>
      </p:pic>
    </p:spTree>
    <p:extLst>
      <p:ext uri="{BB962C8B-B14F-4D97-AF65-F5344CB8AC3E}">
        <p14:creationId xmlns:p14="http://schemas.microsoft.com/office/powerpoint/2010/main" val="20477733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64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811194" y="1372710"/>
            <a:ext cx="10367669" cy="469324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deviceReceivePin=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deviceTransmitPin=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deviceSetPin = 6;</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device transmit pin is SoftwareSerial receive pin</a:t>
            </a:r>
          </a:p>
          <a:p>
            <a:pPr algn="l">
              <a:spcBef>
                <a:spcPts val="0"/>
              </a:spcBef>
            </a:pPr>
            <a:r>
              <a:rPr lang="en-US" sz="1600" dirty="0">
                <a:latin typeface="Courier New" panose="02070309020205020404" pitchFamily="49" charset="0"/>
                <a:ea typeface="Arial" charset="0"/>
                <a:cs typeface="Courier New" panose="02070309020205020404" pitchFamily="49" charset="0"/>
              </a:rPr>
              <a:t>//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hc12(deviceTransmitPin, deviceReceivePin);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copy(char* from, char* to,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to[i] = from[i];</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195</a:t>
            </a:fld>
            <a:endParaRPr lang="en-US" dirty="0"/>
          </a:p>
        </p:txBody>
      </p:sp>
    </p:spTree>
    <p:extLst>
      <p:ext uri="{BB962C8B-B14F-4D97-AF65-F5344CB8AC3E}">
        <p14:creationId xmlns:p14="http://schemas.microsoft.com/office/powerpoint/2010/main" val="23343953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137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636614" y="1779623"/>
            <a:ext cx="10506005" cy="476537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read_from_serial(int max, char* b)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(hc12.available() != 0 &amp;&amp; (i &lt;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b[i++] = hc12.read();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pinMode(deviceSetPin,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196</a:t>
            </a:fld>
            <a:endParaRPr lang="en-US" dirty="0"/>
          </a:p>
        </p:txBody>
      </p:sp>
    </p:spTree>
    <p:extLst>
      <p:ext uri="{BB962C8B-B14F-4D97-AF65-F5344CB8AC3E}">
        <p14:creationId xmlns:p14="http://schemas.microsoft.com/office/powerpoint/2010/main" val="12000797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20183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463464" y="1219023"/>
            <a:ext cx="1161162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send_buf[65];</a:t>
            </a:r>
          </a:p>
          <a:p>
            <a:pPr algn="l">
              <a:spcBef>
                <a:spcPts val="0"/>
              </a:spcBef>
            </a:pPr>
            <a:r>
              <a:rPr lang="en-US" sz="1600" dirty="0">
                <a:latin typeface="Courier New" panose="02070309020205020404" pitchFamily="49" charset="0"/>
                <a:ea typeface="Arial" charset="0"/>
                <a:cs typeface="Courier New" panose="02070309020205020404" pitchFamily="49" charset="0"/>
              </a:rPr>
              <a:t>  char receive_buf[65];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copy((char*)"AT", send_buf, 3);</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HIGH);  //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hc12.listen();</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read_from_serial(64, 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Serial.print("Received: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Serial.println("nothing received");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LOW);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hc12.print(send_buf);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Serial.print("Sent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 *)send_buf);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197</a:t>
            </a:fld>
            <a:endParaRPr lang="en-US" dirty="0"/>
          </a:p>
        </p:txBody>
      </p:sp>
    </p:spTree>
    <p:extLst>
      <p:ext uri="{BB962C8B-B14F-4D97-AF65-F5344CB8AC3E}">
        <p14:creationId xmlns:p14="http://schemas.microsoft.com/office/powerpoint/2010/main" val="36238991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407753" y="1327168"/>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 HC-12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&lt;unistd.h&gt;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&lt;sys/ioctl.h&gt;</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198</a:t>
            </a:fld>
            <a:endParaRPr lang="en-US" dirty="0"/>
          </a:p>
        </p:txBody>
      </p:sp>
      <p:sp>
        <p:nvSpPr>
          <p:cNvPr id="6" name="Content Placeholder 2">
            <a:extLst>
              <a:ext uri="{FF2B5EF4-FFF2-40B4-BE49-F238E27FC236}">
                <a16:creationId xmlns:a16="http://schemas.microsoft.com/office/drawing/2014/main" id="{17E5AD95-910D-BA40-AEF2-2350BFB9E725}"/>
              </a:ext>
            </a:extLst>
          </p:cNvPr>
          <p:cNvSpPr txBox="1">
            <a:spLocks/>
          </p:cNvSpPr>
          <p:nvPr/>
        </p:nvSpPr>
        <p:spPr>
          <a:xfrm>
            <a:off x="5550164" y="1352095"/>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 Interfacing with RP through Rx, Tx</a:t>
            </a: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FDMI1232      HC12</a:t>
            </a:r>
          </a:p>
          <a:p>
            <a:pPr algn="l">
              <a:spcBef>
                <a:spcPts val="0"/>
              </a:spcBef>
            </a:pPr>
            <a:r>
              <a:rPr lang="en-US" sz="1600" dirty="0">
                <a:latin typeface="Courier New" panose="02070309020205020404" pitchFamily="49" charset="0"/>
                <a:ea typeface="Arial" charset="0"/>
                <a:cs typeface="Courier New" panose="02070309020205020404" pitchFamily="49" charset="0"/>
              </a:rPr>
              <a:t>//    vcc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rxd           txd</a:t>
            </a:r>
          </a:p>
          <a:p>
            <a:pPr algn="l">
              <a:spcBef>
                <a:spcPts val="0"/>
              </a:spcBef>
            </a:pPr>
            <a:r>
              <a:rPr lang="en-US" sz="1600" dirty="0">
                <a:latin typeface="Courier New" panose="02070309020205020404" pitchFamily="49" charset="0"/>
                <a:ea typeface="Arial" charset="0"/>
                <a:cs typeface="Courier New" panose="02070309020205020404" pitchFamily="49" charset="0"/>
              </a:rPr>
              <a:t>//    txd           rxd</a:t>
            </a:r>
          </a:p>
          <a:p>
            <a:pPr algn="l">
              <a:spcBef>
                <a:spcPts val="0"/>
              </a:spcBef>
            </a:pPr>
            <a:r>
              <a:rPr lang="en-US" sz="1600" dirty="0">
                <a:latin typeface="Courier New" panose="02070309020205020404" pitchFamily="49" charset="0"/>
                <a:ea typeface="Arial" charset="0"/>
                <a:cs typeface="Courier New" panose="02070309020205020404" pitchFamily="49" charset="0"/>
              </a:rPr>
              <a:t>//    RP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vcc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rxd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    txd (pin  8)  rxd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"/dev/serial0"</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set_pin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7729820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193259"/>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bytes_available(int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num_bytes = 0;</a:t>
            </a:r>
          </a:p>
          <a:p>
            <a:pPr algn="l">
              <a:spcBef>
                <a:spcPts val="0"/>
              </a:spcBef>
            </a:pPr>
            <a:r>
              <a:rPr lang="en-US" sz="1600" dirty="0">
                <a:latin typeface="Courier New" panose="02070309020205020404" pitchFamily="49" charset="0"/>
                <a:ea typeface="Arial" charset="0"/>
                <a:cs typeface="Courier New" panose="02070309020205020404" pitchFamily="49" charset="0"/>
              </a:rPr>
              <a:t>  ioctl(fd, FIONREAD, &amp;num_bytes);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response[128];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printf("Command: %s\n", command);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199</a:t>
            </a:fld>
            <a:endParaRPr lang="en-US" dirty="0"/>
          </a:p>
        </p:txBody>
      </p:sp>
      <p:sp>
        <p:nvSpPr>
          <p:cNvPr id="6" name="Content Placeholder 2">
            <a:extLst>
              <a:ext uri="{FF2B5EF4-FFF2-40B4-BE49-F238E27FC236}">
                <a16:creationId xmlns:a16="http://schemas.microsoft.com/office/drawing/2014/main" id="{A6E31010-B2FB-D14C-9935-87E50808383F}"/>
              </a:ext>
            </a:extLst>
          </p:cNvPr>
          <p:cNvSpPr txBox="1">
            <a:spLocks/>
          </p:cNvSpPr>
          <p:nvPr/>
        </p:nvSpPr>
        <p:spPr>
          <a:xfrm>
            <a:off x="5716033" y="1345659"/>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clearBuf(response, 128);</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response, 127);</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1)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printf("Response: %s", (char*)response);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277256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82400" cy="868362"/>
          </a:xfrm>
        </p:spPr>
        <p:txBody>
          <a:bodyPr anchor="ctr">
            <a:noAutofit/>
          </a:bodyPr>
          <a:lstStyle/>
          <a:p>
            <a:pPr algn="ctr"/>
            <a:r>
              <a:rPr lang="en-US" sz="4400">
                <a:latin typeface="Arial" charset="0"/>
                <a:ea typeface="Arial" charset="0"/>
                <a:cs typeface="Arial" charset="0"/>
              </a:rPr>
              <a:t>Guide</a:t>
            </a:r>
            <a:endParaRPr lang="en-US" sz="4400" b="1"/>
          </a:p>
        </p:txBody>
      </p:sp>
      <p:sp>
        <p:nvSpPr>
          <p:cNvPr id="3" name="Content Placeholder 2"/>
          <p:cNvSpPr>
            <a:spLocks noGrp="1"/>
          </p:cNvSpPr>
          <p:nvPr>
            <p:ph idx="1"/>
          </p:nvPr>
        </p:nvSpPr>
        <p:spPr>
          <a:xfrm>
            <a:off x="304800" y="1497505"/>
            <a:ext cx="11582400" cy="504140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This is a rather condensed introduction to electronics mainly to give a sense of scope and establish terminology.  There’s more in my “Electronics of Radio” notes.</a:t>
            </a:r>
          </a:p>
          <a:p>
            <a:pPr marL="342900" indent="-342900" algn="l">
              <a:buFont typeface="Arial" panose="020B0604020202020204" pitchFamily="34" charset="0"/>
              <a:buChar char="•"/>
            </a:pPr>
            <a:r>
              <a:rPr lang="en-US" sz="2000" dirty="0">
                <a:latin typeface="Arial" charset="0"/>
                <a:ea typeface="Arial" charset="0"/>
                <a:cs typeface="Arial" charset="0"/>
              </a:rPr>
              <a:t>A full treatment of this material could be a full time and rewarding hobby; in fact, many people have this hobby, see, for example, http://</a:t>
            </a:r>
            <a:r>
              <a:rPr lang="en-US" sz="2000" dirty="0" err="1">
                <a:latin typeface="Arial" charset="0"/>
                <a:ea typeface="Arial" charset="0"/>
                <a:cs typeface="Arial" charset="0"/>
              </a:rPr>
              <a:t>www.arrl.org</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should consult some standard works like the Radio Amateurs Handbook and Make Electronics by Charles Platt as well as the </a:t>
            </a:r>
            <a:r>
              <a:rPr lang="en-US" sz="2000" dirty="0" err="1">
                <a:latin typeface="Arial" charset="0"/>
                <a:ea typeface="Arial" charset="0"/>
                <a:cs typeface="Arial" charset="0"/>
              </a:rPr>
              <a:t>SparkFun</a:t>
            </a:r>
            <a:r>
              <a:rPr lang="en-US" sz="2000" dirty="0">
                <a:latin typeface="Arial" charset="0"/>
                <a:ea typeface="Arial" charset="0"/>
                <a:cs typeface="Arial" charset="0"/>
              </a:rPr>
              <a:t> Tutorials which are online. </a:t>
            </a:r>
          </a:p>
          <a:p>
            <a:pPr marL="342900" indent="-342900" algn="l">
              <a:buFont typeface="Arial" panose="020B0604020202020204" pitchFamily="34" charset="0"/>
              <a:buChar char="•"/>
            </a:pPr>
            <a:r>
              <a:rPr lang="en-US" sz="2000" dirty="0">
                <a:latin typeface="Arial" charset="0"/>
                <a:ea typeface="Arial" charset="0"/>
                <a:cs typeface="Arial" charset="0"/>
              </a:rPr>
              <a:t>A basic background in physics would help a lot.  See, for example:</a:t>
            </a:r>
          </a:p>
          <a:p>
            <a:pPr marL="800100" lvl="1" indent="-342900" algn="l">
              <a:buFont typeface="Arial" panose="020B0604020202020204" pitchFamily="34" charset="0"/>
              <a:buChar char="•"/>
            </a:pPr>
            <a:r>
              <a:rPr lang="en-US" dirty="0">
                <a:latin typeface="Arial" charset="0"/>
                <a:ea typeface="Arial" charset="0"/>
                <a:cs typeface="Arial" charset="0"/>
              </a:rPr>
              <a:t>Feynman’s Lectures on physics.</a:t>
            </a:r>
          </a:p>
          <a:p>
            <a:pPr marL="800100" lvl="1" indent="-342900" algn="l">
              <a:buFont typeface="Arial" panose="020B0604020202020204" pitchFamily="34" charset="0"/>
              <a:buChar char="•"/>
            </a:pPr>
            <a:r>
              <a:rPr lang="en-US" dirty="0">
                <a:latin typeface="Arial" charset="0"/>
                <a:ea typeface="Arial" charset="0"/>
                <a:cs typeface="Arial" charset="0"/>
              </a:rPr>
              <a:t>Berkeley physics course volumes 1, 2, 3.</a:t>
            </a:r>
          </a:p>
          <a:p>
            <a:pPr marL="800100" lvl="1" indent="-342900" algn="l">
              <a:buFont typeface="Arial" panose="020B0604020202020204" pitchFamily="34" charset="0"/>
              <a:buChar char="•"/>
            </a:pPr>
            <a:r>
              <a:rPr lang="en-US" dirty="0">
                <a:latin typeface="Arial" charset="0"/>
                <a:ea typeface="Arial" charset="0"/>
                <a:cs typeface="Arial" charset="0"/>
              </a:rPr>
              <a:t>Any standard two-year physics course textbook (e.g.- Sears, </a:t>
            </a:r>
            <a:r>
              <a:rPr lang="en-US" dirty="0" err="1">
                <a:latin typeface="Arial" charset="0"/>
                <a:ea typeface="Arial" charset="0"/>
                <a:cs typeface="Arial" charset="0"/>
              </a:rPr>
              <a:t>Zemansky</a:t>
            </a:r>
            <a:r>
              <a:rPr lang="en-US" dirty="0">
                <a:latin typeface="Arial" charset="0"/>
                <a:ea typeface="Arial" charset="0"/>
                <a:cs typeface="Arial" charset="0"/>
              </a:rPr>
              <a:t> and Young).</a:t>
            </a:r>
          </a:p>
          <a:p>
            <a:pPr marL="800100" lvl="1" indent="-342900" algn="l">
              <a:buFont typeface="Arial" panose="020B0604020202020204" pitchFamily="34" charset="0"/>
              <a:buChar char="•"/>
            </a:pPr>
            <a:r>
              <a:rPr lang="en-US" dirty="0" err="1">
                <a:latin typeface="Arial" charset="0"/>
                <a:ea typeface="Arial" charset="0"/>
                <a:cs typeface="Arial" charset="0"/>
              </a:rPr>
              <a:t>Schaum’s</a:t>
            </a:r>
            <a:r>
              <a:rPr lang="en-US" dirty="0">
                <a:latin typeface="Arial" charset="0"/>
                <a:ea typeface="Arial" charset="0"/>
                <a:cs typeface="Arial" charset="0"/>
              </a:rPr>
              <a:t> outline in Physics for Engineering and Science.</a:t>
            </a:r>
          </a:p>
          <a:p>
            <a:pPr marL="800100" lvl="1" indent="-342900" algn="l">
              <a:buFont typeface="Arial" panose="020B0604020202020204" pitchFamily="34" charset="0"/>
              <a:buChar char="•"/>
            </a:pPr>
            <a:r>
              <a:rPr lang="en-US" dirty="0">
                <a:latin typeface="Arial" charset="0"/>
                <a:ea typeface="Arial" charset="0"/>
                <a:cs typeface="Arial" charset="0"/>
              </a:rPr>
              <a:t>Griffiths, Introduction to Electrodynamics.</a:t>
            </a:r>
          </a:p>
          <a:p>
            <a:pPr marL="800100" lvl="1" indent="-342900" algn="l">
              <a:buFont typeface="Arial" panose="020B0604020202020204" pitchFamily="34" charset="0"/>
              <a:buChar char="•"/>
            </a:pPr>
            <a:r>
              <a:rPr lang="en-US" dirty="0" err="1">
                <a:latin typeface="Arial" charset="0"/>
                <a:ea typeface="Arial" charset="0"/>
                <a:cs typeface="Arial" charset="0"/>
              </a:rPr>
              <a:t>Scherz</a:t>
            </a:r>
            <a:r>
              <a:rPr lang="en-US" dirty="0">
                <a:latin typeface="Arial" charset="0"/>
                <a:ea typeface="Arial" charset="0"/>
                <a:cs typeface="Arial" charset="0"/>
              </a:rPr>
              <a:t>, Practical Electronics for Inventors.  This book bridges theory and practice and is a bargain.</a:t>
            </a:r>
          </a:p>
          <a:p>
            <a:pPr algn="l"/>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a:p>
        </p:txBody>
      </p:sp>
    </p:spTree>
    <p:extLst>
      <p:ext uri="{BB962C8B-B14F-4D97-AF65-F5344CB8AC3E}">
        <p14:creationId xmlns:p14="http://schemas.microsoft.com/office/powerpoint/2010/main" val="3207107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60875"/>
            <a:ext cx="11969261" cy="868362"/>
          </a:xfrm>
        </p:spPr>
        <p:txBody>
          <a:bodyPr anchor="ctr">
            <a:normAutofit/>
          </a:bodyPr>
          <a:lstStyle/>
          <a:p>
            <a:pPr algn="ctr"/>
            <a:r>
              <a:rPr lang="en-US" sz="4400">
                <a:latin typeface="Arial" panose="020B0604020202020204" pitchFamily="34" charset="0"/>
                <a:cs typeface="Arial" panose="020B0604020202020204" pitchFamily="34" charset="0"/>
              </a:rPr>
              <a:t>Analysis: Voltage divider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8204" y="1718383"/>
                <a:ext cx="10016309" cy="476232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Very commonly used e.g.: provide transistor bias</a:t>
                </a:r>
              </a:p>
              <a:p>
                <a:pPr marL="342900" indent="-342900" algn="l">
                  <a:buFont typeface="Arial" panose="020B0604020202020204" pitchFamily="34" charset="0"/>
                  <a:buChar char="•"/>
                </a:pPr>
                <a:r>
                  <a:rPr lang="en-US" sz="2000">
                    <a:latin typeface="Arial" charset="0"/>
                    <a:ea typeface="Arial" charset="0"/>
                    <a:cs typeface="Arial" charset="0"/>
                  </a:rPr>
                  <a:t>V</a:t>
                </a:r>
                <a:r>
                  <a:rPr lang="en-US" sz="2000" baseline="-25000">
                    <a:latin typeface="Arial" charset="0"/>
                    <a:ea typeface="Arial" charset="0"/>
                    <a:cs typeface="Arial" charset="0"/>
                  </a:rPr>
                  <a:t>0 </a:t>
                </a:r>
                <a:r>
                  <a:rPr lang="en-US" sz="2000">
                    <a:latin typeface="Arial" charset="0"/>
                    <a:ea typeface="Arial" charset="0"/>
                    <a:cs typeface="Arial" charset="0"/>
                  </a:rPr>
                  <a:t>= 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2</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 iR</a:t>
                </a:r>
                <a:r>
                  <a:rPr lang="en-US" sz="2000" baseline="-25000">
                    <a:latin typeface="Arial" charset="0"/>
                    <a:ea typeface="Arial" charset="0"/>
                    <a:cs typeface="Arial" charset="0"/>
                  </a:rPr>
                  <a:t>1</a:t>
                </a:r>
                <a:r>
                  <a:rPr lang="en-US" sz="2000">
                    <a:latin typeface="Arial" charset="0"/>
                    <a:ea typeface="Arial" charset="0"/>
                    <a:cs typeface="Arial" charset="0"/>
                  </a:rPr>
                  <a:t>, 𝛥V</a:t>
                </a:r>
                <a:r>
                  <a:rPr lang="en-US" sz="2000" baseline="-25000">
                    <a:latin typeface="Arial" charset="0"/>
                    <a:ea typeface="Arial" charset="0"/>
                    <a:cs typeface="Arial" charset="0"/>
                  </a:rPr>
                  <a:t>2</a:t>
                </a:r>
                <a:r>
                  <a:rPr lang="en-US" sz="2000">
                    <a:latin typeface="Arial" charset="0"/>
                    <a:ea typeface="Arial" charset="0"/>
                    <a:cs typeface="Arial" charset="0"/>
                  </a:rPr>
                  <a:t>= iR</a:t>
                </a:r>
                <a:r>
                  <a:rPr lang="en-US" sz="2000" baseline="-25000">
                    <a:latin typeface="Arial" charset="0"/>
                    <a:ea typeface="Arial" charset="0"/>
                    <a:cs typeface="Arial" charset="0"/>
                  </a:rPr>
                  <a:t>2</a:t>
                </a:r>
                <a:r>
                  <a:rPr lang="en-US" sz="2000">
                    <a:latin typeface="Arial" charset="0"/>
                    <a:ea typeface="Arial" charset="0"/>
                    <a:cs typeface="Arial" charset="0"/>
                  </a:rPr>
                  <a:t>, so 𝛥V</a:t>
                </a:r>
                <a:r>
                  <a:rPr lang="en-US" sz="2000" baseline="-25000">
                    <a:latin typeface="Arial" charset="0"/>
                    <a:ea typeface="Arial" charset="0"/>
                    <a:cs typeface="Arial" charset="0"/>
                  </a:rPr>
                  <a:t>1</a:t>
                </a:r>
                <a:r>
                  <a:rPr lang="en-US" sz="200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den>
                    </m:f>
                  </m:oMath>
                </a14:m>
                <a:r>
                  <a:rPr lang="en-US" sz="2000">
                    <a:latin typeface="Arial" charset="0"/>
                    <a:ea typeface="Arial" charset="0"/>
                    <a:cs typeface="Arial" charset="0"/>
                  </a:rPr>
                  <a:t>𝛥V</a:t>
                </a:r>
                <a:r>
                  <a:rPr lang="en-US" sz="2000" baseline="-25000">
                    <a:latin typeface="Arial" charset="0"/>
                    <a:ea typeface="Arial" charset="0"/>
                    <a:cs typeface="Arial" charset="0"/>
                  </a:rPr>
                  <a:t>2</a:t>
                </a:r>
              </a:p>
              <a:p>
                <a:pPr marL="342900" indent="-342900" algn="l">
                  <a:buFont typeface="Arial" panose="020B0604020202020204" pitchFamily="34" charset="0"/>
                  <a:buChar char="•"/>
                </a:pPr>
                <a:endParaRPr lang="en-US" sz="2000" baseline="-25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+1) 𝛥V</a:t>
                </a:r>
                <a:r>
                  <a:rPr lang="en-US" sz="2000" baseline="-25000">
                    <a:latin typeface="Arial" charset="0"/>
                    <a:ea typeface="Arial" charset="0"/>
                    <a:cs typeface="Arial" charset="0"/>
                  </a:rPr>
                  <a:t>2</a:t>
                </a:r>
                <a:r>
                  <a:rPr lang="en-US" sz="2000">
                    <a:latin typeface="Arial" charset="0"/>
                    <a:ea typeface="Arial" charset="0"/>
                    <a:cs typeface="Arial" charset="0"/>
                  </a:rPr>
                  <a:t>= V</a:t>
                </a:r>
                <a:r>
                  <a:rPr lang="en-US" sz="2000" baseline="-25000">
                    <a:latin typeface="Arial" charset="0"/>
                    <a:ea typeface="Arial" charset="0"/>
                    <a:cs typeface="Arial" charset="0"/>
                  </a:rPr>
                  <a:t>0</a:t>
                </a:r>
                <a:r>
                  <a:rPr lang="en-US" sz="2000">
                    <a:latin typeface="Arial" charset="0"/>
                    <a:ea typeface="Arial" charset="0"/>
                    <a:cs typeface="Arial" charset="0"/>
                  </a:rPr>
                  <a:t> or 𝛥V</a:t>
                </a:r>
                <a:r>
                  <a:rPr lang="en-US" sz="2000" baseline="-25000">
                    <a:latin typeface="Arial" charset="0"/>
                    <a:ea typeface="Arial" charset="0"/>
                    <a:cs typeface="Arial" charset="0"/>
                  </a:rPr>
                  <a:t>2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and 𝛥V</a:t>
                </a:r>
                <a:r>
                  <a:rPr lang="en-US" sz="2000" baseline="-25000">
                    <a:latin typeface="Arial" charset="0"/>
                    <a:ea typeface="Arial" charset="0"/>
                    <a:cs typeface="Arial" charset="0"/>
                  </a:rPr>
                  <a:t>1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baseline="-2500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8204" y="1718383"/>
                <a:ext cx="10016309" cy="4762329"/>
              </a:xfrm>
              <a:blipFill>
                <a:blip r:embed="rId3"/>
                <a:stretch>
                  <a:fillRect l="-380" t="-10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a:p>
        </p:txBody>
      </p:sp>
      <p:sp>
        <p:nvSpPr>
          <p:cNvPr id="6" name="Freeform 12">
            <a:extLst>
              <a:ext uri="{FF2B5EF4-FFF2-40B4-BE49-F238E27FC236}">
                <a16:creationId xmlns:a16="http://schemas.microsoft.com/office/drawing/2014/main" id="{D93F8C8E-D157-E043-8680-1F1B90462685}"/>
              </a:ext>
            </a:extLst>
          </p:cNvPr>
          <p:cNvSpPr>
            <a:spLocks noChangeAspect="1"/>
          </p:cNvSpPr>
          <p:nvPr/>
        </p:nvSpPr>
        <p:spPr bwMode="auto">
          <a:xfrm>
            <a:off x="9650306" y="2521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C0BBA92-989C-5A48-8A8F-83B79FB4607C}"/>
              </a:ext>
            </a:extLst>
          </p:cNvPr>
          <p:cNvSpPr>
            <a:spLocks noChangeAspect="1"/>
          </p:cNvSpPr>
          <p:nvPr/>
        </p:nvSpPr>
        <p:spPr bwMode="auto">
          <a:xfrm>
            <a:off x="9650306" y="3283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E92D182-F1AD-D947-B206-E4C90A92BCB3}"/>
              </a:ext>
            </a:extLst>
          </p:cNvPr>
          <p:cNvSpPr/>
          <p:nvPr/>
        </p:nvSpPr>
        <p:spPr>
          <a:xfrm>
            <a:off x="9663818" y="24730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A2ABF5E2-B548-8745-94BB-B9B8CC79FAEB}"/>
              </a:ext>
            </a:extLst>
          </p:cNvPr>
          <p:cNvSpPr/>
          <p:nvPr/>
        </p:nvSpPr>
        <p:spPr>
          <a:xfrm>
            <a:off x="9668785" y="32321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3EB54D6E-7BB3-F94B-9B79-56DBF66542F6}"/>
              </a:ext>
            </a:extLst>
          </p:cNvPr>
          <p:cNvSpPr/>
          <p:nvPr/>
        </p:nvSpPr>
        <p:spPr>
          <a:xfrm>
            <a:off x="9657062" y="40023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648662BD-6F35-E848-AC81-676E30E87567}"/>
              </a:ext>
            </a:extLst>
          </p:cNvPr>
          <p:cNvSpPr txBox="1"/>
          <p:nvPr/>
        </p:nvSpPr>
        <p:spPr>
          <a:xfrm>
            <a:off x="10054606" y="2215975"/>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A28771FB-8789-7D43-9B62-C987B123397C}"/>
              </a:ext>
            </a:extLst>
          </p:cNvPr>
          <p:cNvSpPr txBox="1"/>
          <p:nvPr/>
        </p:nvSpPr>
        <p:spPr>
          <a:xfrm>
            <a:off x="10083436" y="3109784"/>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2" name="TextBox 11">
            <a:extLst>
              <a:ext uri="{FF2B5EF4-FFF2-40B4-BE49-F238E27FC236}">
                <a16:creationId xmlns:a16="http://schemas.microsoft.com/office/drawing/2014/main" id="{E3A7AFC3-9516-724A-8485-0F762590384C}"/>
              </a:ext>
            </a:extLst>
          </p:cNvPr>
          <p:cNvSpPr txBox="1"/>
          <p:nvPr/>
        </p:nvSpPr>
        <p:spPr>
          <a:xfrm>
            <a:off x="10062107" y="3914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3" name="Group 255">
            <a:extLst>
              <a:ext uri="{FF2B5EF4-FFF2-40B4-BE49-F238E27FC236}">
                <a16:creationId xmlns:a16="http://schemas.microsoft.com/office/drawing/2014/main" id="{93079E66-C1B3-7642-9CFB-7CD04500CECA}"/>
              </a:ext>
            </a:extLst>
          </p:cNvPr>
          <p:cNvGrpSpPr>
            <a:grpSpLocks/>
          </p:cNvGrpSpPr>
          <p:nvPr/>
        </p:nvGrpSpPr>
        <p:grpSpPr bwMode="auto">
          <a:xfrm>
            <a:off x="8423596" y="2889737"/>
            <a:ext cx="304800" cy="758952"/>
            <a:chOff x="4800" y="144"/>
            <a:chExt cx="384" cy="1824"/>
          </a:xfrm>
        </p:grpSpPr>
        <p:sp>
          <p:nvSpPr>
            <p:cNvPr id="14" name="Line 256">
              <a:extLst>
                <a:ext uri="{FF2B5EF4-FFF2-40B4-BE49-F238E27FC236}">
                  <a16:creationId xmlns:a16="http://schemas.microsoft.com/office/drawing/2014/main" id="{C79ADA8C-1D29-5B47-9B53-B1EFE3D3A75F}"/>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257">
              <a:extLst>
                <a:ext uri="{FF2B5EF4-FFF2-40B4-BE49-F238E27FC236}">
                  <a16:creationId xmlns:a16="http://schemas.microsoft.com/office/drawing/2014/main" id="{806F717C-5FF9-5F45-88EE-A4FD0396AE2A}"/>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258">
              <a:extLst>
                <a:ext uri="{FF2B5EF4-FFF2-40B4-BE49-F238E27FC236}">
                  <a16:creationId xmlns:a16="http://schemas.microsoft.com/office/drawing/2014/main" id="{AA236A06-11C5-F941-BB7D-ACF30F575853}"/>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7" name="Line 259">
              <a:extLst>
                <a:ext uri="{FF2B5EF4-FFF2-40B4-BE49-F238E27FC236}">
                  <a16:creationId xmlns:a16="http://schemas.microsoft.com/office/drawing/2014/main" id="{24C5E736-2B57-4844-9D95-B8E613DA4F8A}"/>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8" name="Line 260">
              <a:extLst>
                <a:ext uri="{FF2B5EF4-FFF2-40B4-BE49-F238E27FC236}">
                  <a16:creationId xmlns:a16="http://schemas.microsoft.com/office/drawing/2014/main" id="{9FF267F3-461A-9F4A-8C06-C1A0AFD81BE1}"/>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261">
              <a:extLst>
                <a:ext uri="{FF2B5EF4-FFF2-40B4-BE49-F238E27FC236}">
                  <a16:creationId xmlns:a16="http://schemas.microsoft.com/office/drawing/2014/main" id="{70F07125-8629-C442-9E79-D652F498BC38}"/>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0" name="TextBox 19">
            <a:extLst>
              <a:ext uri="{FF2B5EF4-FFF2-40B4-BE49-F238E27FC236}">
                <a16:creationId xmlns:a16="http://schemas.microsoft.com/office/drawing/2014/main" id="{9210EE00-CE84-7248-8B7B-E8430F3E9DD6}"/>
              </a:ext>
            </a:extLst>
          </p:cNvPr>
          <p:cNvSpPr txBox="1"/>
          <p:nvPr/>
        </p:nvSpPr>
        <p:spPr>
          <a:xfrm>
            <a:off x="7760889" y="2899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cxnSp>
        <p:nvCxnSpPr>
          <p:cNvPr id="21" name="Straight Connector 20">
            <a:extLst>
              <a:ext uri="{FF2B5EF4-FFF2-40B4-BE49-F238E27FC236}">
                <a16:creationId xmlns:a16="http://schemas.microsoft.com/office/drawing/2014/main" id="{4436F495-1328-9246-BEDE-D3F29412A560}"/>
              </a:ext>
            </a:extLst>
          </p:cNvPr>
          <p:cNvCxnSpPr>
            <a:cxnSpLocks/>
          </p:cNvCxnSpPr>
          <p:nvPr/>
        </p:nvCxnSpPr>
        <p:spPr>
          <a:xfrm>
            <a:off x="8573435" y="2530430"/>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0B3E93-611B-8044-AEDE-49B9D0EFE010}"/>
              </a:ext>
            </a:extLst>
          </p:cNvPr>
          <p:cNvCxnSpPr>
            <a:cxnSpLocks/>
          </p:cNvCxnSpPr>
          <p:nvPr/>
        </p:nvCxnSpPr>
        <p:spPr>
          <a:xfrm>
            <a:off x="8572294" y="406585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B8FF68B-9767-7647-A488-2698BC6ECFFE}"/>
              </a:ext>
            </a:extLst>
          </p:cNvPr>
          <p:cNvCxnSpPr>
            <a:cxnSpLocks/>
          </p:cNvCxnSpPr>
          <p:nvPr/>
        </p:nvCxnSpPr>
        <p:spPr>
          <a:xfrm flipV="1">
            <a:off x="8582628" y="2530430"/>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12F2E6-81D5-5242-A5FE-8D5FEB62C70E}"/>
              </a:ext>
            </a:extLst>
          </p:cNvPr>
          <p:cNvCxnSpPr>
            <a:cxnSpLocks/>
          </p:cNvCxnSpPr>
          <p:nvPr/>
        </p:nvCxnSpPr>
        <p:spPr>
          <a:xfrm flipV="1">
            <a:off x="8582628" y="3526421"/>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001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230837"/>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setup(int fd, int new_baud_rate, int new_channel)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request[128];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pinMode(set_pin, OUTPUT);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test command, hc12 should return "OK"</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"AT");</a:t>
            </a:r>
          </a:p>
          <a:p>
            <a:pPr algn="l">
              <a:spcBef>
                <a:spcPts val="0"/>
              </a:spcBef>
            </a:pPr>
            <a:r>
              <a:rPr lang="en-US" sz="1600" dirty="0">
                <a:latin typeface="Courier New" panose="02070309020205020404" pitchFamily="49" charset="0"/>
                <a:ea typeface="Arial" charset="0"/>
                <a:cs typeface="Courier New" panose="02070309020205020404" pitchFamily="49" charset="0"/>
              </a:rPr>
              <a:t>  //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"AT+B%04d",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channel 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"AT+C%03d",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back to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200</a:t>
            </a:fld>
            <a:endParaRPr lang="en-US" dirty="0"/>
          </a:p>
        </p:txBody>
      </p:sp>
    </p:spTree>
    <p:extLst>
      <p:ext uri="{BB962C8B-B14F-4D97-AF65-F5344CB8AC3E}">
        <p14:creationId xmlns:p14="http://schemas.microsoft.com/office/powerpoint/2010/main" val="56487136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283155" y="147079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if (strcmp(av[i], "-channel")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(new_channel &lt; 1 || new_channel&gt;100)</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1;</a:t>
            </a:r>
          </a:p>
          <a:p>
            <a:pPr algn="l">
              <a:spcBef>
                <a:spcPts val="0"/>
              </a:spcBef>
            </a:pPr>
            <a:r>
              <a:rPr lang="en-US" sz="1600" dirty="0">
                <a:latin typeface="Courier New" panose="02070309020205020404" pitchFamily="49" charset="0"/>
                <a:ea typeface="Arial" charset="0"/>
                <a:cs typeface="Courier New" panose="02070309020205020404" pitchFamily="49" charset="0"/>
              </a:rPr>
              <a:t>  // turn off blocking for reads.</a:t>
            </a:r>
          </a:p>
          <a:p>
            <a:pPr algn="l">
              <a:spcBef>
                <a:spcPts val="0"/>
              </a:spcBef>
            </a:pPr>
            <a:r>
              <a:rPr lang="en-US" sz="1600" dirty="0">
                <a:latin typeface="Courier New" panose="02070309020205020404" pitchFamily="49" charset="0"/>
                <a:ea typeface="Arial" charset="0"/>
                <a:cs typeface="Courier New" panose="02070309020205020404" pitchFamily="49" charset="0"/>
              </a:rPr>
              <a:t>  fcntl(fd, F_SETFL, 0);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struct termios t;</a:t>
            </a:r>
          </a:p>
          <a:p>
            <a:pPr algn="l">
              <a:spcBef>
                <a:spcPts val="0"/>
              </a:spcBef>
            </a:pPr>
            <a:r>
              <a:rPr lang="en-US" sz="1600" dirty="0">
                <a:latin typeface="Courier New" panose="02070309020205020404" pitchFamily="49" charset="0"/>
                <a:ea typeface="Arial" charset="0"/>
                <a:cs typeface="Courier New" panose="02070309020205020404" pitchFamily="49" charset="0"/>
              </a:rPr>
              <a:t>  tcgetattr(fd, &amp;t);</a:t>
            </a:r>
          </a:p>
          <a:p>
            <a:pPr algn="l">
              <a:spcBef>
                <a:spcPts val="0"/>
              </a:spcBef>
            </a:pPr>
            <a:r>
              <a:rPr lang="en-US" sz="1600" dirty="0">
                <a:latin typeface="Courier New" panose="02070309020205020404" pitchFamily="49" charset="0"/>
                <a:ea typeface="Arial" charset="0"/>
                <a:cs typeface="Courier New" panose="02070309020205020404" pitchFamily="49" charset="0"/>
              </a:rPr>
              <a:t>  cfsetispeed(&amp;t,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tcsetattr(fd, TCSANOW, &amp;t);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 We need pin access for this</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201</a:t>
            </a:fld>
            <a:endParaRPr lang="en-US" dirty="0"/>
          </a:p>
        </p:txBody>
      </p:sp>
      <p:sp>
        <p:nvSpPr>
          <p:cNvPr id="6" name="Content Placeholder 2">
            <a:extLst>
              <a:ext uri="{FF2B5EF4-FFF2-40B4-BE49-F238E27FC236}">
                <a16:creationId xmlns:a16="http://schemas.microsoft.com/office/drawing/2014/main" id="{4A96DC56-8941-6F44-BECF-A5B8AC213C17}"/>
              </a:ext>
            </a:extLst>
          </p:cNvPr>
          <p:cNvSpPr txBox="1">
            <a:spLocks/>
          </p:cNvSpPr>
          <p:nvPr/>
        </p:nvSpPr>
        <p:spPr>
          <a:xfrm>
            <a:off x="432885" y="1099307"/>
            <a:ext cx="7185764"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receive_buf[BUF_SIZE];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send_buf[BUF_SIZE];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speed_t new_baud_rate = 9600;</a:t>
            </a:r>
          </a:p>
          <a:p>
            <a:pPr algn="l">
              <a:spcBef>
                <a:spcPts val="0"/>
              </a:spcBef>
            </a:pPr>
            <a:r>
              <a:rPr lang="en-US" sz="1600" dirty="0">
                <a:latin typeface="Courier New" panose="02070309020205020404" pitchFamily="49" charset="0"/>
                <a:ea typeface="Arial" charset="0"/>
                <a:cs typeface="Courier New" panose="02070309020205020404" pitchFamily="49" charset="0"/>
              </a:rPr>
              <a:t>  int new_channel = 6;</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(an - 1); i++)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(strcmp(av[i], "-baud")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new_baud_rate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4138890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78494" y="126841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5;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clearBuf(receive_buf,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in_size = read(fd, receive_buf,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receive_buf[in_size++] = 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printf("Received: %s", (const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clearBuf(send_buf,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sprintf((char*)send_buf,"Message %d", i);</a:t>
            </a:r>
          </a:p>
          <a:p>
            <a:pPr algn="l">
              <a:spcBef>
                <a:spcPts val="0"/>
              </a:spcBef>
            </a:pPr>
            <a:r>
              <a:rPr lang="en-US" sz="1600" dirty="0">
                <a:latin typeface="Courier New" panose="02070309020205020404" pitchFamily="49" charset="0"/>
                <a:ea typeface="Arial" charset="0"/>
                <a:cs typeface="Courier New" panose="02070309020205020404" pitchFamily="49" charset="0"/>
              </a:rPr>
              <a:t>    out_size = strlen((char*)send_buf);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send_buf, out_size);</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printf("Sent: %s\n", (char*)send_buf);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202</a:t>
            </a:fld>
            <a:endParaRPr lang="en-US" dirty="0"/>
          </a:p>
        </p:txBody>
      </p:sp>
    </p:spTree>
    <p:extLst>
      <p:ext uri="{BB962C8B-B14F-4D97-AF65-F5344CB8AC3E}">
        <p14:creationId xmlns:p14="http://schemas.microsoft.com/office/powerpoint/2010/main" val="63196701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Rotary encoder</a:t>
            </a:r>
          </a:p>
        </p:txBody>
      </p:sp>
      <p:sp>
        <p:nvSpPr>
          <p:cNvPr id="3" name="Content Placeholder 2"/>
          <p:cNvSpPr>
            <a:spLocks noGrp="1"/>
          </p:cNvSpPr>
          <p:nvPr>
            <p:ph idx="1"/>
          </p:nvPr>
        </p:nvSpPr>
        <p:spPr>
          <a:xfrm>
            <a:off x="347775" y="1411406"/>
            <a:ext cx="11496450" cy="4134236"/>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the encoder is rotating clockwise the output A will be ahead of output B.</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A digital device (like the Arduino) can track the speed of rotation and turn the sequence of pulses into a measured position.</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203</a:t>
            </a:fld>
            <a:endParaRPr lang="en-US" dirty="0"/>
          </a:p>
        </p:txBody>
      </p:sp>
      <p:pic>
        <p:nvPicPr>
          <p:cNvPr id="4" name="Picture 3">
            <a:extLst>
              <a:ext uri="{FF2B5EF4-FFF2-40B4-BE49-F238E27FC236}">
                <a16:creationId xmlns:a16="http://schemas.microsoft.com/office/drawing/2014/main" id="{6D2CD8A5-A7FE-5744-AEFE-26DE181DEB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3137" y="3625426"/>
            <a:ext cx="2023756" cy="2023756"/>
          </a:xfrm>
          <a:prstGeom prst="rect">
            <a:avLst/>
          </a:prstGeom>
        </p:spPr>
      </p:pic>
      <p:sp>
        <p:nvSpPr>
          <p:cNvPr id="6" name="TextBox 5">
            <a:extLst>
              <a:ext uri="{FF2B5EF4-FFF2-40B4-BE49-F238E27FC236}">
                <a16:creationId xmlns:a16="http://schemas.microsoft.com/office/drawing/2014/main" id="{6719C5B0-4FBA-5943-B000-201B2F3C8D50}"/>
              </a:ext>
            </a:extLst>
          </p:cNvPr>
          <p:cNvSpPr txBox="1"/>
          <p:nvPr/>
        </p:nvSpPr>
        <p:spPr>
          <a:xfrm>
            <a:off x="1816704" y="6169780"/>
            <a:ext cx="167911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Hobby Electronics</a:t>
            </a:r>
          </a:p>
        </p:txBody>
      </p:sp>
      <p:sp>
        <p:nvSpPr>
          <p:cNvPr id="7" name="Rectangle 6">
            <a:extLst>
              <a:ext uri="{FF2B5EF4-FFF2-40B4-BE49-F238E27FC236}">
                <a16:creationId xmlns:a16="http://schemas.microsoft.com/office/drawing/2014/main" id="{A8FF9215-DD8E-1C4F-B0D9-8D15D2E63D06}"/>
              </a:ext>
            </a:extLst>
          </p:cNvPr>
          <p:cNvSpPr/>
          <p:nvPr/>
        </p:nvSpPr>
        <p:spPr>
          <a:xfrm>
            <a:off x="7169012" y="3854466"/>
            <a:ext cx="15688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9F2C562-B8D1-F646-8D09-D745DA4F563F}"/>
              </a:ext>
            </a:extLst>
          </p:cNvPr>
          <p:cNvSpPr txBox="1"/>
          <p:nvPr/>
        </p:nvSpPr>
        <p:spPr>
          <a:xfrm>
            <a:off x="7861878" y="6007992"/>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87F11D60-39A7-AC45-AFDA-E64400CB0545}"/>
              </a:ext>
            </a:extLst>
          </p:cNvPr>
          <p:cNvSpPr txBox="1"/>
          <p:nvPr/>
        </p:nvSpPr>
        <p:spPr>
          <a:xfrm>
            <a:off x="8123222" y="3979602"/>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C51CB337-CD35-754B-9A96-93108E6CB572}"/>
              </a:ext>
            </a:extLst>
          </p:cNvPr>
          <p:cNvSpPr txBox="1"/>
          <p:nvPr/>
        </p:nvSpPr>
        <p:spPr>
          <a:xfrm>
            <a:off x="8195692" y="5501993"/>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86862196-6A69-EA43-814E-056D1CE84985}"/>
              </a:ext>
            </a:extLst>
          </p:cNvPr>
          <p:cNvSpPr/>
          <p:nvPr/>
        </p:nvSpPr>
        <p:spPr>
          <a:xfrm>
            <a:off x="10433657" y="3854466"/>
            <a:ext cx="15225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F864539-C8CA-6B4E-9316-7E9D1B27F8B9}"/>
              </a:ext>
            </a:extLst>
          </p:cNvPr>
          <p:cNvSpPr txBox="1"/>
          <p:nvPr/>
        </p:nvSpPr>
        <p:spPr>
          <a:xfrm>
            <a:off x="10319286" y="5998374"/>
            <a:ext cx="1695648"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Rotary encoder</a:t>
            </a:r>
          </a:p>
        </p:txBody>
      </p:sp>
      <p:sp>
        <p:nvSpPr>
          <p:cNvPr id="13" name="TextBox 12">
            <a:extLst>
              <a:ext uri="{FF2B5EF4-FFF2-40B4-BE49-F238E27FC236}">
                <a16:creationId xmlns:a16="http://schemas.microsoft.com/office/drawing/2014/main" id="{E446C096-2AD6-B842-BD93-0DCF7E9B19DA}"/>
              </a:ext>
            </a:extLst>
          </p:cNvPr>
          <p:cNvSpPr txBox="1"/>
          <p:nvPr/>
        </p:nvSpPr>
        <p:spPr>
          <a:xfrm>
            <a:off x="10369529" y="3940930"/>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8FAA84B9-235A-5944-B2C0-5E920F81131B}"/>
              </a:ext>
            </a:extLst>
          </p:cNvPr>
          <p:cNvSpPr txBox="1"/>
          <p:nvPr/>
        </p:nvSpPr>
        <p:spPr>
          <a:xfrm>
            <a:off x="10331550" y="5515877"/>
            <a:ext cx="17757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Middle pin (Pin 2)</a:t>
            </a:r>
          </a:p>
        </p:txBody>
      </p:sp>
      <p:cxnSp>
        <p:nvCxnSpPr>
          <p:cNvPr id="15" name="Straight Connector 14">
            <a:extLst>
              <a:ext uri="{FF2B5EF4-FFF2-40B4-BE49-F238E27FC236}">
                <a16:creationId xmlns:a16="http://schemas.microsoft.com/office/drawing/2014/main" id="{70E0DD5B-5168-D241-A511-A7D2A8834C33}"/>
              </a:ext>
            </a:extLst>
          </p:cNvPr>
          <p:cNvCxnSpPr>
            <a:cxnSpLocks/>
          </p:cNvCxnSpPr>
          <p:nvPr/>
        </p:nvCxnSpPr>
        <p:spPr>
          <a:xfrm>
            <a:off x="8706338" y="4133490"/>
            <a:ext cx="1280160" cy="1213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07C787-D070-3A48-BF6C-DD8552F52A89}"/>
              </a:ext>
            </a:extLst>
          </p:cNvPr>
          <p:cNvCxnSpPr/>
          <p:nvPr/>
        </p:nvCxnSpPr>
        <p:spPr>
          <a:xfrm>
            <a:off x="8715931" y="565235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024BDB-1410-1042-B709-1AD9A10BFF82}"/>
              </a:ext>
            </a:extLst>
          </p:cNvPr>
          <p:cNvSpPr txBox="1"/>
          <p:nvPr/>
        </p:nvSpPr>
        <p:spPr>
          <a:xfrm>
            <a:off x="8174499" y="472101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D2</a:t>
            </a:r>
          </a:p>
        </p:txBody>
      </p:sp>
      <p:cxnSp>
        <p:nvCxnSpPr>
          <p:cNvPr id="19" name="Straight Connector 18">
            <a:extLst>
              <a:ext uri="{FF2B5EF4-FFF2-40B4-BE49-F238E27FC236}">
                <a16:creationId xmlns:a16="http://schemas.microsoft.com/office/drawing/2014/main" id="{4977AF40-5F16-5449-9AAB-8E536C204189}"/>
              </a:ext>
            </a:extLst>
          </p:cNvPr>
          <p:cNvCxnSpPr/>
          <p:nvPr/>
        </p:nvCxnSpPr>
        <p:spPr>
          <a:xfrm>
            <a:off x="8715931" y="4891231"/>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Freeform 12">
            <a:extLst>
              <a:ext uri="{FF2B5EF4-FFF2-40B4-BE49-F238E27FC236}">
                <a16:creationId xmlns:a16="http://schemas.microsoft.com/office/drawing/2014/main" id="{8872AD2A-80EA-8B4E-B159-A95097AE0FCB}"/>
              </a:ext>
            </a:extLst>
          </p:cNvPr>
          <p:cNvSpPr>
            <a:spLocks/>
          </p:cNvSpPr>
          <p:nvPr/>
        </p:nvSpPr>
        <p:spPr bwMode="auto">
          <a:xfrm flipH="1">
            <a:off x="9262089" y="4129295"/>
            <a:ext cx="166082" cy="76604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1" name="TextBox 20">
            <a:extLst>
              <a:ext uri="{FF2B5EF4-FFF2-40B4-BE49-F238E27FC236}">
                <a16:creationId xmlns:a16="http://schemas.microsoft.com/office/drawing/2014/main" id="{56C23D72-B399-D649-8679-36BCEB0E53FF}"/>
              </a:ext>
            </a:extLst>
          </p:cNvPr>
          <p:cNvSpPr txBox="1"/>
          <p:nvPr/>
        </p:nvSpPr>
        <p:spPr>
          <a:xfrm>
            <a:off x="9448207" y="4361326"/>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2" name="Content Placeholder 2">
            <a:extLst>
              <a:ext uri="{FF2B5EF4-FFF2-40B4-BE49-F238E27FC236}">
                <a16:creationId xmlns:a16="http://schemas.microsoft.com/office/drawing/2014/main" id="{3B2F00E6-9232-B44B-964C-45EC18F94E95}"/>
              </a:ext>
            </a:extLst>
          </p:cNvPr>
          <p:cNvSpPr txBox="1">
            <a:spLocks/>
          </p:cNvSpPr>
          <p:nvPr/>
        </p:nvSpPr>
        <p:spPr>
          <a:xfrm>
            <a:off x="439739" y="1828121"/>
            <a:ext cx="11496450" cy="43609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23" name="TextBox 22">
            <a:extLst>
              <a:ext uri="{FF2B5EF4-FFF2-40B4-BE49-F238E27FC236}">
                <a16:creationId xmlns:a16="http://schemas.microsoft.com/office/drawing/2014/main" id="{7749FBD3-19BD-FD4B-91E1-95E55B64BF3C}"/>
              </a:ext>
            </a:extLst>
          </p:cNvPr>
          <p:cNvSpPr txBox="1"/>
          <p:nvPr/>
        </p:nvSpPr>
        <p:spPr>
          <a:xfrm>
            <a:off x="10374767" y="506900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3</a:t>
            </a:r>
          </a:p>
        </p:txBody>
      </p:sp>
      <p:sp>
        <p:nvSpPr>
          <p:cNvPr id="24" name="TextBox 23">
            <a:extLst>
              <a:ext uri="{FF2B5EF4-FFF2-40B4-BE49-F238E27FC236}">
                <a16:creationId xmlns:a16="http://schemas.microsoft.com/office/drawing/2014/main" id="{12A2BE5A-B392-3843-AF93-DAA04D11F2EE}"/>
              </a:ext>
            </a:extLst>
          </p:cNvPr>
          <p:cNvSpPr txBox="1"/>
          <p:nvPr/>
        </p:nvSpPr>
        <p:spPr>
          <a:xfrm>
            <a:off x="8174502" y="5042751"/>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D4</a:t>
            </a:r>
          </a:p>
        </p:txBody>
      </p:sp>
      <p:cxnSp>
        <p:nvCxnSpPr>
          <p:cNvPr id="25" name="Straight Connector 24">
            <a:extLst>
              <a:ext uri="{FF2B5EF4-FFF2-40B4-BE49-F238E27FC236}">
                <a16:creationId xmlns:a16="http://schemas.microsoft.com/office/drawing/2014/main" id="{2ABA808E-C1CD-1242-95C7-AD38C593347C}"/>
              </a:ext>
            </a:extLst>
          </p:cNvPr>
          <p:cNvCxnSpPr/>
          <p:nvPr/>
        </p:nvCxnSpPr>
        <p:spPr>
          <a:xfrm>
            <a:off x="8715934" y="51960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Freeform 12">
            <a:extLst>
              <a:ext uri="{FF2B5EF4-FFF2-40B4-BE49-F238E27FC236}">
                <a16:creationId xmlns:a16="http://schemas.microsoft.com/office/drawing/2014/main" id="{760E6972-7646-D349-918E-0C5FAAFF6409}"/>
              </a:ext>
            </a:extLst>
          </p:cNvPr>
          <p:cNvSpPr>
            <a:spLocks/>
          </p:cNvSpPr>
          <p:nvPr/>
        </p:nvSpPr>
        <p:spPr bwMode="auto">
          <a:xfrm flipH="1">
            <a:off x="9866824" y="4131472"/>
            <a:ext cx="187745" cy="1069848"/>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30" name="TextBox 29">
            <a:extLst>
              <a:ext uri="{FF2B5EF4-FFF2-40B4-BE49-F238E27FC236}">
                <a16:creationId xmlns:a16="http://schemas.microsoft.com/office/drawing/2014/main" id="{4A4FF3BA-ADCC-6149-994C-8BB30DEE2A11}"/>
              </a:ext>
            </a:extLst>
          </p:cNvPr>
          <p:cNvSpPr txBox="1"/>
          <p:nvPr/>
        </p:nvSpPr>
        <p:spPr>
          <a:xfrm>
            <a:off x="10374770" y="4730348"/>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1</a:t>
            </a:r>
          </a:p>
        </p:txBody>
      </p:sp>
      <p:pic>
        <p:nvPicPr>
          <p:cNvPr id="2050" name="Picture 2" descr="Rotary Encoder Phase Pulses">
            <a:extLst>
              <a:ext uri="{FF2B5EF4-FFF2-40B4-BE49-F238E27FC236}">
                <a16:creationId xmlns:a16="http://schemas.microsoft.com/office/drawing/2014/main" id="{94199E8B-9A59-FB4A-9243-D23EC50111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94250" y="3697760"/>
            <a:ext cx="3810000" cy="1981200"/>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241497AB-EE21-F848-B1F5-0C07CAF70925}"/>
              </a:ext>
            </a:extLst>
          </p:cNvPr>
          <p:cNvSpPr/>
          <p:nvPr/>
        </p:nvSpPr>
        <p:spPr>
          <a:xfrm>
            <a:off x="98941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9" name="Oval 28">
            <a:extLst>
              <a:ext uri="{FF2B5EF4-FFF2-40B4-BE49-F238E27FC236}">
                <a16:creationId xmlns:a16="http://schemas.microsoft.com/office/drawing/2014/main" id="{B0038EEE-3D7F-9740-9FD4-E47C38F1DFED}"/>
              </a:ext>
            </a:extLst>
          </p:cNvPr>
          <p:cNvSpPr/>
          <p:nvPr/>
        </p:nvSpPr>
        <p:spPr>
          <a:xfrm>
            <a:off x="928450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1" name="Oval 30">
            <a:extLst>
              <a:ext uri="{FF2B5EF4-FFF2-40B4-BE49-F238E27FC236}">
                <a16:creationId xmlns:a16="http://schemas.microsoft.com/office/drawing/2014/main" id="{2D8DFCE5-EE7C-1E40-BA7F-034CA4DB3E00}"/>
              </a:ext>
            </a:extLst>
          </p:cNvPr>
          <p:cNvSpPr/>
          <p:nvPr/>
        </p:nvSpPr>
        <p:spPr>
          <a:xfrm>
            <a:off x="9894106" y="51493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2" name="Oval 31">
            <a:extLst>
              <a:ext uri="{FF2B5EF4-FFF2-40B4-BE49-F238E27FC236}">
                <a16:creationId xmlns:a16="http://schemas.microsoft.com/office/drawing/2014/main" id="{418F0CE1-7C65-FC43-9612-5FE55E2FD3BE}"/>
              </a:ext>
            </a:extLst>
          </p:cNvPr>
          <p:cNvSpPr/>
          <p:nvPr/>
        </p:nvSpPr>
        <p:spPr>
          <a:xfrm>
            <a:off x="92845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5167569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37599" y="1949824"/>
            <a:ext cx="10238509" cy="45890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Rotary encoder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clockPin=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position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encoder() {</a:t>
            </a:r>
          </a:p>
          <a:p>
            <a:pPr algn="l">
              <a:spcBef>
                <a:spcPts val="0"/>
              </a:spcBef>
            </a:pPr>
            <a:r>
              <a:rPr lang="en-US" sz="1600" dirty="0">
                <a:latin typeface="Courier New" panose="02070309020205020404" pitchFamily="49" charset="0"/>
                <a:ea typeface="Arial" charset="0"/>
                <a:cs typeface="Courier New" panose="02070309020205020404" pitchFamily="49" charset="0"/>
              </a:rPr>
              <a:t>  if (digitalRead(clockPin) ==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204</a:t>
            </a:fld>
            <a:endParaRPr lang="en-US" dirty="0"/>
          </a:p>
        </p:txBody>
      </p:sp>
    </p:spTree>
    <p:extLst>
      <p:ext uri="{BB962C8B-B14F-4D97-AF65-F5344CB8AC3E}">
        <p14:creationId xmlns:p14="http://schemas.microsoft.com/office/powerpoint/2010/main" val="42796781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50150" y="1573306"/>
            <a:ext cx="11366142" cy="496560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digitalWrite(clockPin,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attachInterrupt(0, encoder,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205</a:t>
            </a:fld>
            <a:endParaRPr lang="en-US" dirty="0"/>
          </a:p>
        </p:txBody>
      </p:sp>
    </p:spTree>
    <p:extLst>
      <p:ext uri="{BB962C8B-B14F-4D97-AF65-F5344CB8AC3E}">
        <p14:creationId xmlns:p14="http://schemas.microsoft.com/office/powerpoint/2010/main" val="15116945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230471"/>
            <a:ext cx="11004324"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Lab: Use dead reckoning with an IMU and Google maps </a:t>
            </a:r>
          </a:p>
        </p:txBody>
      </p:sp>
      <p:sp>
        <p:nvSpPr>
          <p:cNvPr id="3" name="Content Placeholder 2"/>
          <p:cNvSpPr>
            <a:spLocks noGrp="1"/>
          </p:cNvSpPr>
          <p:nvPr>
            <p:ph idx="1"/>
          </p:nvPr>
        </p:nvSpPr>
        <p:spPr>
          <a:xfrm>
            <a:off x="425473" y="2469494"/>
            <a:ext cx="11004324" cy="304403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Openweather API is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a:t>
            </a:r>
          </a:p>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Google maps API is </a:t>
            </a:r>
            <a:r>
              <a:rPr lang="en-US" sz="2000" dirty="0">
                <a:solidFill>
                  <a:srgbClr val="2282F0"/>
                </a:solidFill>
                <a:latin typeface="Arial" panose="020B0604020202020204" pitchFamily="34" charset="0"/>
                <a:ea typeface="Arial"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lvl="1" algn="l"/>
            <a:r>
              <a:rPr lang="en-US" sz="1800" dirty="0">
                <a:latin typeface="Arial" panose="020B0604020202020204" pitchFamily="34" charset="0"/>
                <a:cs typeface="Arial" panose="020B0604020202020204" pitchFamily="34" charset="0"/>
              </a:rPr>
              <a:t>https://maps.googleapis.com/maps/api/staticmap?center=Brooklyn+Bridge,New+York,NY&amp;zoom=13&amp;size=600x300&amp;maptype=roadmap &amp;markers=color:blue%7Clabel:S%7C40.702147,-74.015794&amp;markers=color:green%7Clabel:G%7C40.711614,-74.012318 &amp;markers=color:red%7Clabel:C%7C40.718217,-73.998284 &amp;key=YOUR_API_KEY</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Google speech API is </a:t>
            </a:r>
            <a:r>
              <a:rPr lang="en-US" sz="2000" dirty="0">
                <a:solidFill>
                  <a:srgbClr val="2282F0"/>
                </a:solidFill>
                <a:latin typeface="Arial" panose="020B0604020202020204" pitchFamily="34" charset="0"/>
                <a:ea typeface="Arial" charset="0"/>
                <a:cs typeface="Arial" panose="020B0604020202020204" pitchFamily="34" charset="0"/>
                <a:hlinkClick r:id="rId5">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206</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206</a:t>
            </a:fld>
            <a:endParaRPr lang="en-US" dirty="0"/>
          </a:p>
        </p:txBody>
      </p:sp>
    </p:spTree>
    <p:extLst>
      <p:ext uri="{BB962C8B-B14F-4D97-AF65-F5344CB8AC3E}">
        <p14:creationId xmlns:p14="http://schemas.microsoft.com/office/powerpoint/2010/main" val="123723866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EB8A3-A320-3F4F-B1CD-CDBF66042B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70180" y="3256579"/>
            <a:ext cx="3044037" cy="3044037"/>
          </a:xfrm>
          <a:prstGeom prst="rect">
            <a:avLst/>
          </a:prstGeom>
        </p:spPr>
      </p:pic>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Lab: Raspberry Pi attached cameras</a:t>
            </a:r>
          </a:p>
        </p:txBody>
      </p:sp>
      <p:sp>
        <p:nvSpPr>
          <p:cNvPr id="3" name="Content Placeholder 2"/>
          <p:cNvSpPr>
            <a:spLocks noGrp="1"/>
          </p:cNvSpPr>
          <p:nvPr>
            <p:ph idx="1"/>
          </p:nvPr>
        </p:nvSpPr>
        <p:spPr>
          <a:xfrm>
            <a:off x="286877" y="1563229"/>
            <a:ext cx="11004324" cy="3044037"/>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Get a Raspberry Pi camera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The data sheet is </a:t>
            </a:r>
            <a:r>
              <a:rPr lang="en-US" sz="2000" dirty="0">
                <a:solidFill>
                  <a:srgbClr val="0070C0"/>
                </a:solidFill>
                <a:latin typeface="Calibri" panose="020F0502020204030204" pitchFamily="34" charset="0"/>
                <a:ea typeface="Arial" charset="0"/>
                <a:cs typeface="Calibri" panose="020F0502020204030204" pitchFamily="34" charset="0"/>
                <a:hlinkClick r:id="rId5">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versions of the Camera Module:</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standard version, which is designed to take pictures in normal light</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NoIR version, which doesn’t have an infrared filter, so you can use it with an infrared light source to take pictures in the dark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command line utilities that use the camera</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raspistill -o Desktop/image.jpg</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raspivid -o Desktop/video.h264</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first takes still pictures and the second captures video.</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also programmatic interfaces, which we describe next.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You can update and configure the camera using the following:</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apt-get-update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upgrade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raspi-config</a:t>
            </a:r>
            <a:endParaRPr lang="en-US" sz="2000" dirty="0">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p>
            <a:pPr algn="l"/>
            <a:endParaRPr lang="en-US"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207</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207</a:t>
            </a:fld>
            <a:endParaRPr lang="en-US" dirty="0"/>
          </a:p>
        </p:txBody>
      </p:sp>
    </p:spTree>
    <p:extLst>
      <p:ext uri="{BB962C8B-B14F-4D97-AF65-F5344CB8AC3E}">
        <p14:creationId xmlns:p14="http://schemas.microsoft.com/office/powerpoint/2010/main" val="392347049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Using Raspberry Pi with Python</a:t>
            </a:r>
          </a:p>
        </p:txBody>
      </p:sp>
      <p:sp>
        <p:nvSpPr>
          <p:cNvPr id="3" name="Content Placeholder 2"/>
          <p:cNvSpPr>
            <a:spLocks noGrp="1"/>
          </p:cNvSpPr>
          <p:nvPr>
            <p:ph idx="1"/>
          </p:nvPr>
        </p:nvSpPr>
        <p:spPr>
          <a:xfrm>
            <a:off x="839449" y="1317792"/>
            <a:ext cx="6278289" cy="4560496"/>
          </a:xfrm>
        </p:spPr>
        <p:txBody>
          <a:bodyPr>
            <a:noAutofit/>
          </a:bodyPr>
          <a:lstStyle/>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Here’s some sample python code that accesses the camera to capture a still:</a:t>
            </a:r>
          </a:p>
          <a:p>
            <a:pPr lvl="2" algn="l"/>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picamera import </a:t>
            </a:r>
            <a:r>
              <a:rPr lang="en-US" sz="1600" dirty="0" err="1">
                <a:latin typeface="Courier New" panose="02070309020205020404" pitchFamily="49" charset="0"/>
                <a:cs typeface="Courier New" panose="02070309020205020404" pitchFamily="49" charset="0"/>
              </a:rPr>
              <a:t>PiCamera</a:t>
            </a:r>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time import sleep</a:t>
            </a:r>
          </a:p>
          <a:p>
            <a:pPr lvl="1" algn="l"/>
            <a:r>
              <a:rPr lang="en-US" sz="1600" dirty="0">
                <a:latin typeface="Courier New" panose="02070309020205020404" pitchFamily="49" charset="0"/>
                <a:cs typeface="Courier New" panose="02070309020205020404" pitchFamily="49" charset="0"/>
              </a:rPr>
              <a:t>camera = </a:t>
            </a:r>
            <a:r>
              <a:rPr lang="en-US" sz="1600" dirty="0" err="1">
                <a:latin typeface="Courier New" panose="02070309020205020404" pitchFamily="49" charset="0"/>
                <a:cs typeface="Courier New" panose="02070309020205020404" pitchFamily="49" charset="0"/>
              </a:rPr>
              <a:t>PiCamera</a:t>
            </a:r>
            <a:r>
              <a:rPr lang="en-US" sz="1600" dirty="0">
                <a:latin typeface="Courier New" panose="02070309020205020404" pitchFamily="49" charset="0"/>
                <a:cs typeface="Courier New" panose="02070309020205020404" pitchFamily="49" charset="0"/>
              </a:rPr>
              <a:t>()</a:t>
            </a:r>
          </a:p>
          <a:p>
            <a:pPr lvl="1" algn="l"/>
            <a:r>
              <a:rPr lang="en-US" sz="1600" dirty="0" err="1">
                <a:latin typeface="Courier New" panose="02070309020205020404" pitchFamily="49" charset="0"/>
                <a:cs typeface="Courier New" panose="02070309020205020404" pitchFamily="49" charset="0"/>
              </a:rPr>
              <a:t>camera.start_preview</a:t>
            </a:r>
            <a:r>
              <a:rPr lang="en-US" sz="1600" dirty="0">
                <a:latin typeface="Courier New" panose="02070309020205020404" pitchFamily="49" charset="0"/>
                <a:cs typeface="Courier New" panose="02070309020205020404" pitchFamily="49" charset="0"/>
              </a:rPr>
              <a:t>()</a:t>
            </a:r>
          </a:p>
          <a:p>
            <a:pPr lvl="1" algn="l"/>
            <a:r>
              <a:rPr lang="en-US" sz="1600" dirty="0">
                <a:latin typeface="Courier New" panose="02070309020205020404" pitchFamily="49" charset="0"/>
                <a:cs typeface="Courier New" panose="02070309020205020404" pitchFamily="49" charset="0"/>
              </a:rPr>
              <a:t>sleep(5)</a:t>
            </a:r>
          </a:p>
          <a:p>
            <a:pPr lvl="1" algn="l"/>
            <a:r>
              <a:rPr lang="en-US" sz="1600" dirty="0" err="1">
                <a:latin typeface="Courier New" panose="02070309020205020404" pitchFamily="49" charset="0"/>
                <a:cs typeface="Courier New" panose="02070309020205020404" pitchFamily="49" charset="0"/>
              </a:rPr>
              <a:t>camera.capture</a:t>
            </a:r>
            <a:r>
              <a:rPr lang="en-US" sz="1600" dirty="0">
                <a:latin typeface="Courier New" panose="02070309020205020404" pitchFamily="49" charset="0"/>
                <a:cs typeface="Courier New" panose="02070309020205020404" pitchFamily="49" charset="0"/>
              </a:rPr>
              <a:t>('/home/pi/Desktop/image.jpg')</a:t>
            </a:r>
          </a:p>
          <a:p>
            <a:pPr lvl="1" algn="l"/>
            <a:r>
              <a:rPr lang="en-US" sz="1600" dirty="0" err="1">
                <a:latin typeface="Courier New" panose="02070309020205020404" pitchFamily="49" charset="0"/>
                <a:cs typeface="Courier New" panose="02070309020205020404" pitchFamily="49" charset="0"/>
              </a:rPr>
              <a:t>camera.stop_preview</a:t>
            </a:r>
            <a:r>
              <a:rPr lang="en-US" sz="1600" dirty="0">
                <a:latin typeface="Courier New" panose="02070309020205020404" pitchFamily="49" charset="0"/>
                <a:cs typeface="Courier New" panose="02070309020205020404" pitchFamily="49" charset="0"/>
              </a:rPr>
              <a: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208</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208</a:t>
            </a:fld>
            <a:endParaRPr lang="en-US"/>
          </a:p>
        </p:txBody>
      </p:sp>
      <p:sp>
        <p:nvSpPr>
          <p:cNvPr id="4" name="TextBox 3">
            <a:extLst>
              <a:ext uri="{FF2B5EF4-FFF2-40B4-BE49-F238E27FC236}">
                <a16:creationId xmlns:a16="http://schemas.microsoft.com/office/drawing/2014/main" id="{7F1B67FF-1B86-A242-8599-BC56BF9D779C}"/>
              </a:ext>
            </a:extLst>
          </p:cNvPr>
          <p:cNvSpPr txBox="1"/>
          <p:nvPr/>
        </p:nvSpPr>
        <p:spPr>
          <a:xfrm>
            <a:off x="6879803" y="1317792"/>
            <a:ext cx="5773783" cy="1231106"/>
          </a:xfrm>
          <a:prstGeom prst="rect">
            <a:avLst/>
          </a:prstGeom>
          <a:noFill/>
        </p:spPr>
        <p:txBody>
          <a:bodyPr wrap="square" rtlCol="0">
            <a:spAutoFit/>
          </a:bodyPr>
          <a:lstStyle/>
          <a:p>
            <a:pPr marL="342900" indent="-342900">
              <a:buFont typeface="Arial" charset="0"/>
              <a:buChar char="•"/>
            </a:pPr>
            <a:r>
              <a:rPr lang="en-US" sz="2000" dirty="0">
                <a:latin typeface="Calibri" panose="020F0502020204030204" pitchFamily="34" charset="0"/>
                <a:cs typeface="Calibri" panose="020F0502020204030204" pitchFamily="34" charset="0"/>
              </a:rPr>
              <a:t>You’ll have to install python first this way:</a:t>
            </a:r>
          </a:p>
          <a:p>
            <a:pPr marL="800100" lvl="1" indent="-342900">
              <a:buFont typeface="Arial" charset="0"/>
              <a:buChar char="•"/>
            </a:pPr>
            <a:r>
              <a:rPr lang="en-US" dirty="0">
                <a:latin typeface="Calibri" panose="020F0502020204030204" pitchFamily="34" charset="0"/>
                <a:cs typeface="Calibri" panose="020F0502020204030204" pitchFamily="34" charset="0"/>
              </a:rPr>
              <a:t>sudo apt update </a:t>
            </a:r>
          </a:p>
          <a:p>
            <a:pPr marL="800100" lvl="1" indent="-342900">
              <a:buFont typeface="Arial" charset="0"/>
              <a:buChar char="•"/>
            </a:pPr>
            <a:r>
              <a:rPr lang="en-US" dirty="0">
                <a:latin typeface="Calibri" panose="020F0502020204030204" pitchFamily="34" charset="0"/>
                <a:cs typeface="Calibri" panose="020F0502020204030204" pitchFamily="34" charset="0"/>
              </a:rPr>
              <a:t>sudo apt install python3-picamera</a:t>
            </a:r>
            <a:endParaRPr lang="en-US" sz="2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8514505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Python</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209</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209</a:t>
            </a:fld>
            <a:endParaRPr lang="en-US"/>
          </a:p>
        </p:txBody>
      </p:sp>
      <p:sp>
        <p:nvSpPr>
          <p:cNvPr id="9" name="Content Placeholder 2">
            <a:extLst>
              <a:ext uri="{FF2B5EF4-FFF2-40B4-BE49-F238E27FC236}">
                <a16:creationId xmlns:a16="http://schemas.microsoft.com/office/drawing/2014/main" id="{2FA58EE9-B80D-364D-9697-932E0A673CE2}"/>
              </a:ext>
            </a:extLst>
          </p:cNvPr>
          <p:cNvSpPr txBox="1">
            <a:spLocks/>
          </p:cNvSpPr>
          <p:nvPr/>
        </p:nvSpPr>
        <p:spPr>
          <a:xfrm>
            <a:off x="679061" y="1317792"/>
            <a:ext cx="10617124" cy="45142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charset="0"/>
              <a:buChar char="•"/>
            </a:pPr>
            <a:r>
              <a:rPr lang="en-US" sz="2000">
                <a:latin typeface="Arial" charset="0"/>
                <a:ea typeface="Arial" charset="0"/>
                <a:cs typeface="Arial" charset="0"/>
              </a:rPr>
              <a:t>This code changes some camera properties:</a:t>
            </a:r>
          </a:p>
          <a:p>
            <a:pPr algn="l"/>
            <a:endParaRPr lang="en-US" sz="2000">
              <a:latin typeface="Arial" charset="0"/>
              <a:ea typeface="Arial" charset="0"/>
              <a:cs typeface="Arial" charset="0"/>
            </a:endParaRPr>
          </a:p>
          <a:p>
            <a:pPr lvl="1" algn="l"/>
            <a:r>
              <a:rPr lang="en-US" sz="1600" err="1">
                <a:latin typeface="Courier New" panose="02070309020205020404" pitchFamily="49" charset="0"/>
                <a:cs typeface="Courier New" panose="02070309020205020404" pitchFamily="49" charset="0"/>
              </a:rPr>
              <a:t>camera.resolution</a:t>
            </a:r>
            <a:r>
              <a:rPr lang="en-US" sz="1600">
                <a:latin typeface="Courier New" panose="02070309020205020404" pitchFamily="49" charset="0"/>
                <a:cs typeface="Courier New" panose="02070309020205020404" pitchFamily="49" charset="0"/>
              </a:rPr>
              <a:t> = (2592, 1944)</a:t>
            </a:r>
          </a:p>
          <a:p>
            <a:pPr lvl="1" algn="l"/>
            <a:r>
              <a:rPr lang="en-US" sz="1600" err="1">
                <a:latin typeface="Courier New" panose="02070309020205020404" pitchFamily="49" charset="0"/>
                <a:cs typeface="Courier New" panose="02070309020205020404" pitchFamily="49" charset="0"/>
              </a:rPr>
              <a:t>camera.framerate</a:t>
            </a:r>
            <a:r>
              <a:rPr lang="en-US" sz="1600">
                <a:latin typeface="Courier New" panose="02070309020205020404" pitchFamily="49" charset="0"/>
                <a:cs typeface="Courier New" panose="02070309020205020404" pitchFamily="49" charset="0"/>
              </a:rPr>
              <a:t> = 15</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max.jpg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camera.annotate_text</a:t>
            </a:r>
            <a:r>
              <a:rPr lang="en-US" sz="1600">
                <a:latin typeface="Courier New" panose="02070309020205020404" pitchFamily="49" charset="0"/>
                <a:cs typeface="Courier New" panose="02070309020205020404" pitchFamily="49" charset="0"/>
              </a:rPr>
              <a:t> = "Hello world!"</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text.jpg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marL="342900" indent="-342900" algn="l">
              <a:buFont typeface="Arial" charset="0"/>
              <a:buChar char="•"/>
            </a:pPr>
            <a:endParaRPr lang="en-US" sz="2000">
              <a:latin typeface="Arial" charset="0"/>
              <a:ea typeface="Arial" charset="0"/>
              <a:cs typeface="Arial" charset="0"/>
            </a:endParaRPr>
          </a:p>
        </p:txBody>
      </p:sp>
    </p:spTree>
    <p:extLst>
      <p:ext uri="{BB962C8B-B14F-4D97-AF65-F5344CB8AC3E}">
        <p14:creationId xmlns:p14="http://schemas.microsoft.com/office/powerpoint/2010/main" val="624704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92" y="230410"/>
            <a:ext cx="11303850" cy="868362"/>
          </a:xfrm>
        </p:spPr>
        <p:txBody>
          <a:bodyPr anchor="ctr">
            <a:normAutofit/>
          </a:bodyPr>
          <a:lstStyle/>
          <a:p>
            <a:pPr algn="ctr"/>
            <a:r>
              <a:rPr lang="en-US" sz="4400">
                <a:latin typeface="Arial" panose="020B0604020202020204" pitchFamily="34" charset="0"/>
                <a:cs typeface="Arial" panose="020B0604020202020204" pitchFamily="34" charset="0"/>
              </a:rPr>
              <a:t>Analysis: RC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4654" y="1825928"/>
                <a:ext cx="10622692"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Switch set in position 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R</a:t>
                </a:r>
                <a:r>
                  <a:rPr lang="en-US" sz="2000" dirty="0">
                    <a:latin typeface="Arial" charset="0"/>
                    <a:ea typeface="Arial" charset="0"/>
                    <a:cs typeface="Arial" charset="0"/>
                  </a:rPr>
                  <a:t>=V</a:t>
                </a:r>
                <a:r>
                  <a:rPr lang="en-US" sz="2000" baseline="-25000" dirty="0">
                    <a:latin typeface="Arial" charset="0"/>
                    <a:ea typeface="Arial" charset="0"/>
                    <a:cs typeface="Arial" charset="0"/>
                  </a:rPr>
                  <a:t>3</a:t>
                </a:r>
                <a:r>
                  <a:rPr lang="en-US" sz="2000" dirty="0">
                    <a:latin typeface="Arial" charset="0"/>
                    <a:ea typeface="Arial" charset="0"/>
                    <a:cs typeface="Arial" charset="0"/>
                  </a:rPr>
                  <a:t>-V</a:t>
                </a:r>
                <a:r>
                  <a:rPr lang="en-US" sz="2000" baseline="-25000" dirty="0">
                    <a:latin typeface="Arial" charset="0"/>
                    <a:ea typeface="Arial" charset="0"/>
                    <a:cs typeface="Arial" charset="0"/>
                  </a:rPr>
                  <a:t>2</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=V</a:t>
                </a:r>
                <a:r>
                  <a:rPr lang="en-US" sz="2000" baseline="-25000" dirty="0">
                    <a:latin typeface="Arial" charset="0"/>
                    <a:ea typeface="Arial" charset="0"/>
                    <a:cs typeface="Arial" charset="0"/>
                  </a:rPr>
                  <a:t>2</a:t>
                </a:r>
                <a:r>
                  <a:rPr lang="en-US" sz="2000" dirty="0">
                    <a:latin typeface="Arial" charset="0"/>
                    <a:ea typeface="Arial" charset="0"/>
                    <a:cs typeface="Arial" charset="0"/>
                  </a:rPr>
                  <a:t>-V</a:t>
                </a:r>
                <a:r>
                  <a:rPr lang="en-US" sz="2000" baseline="-25000" dirty="0">
                    <a:latin typeface="Arial" charset="0"/>
                    <a:ea typeface="Arial" charset="0"/>
                    <a:cs typeface="Arial" charset="0"/>
                  </a:rPr>
                  <a:t>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V</a:t>
                </a:r>
                <a:r>
                  <a:rPr lang="en-US" sz="2000" baseline="-25000" dirty="0">
                    <a:latin typeface="Arial" charset="0"/>
                    <a:ea typeface="Arial" charset="0"/>
                    <a:cs typeface="Arial" charset="0"/>
                  </a:rPr>
                  <a:t>R </a:t>
                </a:r>
                <a:r>
                  <a:rPr lang="en-US" sz="2000" dirty="0">
                    <a:latin typeface="Arial" charset="0"/>
                    <a:ea typeface="Arial" charset="0"/>
                    <a:cs typeface="Arial" charset="0"/>
                  </a:rPr>
                  <a:t>+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I = C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num>
                      <m:den>
                        <m:r>
                          <a:rPr lang="en-US" sz="2000" b="0" i="1" smtClean="0">
                            <a:latin typeface="Cambria Math" panose="02040503050406030204" pitchFamily="18" charset="0"/>
                            <a:cs typeface="Arial" charset="0"/>
                          </a:rPr>
                          <m:t>𝑑𝑡</m:t>
                        </m:r>
                      </m:den>
                    </m:f>
                  </m:oMath>
                </a14:m>
                <a:r>
                  <a:rPr lang="en-US" sz="2000" dirty="0">
                    <a:latin typeface="Arial" charset="0"/>
                    <a:ea typeface="Arial" charset="0"/>
                    <a:cs typeface="Arial" charset="0"/>
                  </a:rPr>
                  <a:t>V</a:t>
                </a:r>
                <a:r>
                  <a:rPr lang="en-US" sz="2000" baseline="-25000" dirty="0">
                    <a:latin typeface="Arial" charset="0"/>
                    <a:ea typeface="Arial" charset="0"/>
                    <a:cs typeface="Arial" charset="0"/>
                  </a:rPr>
                  <a:t>C </a:t>
                </a:r>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𝑉</m:t>
                        </m:r>
                        <m:r>
                          <a:rPr lang="en-US" sz="2000" b="0" i="1" baseline="-25000" smtClean="0">
                            <a:latin typeface="Cambria Math" panose="02040503050406030204" pitchFamily="18" charset="0"/>
                            <a:cs typeface="Arial" charset="0"/>
                          </a:rPr>
                          <m:t>𝑅</m:t>
                        </m:r>
                      </m:num>
                      <m:den>
                        <m:r>
                          <a:rPr lang="en-US" sz="2000" b="0" i="1" smtClean="0">
                            <a:latin typeface="Cambria Math" panose="02040503050406030204" pitchFamily="18" charset="0"/>
                            <a:cs typeface="Arial" charset="0"/>
                          </a:rPr>
                          <m:t>𝑅</m:t>
                        </m:r>
                      </m:den>
                    </m:f>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0 is V</a:t>
                </a:r>
                <a:r>
                  <a:rPr lang="en-US" sz="2000" baseline="-25000" dirty="0">
                    <a:latin typeface="Arial" charset="0"/>
                    <a:ea typeface="Arial" charset="0"/>
                    <a:cs typeface="Arial" charset="0"/>
                  </a:rPr>
                  <a:t>0</a:t>
                </a:r>
                <a:r>
                  <a:rPr lang="en-US" sz="2000" dirty="0">
                    <a:latin typeface="Arial" charset="0"/>
                    <a:ea typeface="Arial" charset="0"/>
                    <a:cs typeface="Arial" charset="0"/>
                  </a:rPr>
                  <a:t> exp(</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num>
                      <m:den>
                        <m:r>
                          <a:rPr lang="en-US" sz="2000" b="0" i="1" smtClean="0">
                            <a:latin typeface="Cambria Math" panose="02040503050406030204" pitchFamily="18" charset="0"/>
                            <a:cs typeface="Arial" charset="0"/>
                          </a:rPr>
                          <m:t>𝑅𝐶</m:t>
                        </m:r>
                      </m:den>
                    </m:f>
                  </m:oMath>
                </a14:m>
                <a:r>
                  <a:rPr lang="en-US" sz="2000" dirty="0">
                    <a:latin typeface="Arial" charset="0"/>
                    <a:ea typeface="Arial" charset="0"/>
                    <a:cs typeface="Arial" charset="0"/>
                  </a:rPr>
                  <a:t>) so </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V</a:t>
                </a:r>
                <a:r>
                  <a:rPr lang="en-US" sz="2000" baseline="-25000" dirty="0">
                    <a:latin typeface="Arial" charset="0"/>
                    <a:ea typeface="Arial" charset="0"/>
                    <a:cs typeface="Arial" charset="0"/>
                  </a:rPr>
                  <a:t>0</a:t>
                </a:r>
                <a:r>
                  <a:rPr lang="en-US" sz="2000" dirty="0">
                    <a:latin typeface="Arial" charset="0"/>
                    <a:ea typeface="Arial" charset="0"/>
                    <a:cs typeface="Arial" charset="0"/>
                  </a:rPr>
                  <a:t> is V</a:t>
                </a:r>
                <a:r>
                  <a:rPr lang="en-US" sz="2000" baseline="-25000" dirty="0">
                    <a:latin typeface="Arial" charset="0"/>
                    <a:ea typeface="Arial" charset="0"/>
                    <a:cs typeface="Arial" charset="0"/>
                  </a:rPr>
                  <a:t>0</a:t>
                </a:r>
                <a:r>
                  <a:rPr lang="en-US" sz="2000" dirty="0">
                    <a:latin typeface="Arial" charset="0"/>
                    <a:ea typeface="Arial" charset="0"/>
                    <a:cs typeface="Arial" charset="0"/>
                  </a:rPr>
                  <a:t> (1-exp(</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𝑡</m:t>
                        </m:r>
                      </m:num>
                      <m:den>
                        <m:r>
                          <a:rPr lang="en-US" sz="2000" i="1">
                            <a:latin typeface="Cambria Math" panose="02040503050406030204" pitchFamily="18" charset="0"/>
                            <a:cs typeface="Arial" charset="0"/>
                          </a:rPr>
                          <m:t>𝑅𝐶</m:t>
                        </m:r>
                      </m:den>
                    </m:f>
                  </m:oMath>
                </a14:m>
                <a:r>
                  <a:rPr lang="en-US" sz="2000"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4654" y="1825928"/>
                <a:ext cx="10622692" cy="4663440"/>
              </a:xfrm>
              <a:blipFill>
                <a:blip r:embed="rId3"/>
                <a:stretch>
                  <a:fillRect l="-478" t="-13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 name="Freeform 12">
            <a:extLst>
              <a:ext uri="{FF2B5EF4-FFF2-40B4-BE49-F238E27FC236}">
                <a16:creationId xmlns:a16="http://schemas.microsoft.com/office/drawing/2014/main" id="{B1062DC1-2993-A94E-9B18-129EE39EC476}"/>
              </a:ext>
            </a:extLst>
          </p:cNvPr>
          <p:cNvSpPr>
            <a:spLocks noChangeAspect="1"/>
          </p:cNvSpPr>
          <p:nvPr/>
        </p:nvSpPr>
        <p:spPr bwMode="auto">
          <a:xfrm>
            <a:off x="10494362" y="3353949"/>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B825BB6D-6ADF-D343-ABBD-6916839B3AC9}"/>
              </a:ext>
            </a:extLst>
          </p:cNvPr>
          <p:cNvSpPr/>
          <p:nvPr/>
        </p:nvSpPr>
        <p:spPr>
          <a:xfrm>
            <a:off x="10502292" y="25433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6D71A63B-CCF6-0B45-ACFB-0C6B55BA4863}"/>
              </a:ext>
            </a:extLst>
          </p:cNvPr>
          <p:cNvSpPr/>
          <p:nvPr/>
        </p:nvSpPr>
        <p:spPr>
          <a:xfrm>
            <a:off x="10512841" y="33025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11F63DDD-D2F8-CA4C-BF79-769AF467FE52}"/>
              </a:ext>
            </a:extLst>
          </p:cNvPr>
          <p:cNvSpPr/>
          <p:nvPr/>
        </p:nvSpPr>
        <p:spPr>
          <a:xfrm>
            <a:off x="10512841" y="40726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TextBox 10">
            <a:extLst>
              <a:ext uri="{FF2B5EF4-FFF2-40B4-BE49-F238E27FC236}">
                <a16:creationId xmlns:a16="http://schemas.microsoft.com/office/drawing/2014/main" id="{4CC5571F-8628-4946-9005-4552B7FA87D2}"/>
              </a:ext>
            </a:extLst>
          </p:cNvPr>
          <p:cNvSpPr txBox="1"/>
          <p:nvPr/>
        </p:nvSpPr>
        <p:spPr>
          <a:xfrm>
            <a:off x="10898662" y="228631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2" name="TextBox 11">
            <a:extLst>
              <a:ext uri="{FF2B5EF4-FFF2-40B4-BE49-F238E27FC236}">
                <a16:creationId xmlns:a16="http://schemas.microsoft.com/office/drawing/2014/main" id="{436569FE-229E-6D43-957C-8167D053DC54}"/>
              </a:ext>
            </a:extLst>
          </p:cNvPr>
          <p:cNvSpPr txBox="1"/>
          <p:nvPr/>
        </p:nvSpPr>
        <p:spPr>
          <a:xfrm>
            <a:off x="10927492" y="318012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ECF131D7-804A-4646-AFC1-DB7860B6FACB}"/>
              </a:ext>
            </a:extLst>
          </p:cNvPr>
          <p:cNvSpPr txBox="1"/>
          <p:nvPr/>
        </p:nvSpPr>
        <p:spPr>
          <a:xfrm>
            <a:off x="10906163" y="398522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4" name="Group 210">
            <a:extLst>
              <a:ext uri="{FF2B5EF4-FFF2-40B4-BE49-F238E27FC236}">
                <a16:creationId xmlns:a16="http://schemas.microsoft.com/office/drawing/2014/main" id="{C627027E-8294-3E47-99C0-E0039A778F27}"/>
              </a:ext>
            </a:extLst>
          </p:cNvPr>
          <p:cNvGrpSpPr>
            <a:grpSpLocks/>
          </p:cNvGrpSpPr>
          <p:nvPr/>
        </p:nvGrpSpPr>
        <p:grpSpPr bwMode="auto">
          <a:xfrm>
            <a:off x="10428054" y="2610439"/>
            <a:ext cx="304800" cy="762000"/>
            <a:chOff x="3216" y="1728"/>
            <a:chExt cx="192" cy="480"/>
          </a:xfrm>
        </p:grpSpPr>
        <p:sp>
          <p:nvSpPr>
            <p:cNvPr id="15" name="Line 8">
              <a:extLst>
                <a:ext uri="{FF2B5EF4-FFF2-40B4-BE49-F238E27FC236}">
                  <a16:creationId xmlns:a16="http://schemas.microsoft.com/office/drawing/2014/main" id="{1974334B-71C4-0D46-8D66-210011E58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9">
              <a:extLst>
                <a:ext uri="{FF2B5EF4-FFF2-40B4-BE49-F238E27FC236}">
                  <a16:creationId xmlns:a16="http://schemas.microsoft.com/office/drawing/2014/main" id="{1A008708-4A2E-2845-8CAC-91164EDA84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7" name="Line 10">
              <a:extLst>
                <a:ext uri="{FF2B5EF4-FFF2-40B4-BE49-F238E27FC236}">
                  <a16:creationId xmlns:a16="http://schemas.microsoft.com/office/drawing/2014/main" id="{78C0EA2E-1152-D542-B033-677661E266F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8" name="Line 11">
              <a:extLst>
                <a:ext uri="{FF2B5EF4-FFF2-40B4-BE49-F238E27FC236}">
                  <a16:creationId xmlns:a16="http://schemas.microsoft.com/office/drawing/2014/main" id="{3FA3A39D-5530-4B43-87B9-4701DF8BE7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28" name="Straight Connector 27">
            <a:extLst>
              <a:ext uri="{FF2B5EF4-FFF2-40B4-BE49-F238E27FC236}">
                <a16:creationId xmlns:a16="http://schemas.microsoft.com/office/drawing/2014/main" id="{F4896ABB-DFBF-7E48-B1A1-A29290C7F3C8}"/>
              </a:ext>
            </a:extLst>
          </p:cNvPr>
          <p:cNvCxnSpPr>
            <a:cxnSpLocks/>
          </p:cNvCxnSpPr>
          <p:nvPr/>
        </p:nvCxnSpPr>
        <p:spPr>
          <a:xfrm>
            <a:off x="9394723" y="258678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A93E21-5F0F-B446-8696-FCE68094C90A}"/>
              </a:ext>
            </a:extLst>
          </p:cNvPr>
          <p:cNvCxnSpPr>
            <a:cxnSpLocks/>
            <a:stCxn id="41" idx="0"/>
          </p:cNvCxnSpPr>
          <p:nvPr/>
        </p:nvCxnSpPr>
        <p:spPr>
          <a:xfrm flipV="1">
            <a:off x="8144834" y="4142542"/>
            <a:ext cx="24361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55">
            <a:extLst>
              <a:ext uri="{FF2B5EF4-FFF2-40B4-BE49-F238E27FC236}">
                <a16:creationId xmlns:a16="http://schemas.microsoft.com/office/drawing/2014/main" id="{EAAF4055-2250-6A45-8D30-CFA17C05CB32}"/>
              </a:ext>
            </a:extLst>
          </p:cNvPr>
          <p:cNvGrpSpPr>
            <a:grpSpLocks/>
          </p:cNvGrpSpPr>
          <p:nvPr/>
        </p:nvGrpSpPr>
        <p:grpSpPr bwMode="auto">
          <a:xfrm rot="10800000">
            <a:off x="7773046" y="2490922"/>
            <a:ext cx="743576" cy="1666726"/>
            <a:chOff x="4800" y="144"/>
            <a:chExt cx="384" cy="2031"/>
          </a:xfrm>
        </p:grpSpPr>
        <p:sp>
          <p:nvSpPr>
            <p:cNvPr id="36" name="Line 256">
              <a:extLst>
                <a:ext uri="{FF2B5EF4-FFF2-40B4-BE49-F238E27FC236}">
                  <a16:creationId xmlns:a16="http://schemas.microsoft.com/office/drawing/2014/main" id="{1F5A4F28-B2F5-3246-8745-F5A74834F32E}"/>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7" name="Line 257">
              <a:extLst>
                <a:ext uri="{FF2B5EF4-FFF2-40B4-BE49-F238E27FC236}">
                  <a16:creationId xmlns:a16="http://schemas.microsoft.com/office/drawing/2014/main" id="{25298AB7-8B79-7E43-9A84-5146B0B49D68}"/>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8" name="Line 258">
              <a:extLst>
                <a:ext uri="{FF2B5EF4-FFF2-40B4-BE49-F238E27FC236}">
                  <a16:creationId xmlns:a16="http://schemas.microsoft.com/office/drawing/2014/main" id="{160C3038-B4D3-7A46-AA0F-9D1F00F0E2A1}"/>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9" name="Line 259">
              <a:extLst>
                <a:ext uri="{FF2B5EF4-FFF2-40B4-BE49-F238E27FC236}">
                  <a16:creationId xmlns:a16="http://schemas.microsoft.com/office/drawing/2014/main" id="{B5B6F1FE-533F-4246-8370-5A8B5BC3360C}"/>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0" name="Line 260">
              <a:extLst>
                <a:ext uri="{FF2B5EF4-FFF2-40B4-BE49-F238E27FC236}">
                  <a16:creationId xmlns:a16="http://schemas.microsoft.com/office/drawing/2014/main" id="{CAFD0168-B72B-1941-A0B3-9EAC7F6BAE9C}"/>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1" name="Line 261">
              <a:extLst>
                <a:ext uri="{FF2B5EF4-FFF2-40B4-BE49-F238E27FC236}">
                  <a16:creationId xmlns:a16="http://schemas.microsoft.com/office/drawing/2014/main" id="{DB7D4345-9E43-EC4C-A614-5ED095AB82CE}"/>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2" name="Line 258">
            <a:extLst>
              <a:ext uri="{FF2B5EF4-FFF2-40B4-BE49-F238E27FC236}">
                <a16:creationId xmlns:a16="http://schemas.microsoft.com/office/drawing/2014/main" id="{A01BF260-B149-BF42-B4DA-789EDF06FE72}"/>
              </a:ext>
            </a:extLst>
          </p:cNvPr>
          <p:cNvSpPr>
            <a:spLocks noChangeShapeType="1"/>
          </p:cNvSpPr>
          <p:nvPr/>
        </p:nvSpPr>
        <p:spPr bwMode="auto">
          <a:xfrm>
            <a:off x="8015545" y="3513730"/>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9DD10170-0A80-3D4D-B047-85860A592F02}"/>
              </a:ext>
            </a:extLst>
          </p:cNvPr>
          <p:cNvCxnSpPr>
            <a:cxnSpLocks/>
          </p:cNvCxnSpPr>
          <p:nvPr/>
        </p:nvCxnSpPr>
        <p:spPr>
          <a:xfrm flipH="1">
            <a:off x="8144834" y="2494189"/>
            <a:ext cx="664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47FB80-16D2-A240-A9BE-9E66D48E255E}"/>
              </a:ext>
            </a:extLst>
          </p:cNvPr>
          <p:cNvCxnSpPr>
            <a:cxnSpLocks/>
          </p:cNvCxnSpPr>
          <p:nvPr/>
        </p:nvCxnSpPr>
        <p:spPr>
          <a:xfrm>
            <a:off x="8636542" y="2670708"/>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316">
            <a:extLst>
              <a:ext uri="{FF2B5EF4-FFF2-40B4-BE49-F238E27FC236}">
                <a16:creationId xmlns:a16="http://schemas.microsoft.com/office/drawing/2014/main" id="{40EBF043-9FF3-504C-9D9C-BB3EBF52CF4F}"/>
              </a:ext>
            </a:extLst>
          </p:cNvPr>
          <p:cNvGrpSpPr>
            <a:grpSpLocks/>
          </p:cNvGrpSpPr>
          <p:nvPr/>
        </p:nvGrpSpPr>
        <p:grpSpPr bwMode="auto">
          <a:xfrm>
            <a:off x="8627017" y="2260349"/>
            <a:ext cx="923925" cy="457200"/>
            <a:chOff x="570" y="1896"/>
            <a:chExt cx="582" cy="288"/>
          </a:xfrm>
        </p:grpSpPr>
        <p:sp>
          <p:nvSpPr>
            <p:cNvPr id="46" name="Line 314">
              <a:extLst>
                <a:ext uri="{FF2B5EF4-FFF2-40B4-BE49-F238E27FC236}">
                  <a16:creationId xmlns:a16="http://schemas.microsoft.com/office/drawing/2014/main" id="{A45B0AB5-7703-6840-B4AF-94A0AB17865A}"/>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7" name="Group 195">
              <a:extLst>
                <a:ext uri="{FF2B5EF4-FFF2-40B4-BE49-F238E27FC236}">
                  <a16:creationId xmlns:a16="http://schemas.microsoft.com/office/drawing/2014/main" id="{54879BC6-1F59-8746-80BE-704553204D19}"/>
                </a:ext>
              </a:extLst>
            </p:cNvPr>
            <p:cNvGrpSpPr>
              <a:grpSpLocks/>
            </p:cNvGrpSpPr>
            <p:nvPr/>
          </p:nvGrpSpPr>
          <p:grpSpPr bwMode="auto">
            <a:xfrm>
              <a:off x="570" y="2011"/>
              <a:ext cx="173" cy="58"/>
              <a:chOff x="427" y="1066"/>
              <a:chExt cx="173" cy="58"/>
            </a:xfrm>
          </p:grpSpPr>
          <p:sp>
            <p:nvSpPr>
              <p:cNvPr id="55" name="Oval 196">
                <a:extLst>
                  <a:ext uri="{FF2B5EF4-FFF2-40B4-BE49-F238E27FC236}">
                    <a16:creationId xmlns:a16="http://schemas.microsoft.com/office/drawing/2014/main" id="{033977A1-15BA-9640-BDEF-B18810F0CC5C}"/>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 name="Line 197">
                <a:extLst>
                  <a:ext uri="{FF2B5EF4-FFF2-40B4-BE49-F238E27FC236}">
                    <a16:creationId xmlns:a16="http://schemas.microsoft.com/office/drawing/2014/main" id="{6A40BCD4-141E-5E4C-872F-57FB352B02F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 name="Line 198">
              <a:extLst>
                <a:ext uri="{FF2B5EF4-FFF2-40B4-BE49-F238E27FC236}">
                  <a16:creationId xmlns:a16="http://schemas.microsoft.com/office/drawing/2014/main" id="{ECC671F1-DFDE-5E48-971A-7D260FCF0E30}"/>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Oval 199">
              <a:extLst>
                <a:ext uri="{FF2B5EF4-FFF2-40B4-BE49-F238E27FC236}">
                  <a16:creationId xmlns:a16="http://schemas.microsoft.com/office/drawing/2014/main" id="{C83E9A30-5220-8C45-AC22-B03A1903631B}"/>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0" name="Group 200">
              <a:extLst>
                <a:ext uri="{FF2B5EF4-FFF2-40B4-BE49-F238E27FC236}">
                  <a16:creationId xmlns:a16="http://schemas.microsoft.com/office/drawing/2014/main" id="{DAF15849-AC93-4044-B1E5-9329832EA45A}"/>
                </a:ext>
              </a:extLst>
            </p:cNvPr>
            <p:cNvGrpSpPr>
              <a:grpSpLocks/>
            </p:cNvGrpSpPr>
            <p:nvPr/>
          </p:nvGrpSpPr>
          <p:grpSpPr bwMode="auto">
            <a:xfrm>
              <a:off x="570" y="2126"/>
              <a:ext cx="173" cy="58"/>
              <a:chOff x="430" y="1223"/>
              <a:chExt cx="173" cy="58"/>
            </a:xfrm>
          </p:grpSpPr>
          <p:sp>
            <p:nvSpPr>
              <p:cNvPr id="53" name="Oval 201">
                <a:extLst>
                  <a:ext uri="{FF2B5EF4-FFF2-40B4-BE49-F238E27FC236}">
                    <a16:creationId xmlns:a16="http://schemas.microsoft.com/office/drawing/2014/main" id="{5B65FFD9-EEEA-BF4C-A45B-E332CBF2631F}"/>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 name="Line 202">
                <a:extLst>
                  <a:ext uri="{FF2B5EF4-FFF2-40B4-BE49-F238E27FC236}">
                    <a16:creationId xmlns:a16="http://schemas.microsoft.com/office/drawing/2014/main" id="{BA4A6119-7E61-8E4F-BE21-8F34206E4CA8}"/>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1" name="Text Box 203">
              <a:extLst>
                <a:ext uri="{FF2B5EF4-FFF2-40B4-BE49-F238E27FC236}">
                  <a16:creationId xmlns:a16="http://schemas.microsoft.com/office/drawing/2014/main" id="{A87FD0C8-6F4A-AB42-A87E-B2AF23AD6A45}"/>
                </a:ext>
              </a:extLst>
            </p:cNvPr>
            <p:cNvSpPr txBox="1">
              <a:spLocks noChangeArrowheads="1"/>
            </p:cNvSpPr>
            <p:nvPr/>
          </p:nvSpPr>
          <p:spPr bwMode="auto">
            <a:xfrm>
              <a:off x="716" y="1896"/>
              <a:ext cx="41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400">
                  <a:latin typeface="Arial" panose="020B0604020202020204" pitchFamily="34" charset="0"/>
                  <a:cs typeface="Arial" panose="020B0604020202020204" pitchFamily="34" charset="0"/>
                </a:rPr>
                <a:t>SPDT</a:t>
              </a:r>
              <a:endParaRPr lang="en-US" altLang="en-US">
                <a:latin typeface="Arial" panose="020B0604020202020204" pitchFamily="34" charset="0"/>
                <a:cs typeface="Arial" panose="020B0604020202020204" pitchFamily="34" charset="0"/>
              </a:endParaRPr>
            </a:p>
          </p:txBody>
        </p:sp>
        <p:sp>
          <p:nvSpPr>
            <p:cNvPr id="52" name="Freeform 315">
              <a:extLst>
                <a:ext uri="{FF2B5EF4-FFF2-40B4-BE49-F238E27FC236}">
                  <a16:creationId xmlns:a16="http://schemas.microsoft.com/office/drawing/2014/main" id="{DA5A79E7-D98E-2C44-BFA3-0FD99FAE0872}"/>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9" name="TextBox 58">
            <a:extLst>
              <a:ext uri="{FF2B5EF4-FFF2-40B4-BE49-F238E27FC236}">
                <a16:creationId xmlns:a16="http://schemas.microsoft.com/office/drawing/2014/main" id="{3CA50F93-A510-7642-A48B-919206C1BB2C}"/>
              </a:ext>
            </a:extLst>
          </p:cNvPr>
          <p:cNvSpPr txBox="1"/>
          <p:nvPr/>
        </p:nvSpPr>
        <p:spPr>
          <a:xfrm>
            <a:off x="8371240" y="1869203"/>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1</a:t>
            </a:r>
            <a:endParaRPr lang="en-US" sz="1600" baseline="-2500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C4900647-6AA9-5B4D-90B0-286F6AF7F050}"/>
              </a:ext>
            </a:extLst>
          </p:cNvPr>
          <p:cNvSpPr txBox="1"/>
          <p:nvPr/>
        </p:nvSpPr>
        <p:spPr>
          <a:xfrm>
            <a:off x="8703520" y="2801090"/>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2</a:t>
            </a:r>
            <a:endParaRPr lang="en-US" sz="1600" baseline="-2500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0CB99E21-AB81-8F41-B54B-2816308F73C8}"/>
              </a:ext>
            </a:extLst>
          </p:cNvPr>
          <p:cNvSpPr txBox="1"/>
          <p:nvPr/>
        </p:nvSpPr>
        <p:spPr>
          <a:xfrm>
            <a:off x="7311936" y="3238299"/>
            <a:ext cx="56101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0</a:t>
            </a:r>
          </a:p>
        </p:txBody>
      </p:sp>
      <p:sp>
        <p:nvSpPr>
          <p:cNvPr id="62" name="TextBox 61">
            <a:extLst>
              <a:ext uri="{FF2B5EF4-FFF2-40B4-BE49-F238E27FC236}">
                <a16:creationId xmlns:a16="http://schemas.microsoft.com/office/drawing/2014/main" id="{A0D89DC6-0BDB-6747-83E7-154D26035A33}"/>
              </a:ext>
            </a:extLst>
          </p:cNvPr>
          <p:cNvSpPr txBox="1"/>
          <p:nvPr/>
        </p:nvSpPr>
        <p:spPr>
          <a:xfrm>
            <a:off x="10721282" y="276849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a:t>
            </a:r>
            <a:endParaRPr lang="en-US" baseline="-2500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93693E1B-BAE1-DF41-A057-C8D6E829E5D3}"/>
              </a:ext>
            </a:extLst>
          </p:cNvPr>
          <p:cNvSpPr txBox="1"/>
          <p:nvPr/>
        </p:nvSpPr>
        <p:spPr>
          <a:xfrm>
            <a:off x="10723782" y="352049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57" name="Shape 223">
            <a:extLst>
              <a:ext uri="{FF2B5EF4-FFF2-40B4-BE49-F238E27FC236}">
                <a16:creationId xmlns:a16="http://schemas.microsoft.com/office/drawing/2014/main" id="{93A54C6B-8A67-C74F-8EA4-12EFB945BA9D}"/>
              </a:ext>
            </a:extLst>
          </p:cNvPr>
          <p:cNvSpPr/>
          <p:nvPr/>
        </p:nvSpPr>
        <p:spPr>
          <a:xfrm>
            <a:off x="8593583" y="410691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solidFill>
                  <a:srgbClr val="FFFFFF"/>
                </a:solidFill>
              </a:defRPr>
            </a:pPr>
            <a:endParaRPr/>
          </a:p>
        </p:txBody>
      </p:sp>
    </p:spTree>
    <p:extLst>
      <p:ext uri="{BB962C8B-B14F-4D97-AF65-F5344CB8AC3E}">
        <p14:creationId xmlns:p14="http://schemas.microsoft.com/office/powerpoint/2010/main" val="420679586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3" name="Content Placeholder 2"/>
          <p:cNvSpPr>
            <a:spLocks noGrp="1"/>
          </p:cNvSpPr>
          <p:nvPr>
            <p:ph idx="1"/>
          </p:nvPr>
        </p:nvSpPr>
        <p:spPr>
          <a:xfrm>
            <a:off x="363169" y="1074282"/>
            <a:ext cx="11004324" cy="743048"/>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There are several C++ camera interface libraries.  Here we use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which you can find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  To install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download it and install </a:t>
            </a:r>
            <a:r>
              <a:rPr lang="en-US" sz="2000" dirty="0" err="1">
                <a:latin typeface="Arial" panose="020B0604020202020204" pitchFamily="34" charset="0"/>
                <a:cs typeface="Arial" panose="020B0604020202020204" pitchFamily="34" charset="0"/>
              </a:rPr>
              <a:t>cmake</a:t>
            </a:r>
            <a:r>
              <a:rPr lang="en-US" sz="2000" dirty="0">
                <a:latin typeface="Arial" panose="020B0604020202020204" pitchFamily="34" charset="0"/>
                <a:cs typeface="Arial" panose="020B0604020202020204" pitchFamily="34" charset="0"/>
              </a:rPr>
              <a:t>:</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update &amp;&amp; sudo apt-get upgrade</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install </a:t>
            </a:r>
            <a:r>
              <a:rPr lang="en-US" sz="1800" dirty="0" err="1">
                <a:latin typeface="Calibri" panose="020F0502020204030204" pitchFamily="34" charset="0"/>
                <a:cs typeface="Calibri" panose="020F0502020204030204" pitchFamily="34" charset="0"/>
              </a:rPr>
              <a:t>cmake</a:t>
            </a:r>
            <a:r>
              <a:rPr lang="en-US" sz="1800" dirty="0">
                <a:latin typeface="Calibri" panose="020F0502020204030204" pitchFamily="34" charset="0"/>
                <a:cs typeface="Calibri" panose="020F0502020204030204" pitchFamily="34" charset="0"/>
              </a:rPr>
              <a:t>. Then build </a:t>
            </a:r>
            <a:r>
              <a:rPr lang="en-US" sz="1800">
                <a:latin typeface="Calibri" panose="020F0502020204030204" pitchFamily="34" charset="0"/>
                <a:cs typeface="Calibri" panose="020F0502020204030204" pitchFamily="34" charset="0"/>
              </a:rPr>
              <a:t>the library.</a:t>
            </a:r>
            <a:endParaRPr lang="en-US" sz="1800" dirty="0">
              <a:latin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To compile the following sample code, do the following:</a:t>
            </a:r>
          </a:p>
          <a:p>
            <a:pPr marL="800100" lvl="1" indent="-342900" algn="l">
              <a:buFont typeface="Arial" charset="0"/>
              <a:buChar char="•"/>
            </a:pPr>
            <a:r>
              <a:rPr lang="en-US" sz="1800" dirty="0">
                <a:latin typeface="Calibri" panose="020F0502020204030204" pitchFamily="34" charset="0"/>
                <a:cs typeface="Calibri" panose="020F0502020204030204" pitchFamily="34" charset="0"/>
              </a:rPr>
              <a:t>g++ </a:t>
            </a:r>
            <a:r>
              <a:rPr lang="en-US" sz="1800" dirty="0" err="1">
                <a:latin typeface="Calibri" panose="020F0502020204030204" pitchFamily="34" charset="0"/>
                <a:cs typeface="Calibri" panose="020F0502020204030204" pitchFamily="34" charset="0"/>
              </a:rPr>
              <a:t>still.cc</a:t>
            </a:r>
            <a:r>
              <a:rPr lang="en-US" sz="1800" dirty="0">
                <a:latin typeface="Calibri" panose="020F0502020204030204" pitchFamily="34" charset="0"/>
                <a:cs typeface="Calibri" panose="020F0502020204030204" pitchFamily="34" charset="0"/>
              </a:rPr>
              <a:t> -L /opt/</a:t>
            </a:r>
            <a:r>
              <a:rPr lang="en-US" sz="1800" dirty="0" err="1">
                <a:latin typeface="Calibri" panose="020F0502020204030204" pitchFamily="34" charset="0"/>
                <a:cs typeface="Calibri" panose="020F0502020204030204" pitchFamily="34" charset="0"/>
              </a:rPr>
              <a:t>vc</a:t>
            </a:r>
            <a:r>
              <a:rPr lang="en-US" sz="1800" dirty="0">
                <a:latin typeface="Calibri" panose="020F0502020204030204" pitchFamily="34" charset="0"/>
                <a:cs typeface="Calibri" panose="020F0502020204030204" pitchFamily="34" charset="0"/>
              </a:rPr>
              <a:t>/lib -I/</a:t>
            </a:r>
            <a:r>
              <a:rPr lang="en-US" sz="1800" dirty="0" err="1">
                <a:latin typeface="Calibri" panose="020F0502020204030204" pitchFamily="34" charset="0"/>
                <a:cs typeface="Calibri" panose="020F0502020204030204" pitchFamily="34" charset="0"/>
              </a:rPr>
              <a:t>usr</a:t>
            </a:r>
            <a:r>
              <a:rPr lang="en-US" sz="1800" dirty="0">
                <a:latin typeface="Calibri" panose="020F0502020204030204" pitchFamily="34" charset="0"/>
                <a:cs typeface="Calibri" panose="020F0502020204030204" pitchFamily="34" charset="0"/>
              </a:rPr>
              <a:t>/local/include -</a:t>
            </a:r>
            <a:r>
              <a:rPr lang="en-US" sz="1800" dirty="0" err="1">
                <a:latin typeface="Calibri" panose="020F0502020204030204" pitchFamily="34" charset="0"/>
                <a:cs typeface="Calibri" panose="020F0502020204030204" pitchFamily="34" charset="0"/>
              </a:rPr>
              <a:t>lraspicam</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lmmal_core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lmmal_util</a:t>
            </a:r>
            <a:endParaRPr lang="en-US" sz="16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210</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210</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0" y="3144197"/>
            <a:ext cx="11004324" cy="1315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unistd.h</a:t>
            </a:r>
            <a:r>
              <a:rPr lang="en-US" sz="1600">
                <a:latin typeface="Courier New" panose="02070309020205020404" pitchFamily="49" charset="0"/>
                <a:cs typeface="Courier New" panose="02070309020205020404" pitchFamily="49" charset="0"/>
              </a:rPr>
              <a:t>&gt; </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ctime</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fstream</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&lt;iostream&gt;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raspicam.h</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using namespace std;</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int main (int </a:t>
            </a:r>
            <a:r>
              <a:rPr lang="en-US" sz="1600" err="1">
                <a:latin typeface="Courier New" panose="02070309020205020404" pitchFamily="49" charset="0"/>
                <a:cs typeface="Courier New" panose="02070309020205020404" pitchFamily="49" charset="0"/>
              </a:rPr>
              <a:t>argc</a:t>
            </a:r>
            <a:r>
              <a:rPr lang="en-US" sz="1600">
                <a:latin typeface="Courier New" panose="02070309020205020404" pitchFamily="49" charset="0"/>
                <a:cs typeface="Courier New" panose="02070309020205020404" pitchFamily="49" charset="0"/>
              </a:rPr>
              <a:t>, char **</a:t>
            </a:r>
            <a:r>
              <a:rPr lang="en-US" sz="1600" err="1">
                <a:latin typeface="Courier New" panose="02070309020205020404" pitchFamily="49" charset="0"/>
                <a:cs typeface="Courier New" panose="02070309020205020404" pitchFamily="49" charset="0"/>
              </a:rPr>
              <a:t>argv</a:t>
            </a: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 Camera;</a:t>
            </a:r>
          </a:p>
          <a:p>
            <a:pPr lvl="1" algn="l">
              <a:spcBef>
                <a:spcPts val="200"/>
              </a:spcBef>
            </a:pP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if (!</a:t>
            </a:r>
            <a:r>
              <a:rPr lang="en-US" sz="1600" err="1">
                <a:latin typeface="Courier New" panose="02070309020205020404" pitchFamily="49" charset="0"/>
                <a:cs typeface="Courier New" panose="02070309020205020404" pitchFamily="49" charset="0"/>
              </a:rPr>
              <a:t>Camera.open</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cerr</a:t>
            </a:r>
            <a:r>
              <a:rPr lang="en-US" sz="1600">
                <a:latin typeface="Courier New" panose="02070309020205020404" pitchFamily="49" charset="0"/>
                <a:cs typeface="Courier New" panose="02070309020205020404" pitchFamily="49" charset="0"/>
              </a:rPr>
              <a:t>&lt;&lt;"Error opening camera"&lt;&lt;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 return -1;}</a:t>
            </a:r>
          </a:p>
          <a:p>
            <a:pPr lvl="1" algn="l">
              <a:spcBef>
                <a:spcPts val="200"/>
              </a:spcBef>
            </a:pPr>
            <a:endParaRPr lang="en-US" sz="1600">
              <a:latin typeface="Courier New" panose="02070309020205020404" pitchFamily="49" charset="0"/>
              <a:cs typeface="Courier New" panose="02070309020205020404" pitchFamily="49" charset="0"/>
            </a:endParaRPr>
          </a:p>
          <a:p>
            <a:pPr lvl="1" algn="l"/>
            <a:r>
              <a:rPr lang="en-US" sz="1600">
                <a:latin typeface="Courier New" panose="02070309020205020404" pitchFamily="49" charset="0"/>
                <a:ea typeface="Arial" charset="0"/>
                <a:cs typeface="Courier New" panose="02070309020205020404" pitchFamily="49" charset="0"/>
              </a:rPr>
              <a:t>… continued on next slide</a:t>
            </a:r>
            <a:endParaRPr lang="en-US" sz="1600">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68633266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211</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211</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174026" y="1240972"/>
            <a:ext cx="11400940" cy="5307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    // Wait a while until camera stabilizes</a:t>
            </a:r>
          </a:p>
          <a:p>
            <a:pPr lvl="1" algn="l">
              <a:spcBef>
                <a:spcPts val="200"/>
              </a:spcBef>
            </a:pPr>
            <a:r>
              <a:rPr lang="en-US" sz="1600">
                <a:latin typeface="Courier New" panose="02070309020205020404" pitchFamily="49" charset="0"/>
                <a:cs typeface="Courier New" panose="02070309020205020404" pitchFamily="49" charset="0"/>
              </a:rPr>
              <a:t>    sleep(3);</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Capture</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Camera.grab</a:t>
            </a:r>
            <a:r>
              <a:rPr lang="en-US" sz="1600">
                <a:latin typeface="Courier New" panose="02070309020205020404" pitchFamily="49" charset="0"/>
                <a:cs typeface="Courier New" panose="02070309020205020404" pitchFamily="49" charset="0"/>
              </a:rPr>
              <a:t>();</a:t>
            </a:r>
          </a:p>
          <a:p>
            <a:pPr lvl="1" algn="l">
              <a:spcBef>
                <a:spcPts val="200"/>
              </a:spcBef>
            </a:pPr>
            <a:r>
              <a:rPr lang="en-US" sz="1600">
                <a:latin typeface="Courier New" panose="02070309020205020404" pitchFamily="49" charset="0"/>
                <a:cs typeface="Courier New" panose="02070309020205020404" pitchFamily="49" charset="0"/>
              </a:rPr>
              <a:t>    unsigned char *data=new unsigned char[</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Camera.retrieve</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data,raspicam</a:t>
            </a:r>
            <a:r>
              <a:rPr lang="en-US" sz="1600">
                <a:latin typeface="Courier New" panose="02070309020205020404" pitchFamily="49" charset="0"/>
                <a:cs typeface="Courier New" panose="02070309020205020404" pitchFamily="49" charset="0"/>
              </a:rPr>
              <a:t>::RASPICAM_FORMAT_RGB );//get camera image</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Save</a:t>
            </a:r>
          </a:p>
          <a:p>
            <a:pPr lvl="1" algn="l">
              <a:spcBef>
                <a:spcPts val="200"/>
              </a:spcBef>
            </a:pPr>
            <a:r>
              <a:rPr lang="en-US" sz="1600">
                <a:latin typeface="Courier New" panose="02070309020205020404" pitchFamily="49" charset="0"/>
                <a:cs typeface="Courier New" panose="02070309020205020404" pitchFamily="49" charset="0"/>
              </a:rPr>
              <a:t>    std::</a:t>
            </a:r>
            <a:r>
              <a:rPr lang="en-US" sz="1600" err="1">
                <a:latin typeface="Courier New" panose="02070309020205020404" pitchFamily="49" charset="0"/>
                <a:cs typeface="Courier New" panose="02070309020205020404" pitchFamily="49" charset="0"/>
              </a:rPr>
              <a:t>ofstream</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raspicam_image.ppm",std</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ios</a:t>
            </a:r>
            <a:r>
              <a:rPr lang="en-US" sz="1600">
                <a:latin typeface="Courier New" panose="02070309020205020404" pitchFamily="49" charset="0"/>
                <a:cs typeface="Courier New" panose="02070309020205020404" pitchFamily="49" charset="0"/>
              </a:rPr>
              <a:t>::binary);</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&lt;&lt;"P6\n"&lt;&lt;</a:t>
            </a:r>
            <a:r>
              <a:rPr lang="en-US" sz="1600" err="1">
                <a:latin typeface="Courier New" panose="02070309020205020404" pitchFamily="49" charset="0"/>
                <a:cs typeface="Courier New" panose="02070309020205020404" pitchFamily="49" charset="0"/>
              </a:rPr>
              <a:t>Camera.getWidth</a:t>
            </a:r>
            <a:r>
              <a:rPr lang="en-US" sz="1600">
                <a:latin typeface="Courier New" panose="02070309020205020404" pitchFamily="49" charset="0"/>
                <a:cs typeface="Courier New" panose="02070309020205020404" pitchFamily="49" charset="0"/>
              </a:rPr>
              <a:t>() &lt;&lt;" "&lt;&lt;</a:t>
            </a:r>
            <a:r>
              <a:rPr lang="en-US" sz="1600" err="1">
                <a:latin typeface="Courier New" panose="02070309020205020404" pitchFamily="49" charset="0"/>
                <a:cs typeface="Courier New" panose="02070309020205020404" pitchFamily="49" charset="0"/>
              </a:rPr>
              <a:t>Camera.getHeight</a:t>
            </a:r>
            <a:r>
              <a:rPr lang="en-US" sz="1600">
                <a:latin typeface="Courier New" panose="02070309020205020404" pitchFamily="49" charset="0"/>
                <a:cs typeface="Courier New" panose="02070309020205020404" pitchFamily="49" charset="0"/>
              </a:rPr>
              <a:t>() &lt;&lt;" 255\n";</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outFile.write</a:t>
            </a:r>
            <a:r>
              <a:rPr lang="en-US" sz="1600">
                <a:latin typeface="Courier New" panose="02070309020205020404" pitchFamily="49" charset="0"/>
                <a:cs typeface="Courier New" panose="02070309020205020404" pitchFamily="49" charset="0"/>
              </a:rPr>
              <a:t> ((char*) data,</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cout</a:t>
            </a:r>
            <a:r>
              <a:rPr lang="en-US" sz="1600">
                <a:latin typeface="Courier New" panose="02070309020205020404" pitchFamily="49" charset="0"/>
                <a:cs typeface="Courier New" panose="02070309020205020404" pitchFamily="49" charset="0"/>
              </a:rPr>
              <a:t>&lt;&lt;"Image saved at </a:t>
            </a:r>
            <a:r>
              <a:rPr lang="en-US" sz="1600" err="1">
                <a:latin typeface="Courier New" panose="02070309020205020404" pitchFamily="49" charset="0"/>
                <a:cs typeface="Courier New" panose="02070309020205020404" pitchFamily="49" charset="0"/>
              </a:rPr>
              <a:t>raspicam_image.ppm</a:t>
            </a:r>
            <a:r>
              <a:rPr lang="en-US" sz="1600">
                <a:latin typeface="Courier New" panose="02070309020205020404" pitchFamily="49" charset="0"/>
                <a:cs typeface="Courier New" panose="02070309020205020404" pitchFamily="49" charset="0"/>
              </a:rPr>
              <a:t>"&lt;&lt;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Free resources</a:t>
            </a:r>
          </a:p>
          <a:p>
            <a:pPr lvl="1" algn="l">
              <a:spcBef>
                <a:spcPts val="200"/>
              </a:spcBef>
            </a:pPr>
            <a:r>
              <a:rPr lang="en-US" sz="1600">
                <a:latin typeface="Courier New" panose="02070309020205020404" pitchFamily="49" charset="0"/>
                <a:cs typeface="Courier New" panose="02070309020205020404" pitchFamily="49" charset="0"/>
              </a:rPr>
              <a:t>    delete data;</a:t>
            </a:r>
          </a:p>
          <a:p>
            <a:pPr lvl="1" algn="l">
              <a:spcBef>
                <a:spcPts val="200"/>
              </a:spcBef>
            </a:pPr>
            <a:r>
              <a:rPr lang="en-US" sz="1600">
                <a:latin typeface="Courier New" panose="02070309020205020404" pitchFamily="49" charset="0"/>
                <a:cs typeface="Courier New" panose="02070309020205020404" pitchFamily="49" charset="0"/>
              </a:rPr>
              <a:t>    return 0;</a:t>
            </a:r>
          </a:p>
          <a:p>
            <a:pPr lvl="1" algn="l">
              <a:spcBef>
                <a:spcPts val="200"/>
              </a:spcBef>
            </a:pPr>
            <a:r>
              <a:rPr lang="en-US" sz="1600">
                <a:latin typeface="Courier New" panose="02070309020205020404" pitchFamily="49" charset="0"/>
                <a:cs typeface="Courier New" panose="02070309020205020404" pitchFamily="49" charset="0"/>
              </a:rPr>
              <a:t>}</a:t>
            </a:r>
          </a:p>
          <a:p>
            <a:pPr algn="l"/>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12788712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Some of the experiments on a perf board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212</a:t>
            </a:fld>
            <a:endParaRPr lang="en-US"/>
          </a:p>
        </p:txBody>
      </p:sp>
      <p:pic>
        <p:nvPicPr>
          <p:cNvPr id="25" name="Picture 24">
            <a:extLst>
              <a:ext uri="{FF2B5EF4-FFF2-40B4-BE49-F238E27FC236}">
                <a16:creationId xmlns:a16="http://schemas.microsoft.com/office/drawing/2014/main" id="{790122DC-5F89-1348-B88C-F30315D5BBA6}"/>
              </a:ext>
            </a:extLst>
          </p:cNvPr>
          <p:cNvPicPr>
            <a:picLocks noChangeAspect="1"/>
          </p:cNvPicPr>
          <p:nvPr/>
        </p:nvPicPr>
        <p:blipFill>
          <a:blip r:embed="rId3"/>
          <a:stretch>
            <a:fillRect/>
          </a:stretch>
        </p:blipFill>
        <p:spPr>
          <a:xfrm>
            <a:off x="2573075" y="1807536"/>
            <a:ext cx="5890437" cy="3785192"/>
          </a:xfrm>
          <a:prstGeom prst="rect">
            <a:avLst/>
          </a:prstGeom>
        </p:spPr>
      </p:pic>
    </p:spTree>
    <p:extLst>
      <p:ext uri="{BB962C8B-B14F-4D97-AF65-F5344CB8AC3E}">
        <p14:creationId xmlns:p14="http://schemas.microsoft.com/office/powerpoint/2010/main" val="269167754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166235"/>
            <a:ext cx="11521719"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61489" y="1888027"/>
            <a:ext cx="11121488" cy="4650886"/>
          </a:xfrm>
        </p:spPr>
        <p:txBody>
          <a:bodyPr>
            <a:noAutofit/>
          </a:bodyPr>
          <a:lstStyle/>
          <a:p>
            <a:pPr marL="457200" indent="-457200" algn="l">
              <a:spcBef>
                <a:spcPts val="400"/>
              </a:spcBef>
              <a:buFont typeface="+mj-lt"/>
              <a:buAutoNum type="arabicPeriod"/>
            </a:pPr>
            <a:r>
              <a:rPr lang="en-US" sz="2000">
                <a:latin typeface="Arial" charset="0"/>
                <a:ea typeface="Arial" charset="0"/>
                <a:cs typeface="Arial" charset="0"/>
              </a:rPr>
              <a:t>Feynman’s Lectures on Physics.</a:t>
            </a:r>
          </a:p>
          <a:p>
            <a:pPr marL="457200" indent="-457200" algn="l">
              <a:spcBef>
                <a:spcPts val="400"/>
              </a:spcBef>
              <a:buFont typeface="+mj-lt"/>
              <a:buAutoNum type="arabicPeriod"/>
            </a:pPr>
            <a:r>
              <a:rPr lang="en-US" sz="2000">
                <a:latin typeface="Arial" charset="0"/>
                <a:ea typeface="Arial" charset="0"/>
                <a:cs typeface="Arial" charset="0"/>
              </a:rPr>
              <a:t>Berkeley physics course volumes 1, 2, 3.</a:t>
            </a:r>
          </a:p>
          <a:p>
            <a:pPr marL="457200" indent="-457200" algn="l">
              <a:spcBef>
                <a:spcPts val="400"/>
              </a:spcBef>
              <a:buFont typeface="+mj-lt"/>
              <a:buAutoNum type="arabicPeriod"/>
            </a:pPr>
            <a:r>
              <a:rPr lang="en-US" sz="2000">
                <a:latin typeface="Arial" charset="0"/>
                <a:ea typeface="Arial" charset="0"/>
                <a:cs typeface="Arial" charset="0"/>
              </a:rPr>
              <a:t>Sears, Zemansky and Young, University Physics.</a:t>
            </a:r>
          </a:p>
          <a:p>
            <a:pPr marL="457200" indent="-457200" algn="l">
              <a:spcBef>
                <a:spcPts val="400"/>
              </a:spcBef>
              <a:buFont typeface="+mj-lt"/>
              <a:buAutoNum type="arabicPeriod"/>
            </a:pPr>
            <a:r>
              <a:rPr lang="en-US" sz="2000">
                <a:latin typeface="Arial" charset="0"/>
                <a:ea typeface="Arial" charset="0"/>
                <a:cs typeface="Arial" charset="0"/>
              </a:rPr>
              <a:t>Schaum’s outline in Physics for Engineering and Science.</a:t>
            </a:r>
          </a:p>
          <a:p>
            <a:pPr marL="457200" indent="-457200" algn="l">
              <a:spcBef>
                <a:spcPts val="400"/>
              </a:spcBef>
              <a:buFont typeface="+mj-lt"/>
              <a:buAutoNum type="arabicPeriod"/>
            </a:pPr>
            <a:r>
              <a:rPr lang="en-US" sz="2000">
                <a:latin typeface="Arial" charset="0"/>
                <a:ea typeface="Arial" charset="0"/>
                <a:cs typeface="Arial" charset="0"/>
              </a:rPr>
              <a:t>Griffiths, Introduction to Electrodynamics.</a:t>
            </a:r>
          </a:p>
          <a:p>
            <a:pPr marL="457200" indent="-457200" algn="l">
              <a:spcBef>
                <a:spcPts val="400"/>
              </a:spcBef>
              <a:buFont typeface="+mj-lt"/>
              <a:buAutoNum type="arabicPeriod"/>
            </a:pPr>
            <a:r>
              <a:rPr lang="en-US" sz="2000">
                <a:latin typeface="Arial" charset="0"/>
                <a:ea typeface="Arial" charset="0"/>
                <a:cs typeface="Arial" charset="0"/>
              </a:rPr>
              <a:t>ARRL Handbook.</a:t>
            </a:r>
          </a:p>
          <a:p>
            <a:pPr marL="457200" indent="-457200" algn="l">
              <a:spcBef>
                <a:spcPts val="400"/>
              </a:spcBef>
              <a:buFont typeface="+mj-lt"/>
              <a:buAutoNum type="arabicPeriod"/>
            </a:pPr>
            <a:r>
              <a:rPr lang="en-US" sz="2000">
                <a:latin typeface="Arial" charset="0"/>
                <a:ea typeface="Arial" charset="0"/>
                <a:cs typeface="Arial" charset="0"/>
              </a:rPr>
              <a:t>Rutledge, Electronics of Radio.</a:t>
            </a:r>
          </a:p>
          <a:p>
            <a:pPr marL="457200" indent="-457200" algn="l">
              <a:spcBef>
                <a:spcPts val="400"/>
              </a:spcBef>
              <a:buFont typeface="+mj-lt"/>
              <a:buAutoNum type="arabicPeriod"/>
            </a:pPr>
            <a:r>
              <a:rPr lang="en-US" sz="2000">
                <a:latin typeface="Arial" charset="0"/>
                <a:ea typeface="Arial" charset="0"/>
                <a:cs typeface="Arial" charset="0"/>
              </a:rPr>
              <a:t>Scherz, Practical Electronics for Inventors.</a:t>
            </a:r>
          </a:p>
          <a:p>
            <a:pPr marL="457200" indent="-457200" algn="l">
              <a:spcBef>
                <a:spcPts val="400"/>
              </a:spcBef>
              <a:buFont typeface="+mj-lt"/>
              <a:buAutoNum type="arabicPeriod"/>
            </a:pPr>
            <a:r>
              <a:rPr lang="en-US" sz="2000">
                <a:latin typeface="Arial" charset="0"/>
                <a:ea typeface="Arial" charset="0"/>
                <a:cs typeface="Arial" charset="0"/>
              </a:rPr>
              <a:t>Bryant and </a:t>
            </a:r>
            <a:r>
              <a:rPr lang="en-US" sz="2000" err="1">
                <a:latin typeface="Arial" charset="0"/>
                <a:ea typeface="Arial" charset="0"/>
                <a:cs typeface="Arial" charset="0"/>
              </a:rPr>
              <a:t>O’Halleron</a:t>
            </a:r>
            <a:r>
              <a:rPr lang="en-US" sz="2000">
                <a:latin typeface="Arial" charset="0"/>
                <a:ea typeface="Arial" charset="0"/>
                <a:cs typeface="Arial" charset="0"/>
              </a:rPr>
              <a:t>, Computer Systems, a programmer’s perspective.</a:t>
            </a:r>
          </a:p>
          <a:p>
            <a:pPr marL="457200" indent="-457200" algn="l">
              <a:spcBef>
                <a:spcPts val="400"/>
              </a:spcBef>
              <a:buFont typeface="+mj-lt"/>
              <a:buAutoNum type="arabicPeriod"/>
            </a:pPr>
            <a:r>
              <a:rPr lang="en-US" sz="2000">
                <a:latin typeface="Arial" charset="0"/>
                <a:ea typeface="Arial" charset="0"/>
                <a:cs typeface="Arial" charset="0"/>
              </a:rPr>
              <a:t>Patterson and Hennessy, Computer Architecture.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213</a:t>
            </a:fld>
            <a:endParaRPr lang="en-US"/>
          </a:p>
        </p:txBody>
      </p:sp>
    </p:spTree>
    <p:extLst>
      <p:ext uri="{BB962C8B-B14F-4D97-AF65-F5344CB8AC3E}">
        <p14:creationId xmlns:p14="http://schemas.microsoft.com/office/powerpoint/2010/main" val="40074677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113983"/>
            <a:ext cx="11665130"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3693" y="1894122"/>
            <a:ext cx="10445262" cy="4462229"/>
          </a:xfrm>
        </p:spPr>
        <p:txBody>
          <a:bodyPr>
            <a:noAutofit/>
          </a:bodyPr>
          <a:lstStyle/>
          <a:p>
            <a:pPr marL="457200" indent="-457200" algn="l">
              <a:spcBef>
                <a:spcPts val="400"/>
              </a:spcBef>
              <a:buFont typeface="+mj-lt"/>
              <a:buAutoNum type="arabicPeriod" startAt="11"/>
            </a:pPr>
            <a:r>
              <a:rPr lang="en-US" sz="2000" dirty="0">
                <a:latin typeface="Arial" charset="0"/>
                <a:ea typeface="Arial" charset="0"/>
                <a:cs typeface="Arial" charset="0"/>
              </a:rPr>
              <a:t>IBM, System 360, Principles of Operation (a classic)</a:t>
            </a:r>
          </a:p>
          <a:p>
            <a:pPr marL="457200" indent="-457200" algn="l">
              <a:spcBef>
                <a:spcPts val="400"/>
              </a:spcBef>
              <a:buFont typeface="+mj-lt"/>
              <a:buAutoNum type="arabicPeriod" startAt="11"/>
            </a:pPr>
            <a:r>
              <a:rPr lang="en-US" sz="2000" dirty="0">
                <a:latin typeface="Arial" charset="0"/>
                <a:ea typeface="Arial" charset="0"/>
                <a:cs typeface="Arial" charset="0"/>
              </a:rPr>
              <a:t>Intel, Intel Processor Architecture (5 volumes)</a:t>
            </a:r>
          </a:p>
          <a:p>
            <a:pPr marL="457200" indent="-457200" algn="l">
              <a:spcBef>
                <a:spcPts val="400"/>
              </a:spcBef>
              <a:buFont typeface="+mj-lt"/>
              <a:buAutoNum type="arabicPeriod" startAt="11"/>
            </a:pPr>
            <a:r>
              <a:rPr lang="en-US" sz="2000" dirty="0">
                <a:latin typeface="Arial" charset="0"/>
                <a:ea typeface="Arial" charset="0"/>
                <a:cs typeface="Arial" charset="0"/>
              </a:rPr>
              <a:t>Arm Architecture manual</a:t>
            </a:r>
          </a:p>
          <a:p>
            <a:pPr marL="457200" indent="-457200" algn="l">
              <a:spcBef>
                <a:spcPts val="400"/>
              </a:spcBef>
              <a:buFont typeface="+mj-lt"/>
              <a:buAutoNum type="arabicPeriod" startAt="11"/>
            </a:pPr>
            <a:r>
              <a:rPr lang="en-US" sz="2000" dirty="0">
                <a:latin typeface="Arial" charset="0"/>
                <a:ea typeface="Arial" charset="0"/>
                <a:cs typeface="Arial" charset="0"/>
              </a:rPr>
              <a:t>Tannenbaum, Operating systems</a:t>
            </a:r>
          </a:p>
          <a:p>
            <a:pPr marL="457200" indent="-457200" algn="l">
              <a:spcBef>
                <a:spcPts val="400"/>
              </a:spcBef>
              <a:buFont typeface="+mj-lt"/>
              <a:buAutoNum type="arabicPeriod" startAt="11"/>
            </a:pPr>
            <a:r>
              <a:rPr lang="en-US" sz="2000" dirty="0">
                <a:latin typeface="Arial" charset="0"/>
                <a:ea typeface="Arial" charset="0"/>
                <a:cs typeface="Arial" charset="0"/>
                <a:hlinkClick r:id="rId3"/>
              </a:rPr>
              <a:t>http://www.freenove.com</a:t>
            </a:r>
            <a:r>
              <a:rPr lang="en-US" sz="2000" dirty="0">
                <a:latin typeface="Arial" charset="0"/>
                <a:ea typeface="Arial" charset="0"/>
                <a:cs typeface="Arial" charset="0"/>
              </a:rPr>
              <a:t> (Sensor kit projects)</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Ville Valtokari, </a:t>
            </a:r>
            <a:r>
              <a:rPr lang="en-US" sz="2000" dirty="0">
                <a:latin typeface="Arial" panose="020B0604020202020204" pitchFamily="34" charset="0"/>
                <a:ea typeface="Arial" charset="0"/>
                <a:cs typeface="Arial" panose="020B0604020202020204" pitchFamily="34" charset="0"/>
              </a:rPr>
              <a:t>Make</a:t>
            </a:r>
            <a:r>
              <a:rPr lang="en-US" sz="2000" dirty="0">
                <a:latin typeface="Arial" charset="0"/>
                <a:ea typeface="Arial" charset="0"/>
                <a:cs typeface="Arial" charset="0"/>
              </a:rPr>
              <a:t>: Sensors</a:t>
            </a:r>
          </a:p>
          <a:p>
            <a:pPr marL="457200" indent="-457200" algn="l">
              <a:spcBef>
                <a:spcPts val="400"/>
              </a:spcBef>
              <a:buFont typeface="+mj-lt"/>
              <a:buAutoNum type="arabicPeriod" startAt="11"/>
            </a:pPr>
            <a:r>
              <a:rPr lang="en-US" sz="2000" dirty="0">
                <a:latin typeface="Arial" charset="0"/>
                <a:ea typeface="Arial" charset="0"/>
                <a:cs typeface="Arial" charset="0"/>
              </a:rPr>
              <a:t>Wallace, Richardson, Getting started with Raspberry Pi</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Make: Arduino Bots and Gadgets</a:t>
            </a: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214</a:t>
            </a:fld>
            <a:endParaRPr lang="en-US"/>
          </a:p>
        </p:txBody>
      </p:sp>
    </p:spTree>
    <p:extLst>
      <p:ext uri="{BB962C8B-B14F-4D97-AF65-F5344CB8AC3E}">
        <p14:creationId xmlns:p14="http://schemas.microsoft.com/office/powerpoint/2010/main" val="42355462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7674"/>
            <a:ext cx="11582400" cy="868362"/>
          </a:xfrm>
        </p:spPr>
        <p:txBody>
          <a:bodyPr anchor="ctr">
            <a:normAutofit/>
          </a:bodyPr>
          <a:lstStyle/>
          <a:p>
            <a:pPr algn="ctr"/>
            <a:r>
              <a:rPr lang="en-US" sz="4400">
                <a:latin typeface="Arial" charset="0"/>
                <a:ea typeface="Arial" charset="0"/>
                <a:cs typeface="Arial" charset="0"/>
              </a:rPr>
              <a:t>Exercises</a:t>
            </a:r>
            <a:endParaRPr lang="en-US" sz="4000" b="1"/>
          </a:p>
        </p:txBody>
      </p:sp>
      <p:sp>
        <p:nvSpPr>
          <p:cNvPr id="3" name="Content Placeholder 2"/>
          <p:cNvSpPr>
            <a:spLocks noGrp="1"/>
          </p:cNvSpPr>
          <p:nvPr>
            <p:ph idx="1"/>
          </p:nvPr>
        </p:nvSpPr>
        <p:spPr>
          <a:xfrm>
            <a:off x="304800" y="1692911"/>
            <a:ext cx="11582400" cy="4663440"/>
          </a:xfrm>
        </p:spPr>
        <p:txBody>
          <a:bodyPr>
            <a:noAutofit/>
          </a:bodyPr>
          <a:lstStyle/>
          <a:p>
            <a:pPr marL="457200" indent="-457200" algn="l">
              <a:spcBef>
                <a:spcPts val="400"/>
              </a:spcBef>
              <a:buFont typeface="+mj-lt"/>
              <a:buAutoNum type="arabicPeriod"/>
            </a:pPr>
            <a:r>
              <a:rPr lang="en-US" sz="2000" dirty="0">
                <a:latin typeface="Arial" charset="0"/>
                <a:ea typeface="Arial" charset="0"/>
                <a:cs typeface="Arial" charset="0"/>
              </a:rPr>
              <a:t>Get the data sheets for the processors, sensors, and memory for some IoT device.</a:t>
            </a:r>
          </a:p>
          <a:p>
            <a:pPr marL="457200" indent="-457200" algn="l">
              <a:spcBef>
                <a:spcPts val="400"/>
              </a:spcBef>
              <a:buFont typeface="+mj-lt"/>
              <a:buAutoNum type="arabicPeriod"/>
            </a:pPr>
            <a:r>
              <a:rPr lang="en-US" sz="2000" dirty="0">
                <a:latin typeface="Arial" charset="0"/>
                <a:ea typeface="Arial" charset="0"/>
                <a:cs typeface="Arial" charset="0"/>
              </a:rPr>
              <a:t>Get the RF sources from an IoT devices (frequency, power, ...) from the FCC filings.</a:t>
            </a:r>
          </a:p>
          <a:p>
            <a:pPr marL="457200" indent="-457200" algn="l">
              <a:spcBef>
                <a:spcPts val="400"/>
              </a:spcBef>
              <a:buFont typeface="+mj-lt"/>
              <a:buAutoNum type="arabicPeriod"/>
            </a:pPr>
            <a:r>
              <a:rPr lang="en-US" sz="2000" dirty="0">
                <a:latin typeface="Arial" charset="0"/>
                <a:ea typeface="Arial" charset="0"/>
                <a:cs typeface="Arial" charset="0"/>
              </a:rPr>
              <a:t>Get the circuit board layouts for an IoT device?  What could you use them for?</a:t>
            </a:r>
          </a:p>
          <a:p>
            <a:pPr marL="457200" indent="-457200" algn="l">
              <a:spcBef>
                <a:spcPts val="400"/>
              </a:spcBef>
              <a:buFont typeface="+mj-lt"/>
              <a:buAutoNum type="arabicPeriod"/>
            </a:pPr>
            <a:r>
              <a:rPr lang="en-US" sz="2000" dirty="0">
                <a:latin typeface="Arial" charset="0"/>
                <a:ea typeface="Arial" charset="0"/>
                <a:cs typeface="Arial" charset="0"/>
              </a:rPr>
              <a:t>Calculate the current drain on the Arduino pins for some of our experiments.</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 communication line based on infrared.</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an RFID reader.</a:t>
            </a:r>
          </a:p>
          <a:p>
            <a:pPr marL="457200" indent="-457200" algn="l">
              <a:spcBef>
                <a:spcPts val="400"/>
              </a:spcBef>
              <a:buFont typeface="+mj-lt"/>
              <a:buAutoNum type="arabicPeriod"/>
            </a:pPr>
            <a:r>
              <a:rPr lang="en-US" sz="2000" dirty="0">
                <a:latin typeface="Arial" charset="0"/>
                <a:ea typeface="Arial" charset="0"/>
                <a:cs typeface="Arial" charset="0"/>
              </a:rPr>
              <a:t>Use the Arduino to connect a Hall (magnetic field) sensor.</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Connect a small digital radio (e.g.- </a:t>
            </a:r>
            <a:r>
              <a:rPr lang="en-US" sz="2000" dirty="0">
                <a:latin typeface="Arial" panose="020B0604020202020204" pitchFamily="34" charset="0"/>
                <a:cs typeface="Arial" panose="020B0604020202020204" pitchFamily="34" charset="0"/>
              </a:rPr>
              <a:t>NRF24L01, Adafruit RFM69HCW Transceiver</a:t>
            </a:r>
            <a:r>
              <a:rPr lang="en-US" sz="2000" dirty="0">
                <a:latin typeface="Arial" panose="020B0604020202020204" pitchFamily="34" charset="0"/>
                <a:ea typeface="Arial" charset="0"/>
                <a:cs typeface="Arial" panose="020B0604020202020204" pitchFamily="34" charset="0"/>
              </a:rPr>
              <a:t>).</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Display some of our sensor readings on a local small screen like the LCD 1602.</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How would you use a gyro and accelerometer to do “dead reckoning.”</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Connect a GPS module and investigate the theory of GPS positioning and accuracy.</a:t>
            </a:r>
            <a:endParaRPr lang="en-US" dirty="0"/>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215</a:t>
            </a:fld>
            <a:endParaRPr lang="en-US"/>
          </a:p>
        </p:txBody>
      </p:sp>
    </p:spTree>
    <p:extLst>
      <p:ext uri="{BB962C8B-B14F-4D97-AF65-F5344CB8AC3E}">
        <p14:creationId xmlns:p14="http://schemas.microsoft.com/office/powerpoint/2010/main" val="33038411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53172"/>
            <a:ext cx="11782697" cy="868362"/>
          </a:xfrm>
        </p:spPr>
        <p:txBody>
          <a:bodyPr anchor="ctr">
            <a:normAutofit/>
          </a:bodyPr>
          <a:lstStyle/>
          <a:p>
            <a:pPr algn="ctr"/>
            <a:r>
              <a:rPr lang="en-US" sz="4400">
                <a:latin typeface="Arial" panose="020B0604020202020204" pitchFamily="34" charset="0"/>
                <a:cs typeface="Arial" panose="020B0604020202020204" pitchFamily="34" charset="0"/>
              </a:rPr>
              <a:t>Tools and equipment</a:t>
            </a:r>
          </a:p>
        </p:txBody>
      </p:sp>
      <p:sp>
        <p:nvSpPr>
          <p:cNvPr id="3" name="Content Placeholder 2"/>
          <p:cNvSpPr>
            <a:spLocks noGrp="1"/>
          </p:cNvSpPr>
          <p:nvPr>
            <p:ph idx="1"/>
          </p:nvPr>
        </p:nvSpPr>
        <p:spPr>
          <a:xfrm>
            <a:off x="373017" y="1521322"/>
            <a:ext cx="11582400" cy="466344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Standard Electronics tools (~$50)</a:t>
            </a:r>
          </a:p>
          <a:p>
            <a:pPr marL="342900" indent="-342900" algn="l">
              <a:spcBef>
                <a:spcPts val="400"/>
              </a:spcBef>
              <a:buFont typeface="Arial" charset="0"/>
              <a:buChar char="•"/>
            </a:pPr>
            <a:r>
              <a:rPr lang="en-US" sz="2000" dirty="0">
                <a:latin typeface="Arial" charset="0"/>
                <a:ea typeface="Arial" charset="0"/>
                <a:cs typeface="Arial" charset="0"/>
              </a:rPr>
              <a:t>De-soldering station ($99)</a:t>
            </a:r>
          </a:p>
          <a:p>
            <a:pPr marL="342900" indent="-342900" algn="l">
              <a:spcBef>
                <a:spcPts val="400"/>
              </a:spcBef>
              <a:buFont typeface="Arial" charset="0"/>
              <a:buChar char="•"/>
            </a:pPr>
            <a:r>
              <a:rPr lang="en-US" sz="2000" dirty="0">
                <a:latin typeface="Arial" charset="0"/>
                <a:ea typeface="Arial" charset="0"/>
                <a:cs typeface="Arial" charset="0"/>
              </a:rPr>
              <a:t>5 Perf boards ($10), lots of wired jumpers, clips to connect to chips (e.g.-EEPROMs) ...</a:t>
            </a:r>
          </a:p>
          <a:p>
            <a:pPr marL="342900" indent="-342900" algn="l">
              <a:spcBef>
                <a:spcPts val="400"/>
              </a:spcBef>
              <a:buFont typeface="Arial" charset="0"/>
              <a:buChar char="•"/>
            </a:pPr>
            <a:r>
              <a:rPr lang="en-US" sz="2000" dirty="0">
                <a:latin typeface="Arial" charset="0"/>
                <a:ea typeface="Arial" charset="0"/>
                <a:cs typeface="Arial" charset="0"/>
              </a:rPr>
              <a:t>2 Volt-ohm meters  ($50)</a:t>
            </a:r>
          </a:p>
          <a:p>
            <a:pPr marL="342900" indent="-342900" algn="l">
              <a:spcBef>
                <a:spcPts val="400"/>
              </a:spcBef>
              <a:buFont typeface="Arial" charset="0"/>
              <a:buChar char="•"/>
            </a:pPr>
            <a:r>
              <a:rPr lang="en-US" sz="2000" dirty="0">
                <a:latin typeface="Arial" charset="0"/>
                <a:ea typeface="Arial" charset="0"/>
                <a:cs typeface="Arial" charset="0"/>
              </a:rPr>
              <a:t>Signal generator ($40)</a:t>
            </a:r>
          </a:p>
          <a:p>
            <a:pPr marL="342900" indent="-342900" algn="l">
              <a:spcBef>
                <a:spcPts val="400"/>
              </a:spcBef>
              <a:buFont typeface="Arial" charset="0"/>
              <a:buChar char="•"/>
            </a:pPr>
            <a:r>
              <a:rPr lang="en-US" sz="2000" dirty="0">
                <a:latin typeface="Arial" charset="0"/>
                <a:ea typeface="Arial" charset="0"/>
                <a:cs typeface="Arial" charset="0"/>
              </a:rPr>
              <a:t>Oscilloscope ($350)</a:t>
            </a:r>
          </a:p>
          <a:p>
            <a:pPr marL="342900" indent="-342900" algn="l">
              <a:spcBef>
                <a:spcPts val="400"/>
              </a:spcBef>
              <a:buFont typeface="Arial" charset="0"/>
              <a:buChar char="•"/>
            </a:pPr>
            <a:r>
              <a:rPr lang="en-US" sz="2000" dirty="0">
                <a:latin typeface="Arial" charset="0"/>
                <a:ea typeface="Arial" charset="0"/>
                <a:cs typeface="Arial" charset="0"/>
              </a:rPr>
              <a:t>Various parts (see Practical Electronics)</a:t>
            </a:r>
          </a:p>
          <a:p>
            <a:pPr marL="342900" indent="-342900" algn="l">
              <a:spcBef>
                <a:spcPts val="400"/>
              </a:spcBef>
              <a:buFont typeface="Arial" charset="0"/>
              <a:buChar char="•"/>
            </a:pPr>
            <a:r>
              <a:rPr lang="en-US" sz="2000" dirty="0" err="1">
                <a:latin typeface="Arial" charset="0"/>
                <a:ea typeface="Arial" charset="0"/>
                <a:cs typeface="Arial" charset="0"/>
              </a:rPr>
              <a:t>Attify</a:t>
            </a:r>
            <a:r>
              <a:rPr lang="en-US" sz="2000" dirty="0">
                <a:latin typeface="Arial" charset="0"/>
                <a:ea typeface="Arial" charset="0"/>
                <a:cs typeface="Arial" charset="0"/>
              </a:rPr>
              <a:t> Badge (to connect to I2C, SPI, UARTs and JTAGs) ($20)</a:t>
            </a:r>
          </a:p>
          <a:p>
            <a:pPr marL="342900" indent="-342900" algn="l">
              <a:spcBef>
                <a:spcPts val="400"/>
              </a:spcBef>
              <a:buFont typeface="Arial" charset="0"/>
              <a:buChar char="•"/>
            </a:pPr>
            <a:r>
              <a:rPr lang="en-US" sz="2000" dirty="0">
                <a:latin typeface="Arial" charset="0"/>
                <a:ea typeface="Arial" charset="0"/>
                <a:cs typeface="Arial" charset="0"/>
              </a:rPr>
              <a:t>Arduino ($15)</a:t>
            </a:r>
          </a:p>
          <a:p>
            <a:pPr marL="342900" indent="-342900" algn="l">
              <a:spcBef>
                <a:spcPts val="400"/>
              </a:spcBef>
              <a:buFont typeface="Arial" charset="0"/>
              <a:buChar char="•"/>
            </a:pPr>
            <a:r>
              <a:rPr lang="en-US" sz="2000" dirty="0">
                <a:latin typeface="Arial" charset="0"/>
                <a:ea typeface="Arial" charset="0"/>
                <a:cs typeface="Arial" charset="0"/>
              </a:rPr>
              <a:t>Sensor starter kits, some include Arduinos ($50-$80).  These contain accelerometers, light sensors, compass, GPS modules, temp/humidity</a:t>
            </a:r>
          </a:p>
          <a:p>
            <a:pPr marL="342900" indent="-342900" algn="l">
              <a:spcBef>
                <a:spcPts val="400"/>
              </a:spcBef>
              <a:buFont typeface="Arial" charset="0"/>
              <a:buChar char="•"/>
            </a:pPr>
            <a:r>
              <a:rPr lang="en-US" sz="2000" dirty="0">
                <a:latin typeface="Arial" charset="0"/>
                <a:ea typeface="Arial" charset="0"/>
                <a:cs typeface="Arial" charset="0"/>
              </a:rPr>
              <a:t>Power supplies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More exotic: signal generator, spectrum analyzer.</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216</a:t>
            </a:fld>
            <a:endParaRPr lang="en-US"/>
          </a:p>
        </p:txBody>
      </p:sp>
    </p:spTree>
    <p:extLst>
      <p:ext uri="{BB962C8B-B14F-4D97-AF65-F5344CB8AC3E}">
        <p14:creationId xmlns:p14="http://schemas.microsoft.com/office/powerpoint/2010/main" val="87357697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454" y="16175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License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00484" y="2032805"/>
            <a:ext cx="11582400" cy="4663440"/>
          </a:xfrm>
        </p:spPr>
        <p:txBody>
          <a:bodyPr>
            <a:noAutofit/>
          </a:bodyPr>
          <a:lstStyle/>
          <a:p>
            <a:pPr marL="342900" indent="-342900" algn="l">
              <a:buFont typeface="Arial" charset="0"/>
              <a:buChar char="•"/>
            </a:pPr>
            <a:r>
              <a:rPr lang="en-US">
                <a:latin typeface="Arial" charset="0"/>
                <a:ea typeface="Arial" charset="0"/>
                <a:cs typeface="Arial" charset="0"/>
              </a:rPr>
              <a:t>This material is licensed under Apache License, Version 2.0, January 2004.</a:t>
            </a:r>
          </a:p>
          <a:p>
            <a:pPr marL="342900" indent="-342900" algn="l">
              <a:buFont typeface="Arial" charset="0"/>
              <a:buChar char="•"/>
            </a:pPr>
            <a:r>
              <a:rPr lang="en-US">
                <a:latin typeface="Arial" charset="0"/>
                <a:ea typeface="Arial" charset="0"/>
                <a:cs typeface="Arial" charset="0"/>
              </a:rPr>
              <a:t>Use, duplication or distribution of this material is subject to this license and any such use, duplication or distribution constitutes consent to license terms.</a:t>
            </a:r>
          </a:p>
          <a:p>
            <a:pPr marL="342900" indent="-342900" algn="l">
              <a:buFont typeface="Arial" charset="0"/>
              <a:buChar char="•"/>
            </a:pPr>
            <a:r>
              <a:rPr lang="en-US">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217</a:t>
            </a:fld>
            <a:endParaRPr lang="en-US"/>
          </a:p>
        </p:txBody>
      </p:sp>
    </p:spTree>
    <p:extLst>
      <p:ext uri="{BB962C8B-B14F-4D97-AF65-F5344CB8AC3E}">
        <p14:creationId xmlns:p14="http://schemas.microsoft.com/office/powerpoint/2010/main" val="23319937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2909"/>
            <a:ext cx="10811551" cy="868362"/>
          </a:xfrm>
        </p:spPr>
        <p:txBody>
          <a:bodyPr anchor="ctr">
            <a:noAutofit/>
          </a:bodyPr>
          <a:lstStyle/>
          <a:p>
            <a:pPr algn="ctr"/>
            <a:r>
              <a:rPr lang="en-US" sz="4400">
                <a:latin typeface="Arial" charset="0"/>
                <a:ea typeface="Arial" charset="0"/>
                <a:cs typeface="Arial" charset="0"/>
              </a:rPr>
              <a:t>All classical physics --- behold</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1248" y="1358537"/>
                <a:ext cx="11285951" cy="4449173"/>
              </a:xfrm>
            </p:spPr>
            <p:txBody>
              <a:bodyPr>
                <a:noAutofit/>
              </a:bodyPr>
              <a:lstStyle/>
              <a:p>
                <a:pPr marL="342900" indent="-342900" algn="l">
                  <a:spcBef>
                    <a:spcPts val="400"/>
                  </a:spcBef>
                  <a:buFont typeface="Arial" panose="020B0604020202020204" pitchFamily="34" charset="0"/>
                  <a:buChar char="•"/>
                </a:pPr>
                <a14:m>
                  <m:oMath xmlns:m="http://schemas.openxmlformats.org/officeDocument/2006/math">
                    <m:r>
                      <m:rPr>
                        <m:sty m:val="p"/>
                      </m:rPr>
                      <a:rPr lang="en-US" i="0" smtClean="0">
                        <a:latin typeface="Cambria Math" panose="02040503050406030204" pitchFamily="18" charset="0"/>
                        <a:ea typeface="Cambria Math" panose="02040503050406030204" pitchFamily="18" charset="0"/>
                        <a:cs typeface="Arial" charset="0"/>
                      </a:rPr>
                      <m:t>γ</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0" smtClean="0">
                            <a:latin typeface="Cambria Math" panose="02040503050406030204" pitchFamily="18" charset="0"/>
                            <a:ea typeface="Cambria Math" panose="02040503050406030204" pitchFamily="18" charset="0"/>
                            <a:cs typeface="Arial" charset="0"/>
                          </a:rPr>
                          <m:t>v</m:t>
                        </m:r>
                      </m:e>
                    </m:d>
                    <m:r>
                      <a:rPr lang="en-US" b="0" i="0"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0" smtClean="0">
                            <a:latin typeface="Cambria Math" panose="02040503050406030204" pitchFamily="18" charset="0"/>
                            <a:ea typeface="Cambria Math" panose="02040503050406030204" pitchFamily="18" charset="0"/>
                            <a:cs typeface="Arial" charset="0"/>
                          </a:rPr>
                          <m:t>[1−</m:t>
                        </m:r>
                        <m:sSup>
                          <m:sSupPr>
                            <m:ctrlPr>
                              <a:rPr lang="en-US" b="0" i="1" smtClean="0">
                                <a:latin typeface="Cambria Math" panose="02040503050406030204" pitchFamily="18" charset="0"/>
                                <a:ea typeface="Cambria Math" panose="02040503050406030204" pitchFamily="18" charset="0"/>
                                <a:cs typeface="Arial" charset="0"/>
                              </a:rPr>
                            </m:ctrlPr>
                          </m:sSupPr>
                          <m:e>
                            <m:d>
                              <m:dPr>
                                <m:ctrlPr>
                                  <a:rPr lang="en-US" b="0" i="1" smtClean="0">
                                    <a:latin typeface="Cambria Math" panose="02040503050406030204" pitchFamily="18" charset="0"/>
                                    <a:ea typeface="Cambria Math" panose="02040503050406030204" pitchFamily="18" charset="0"/>
                                    <a:cs typeface="Arial" charset="0"/>
                                  </a:rPr>
                                </m:ctrlPr>
                              </m:dPr>
                              <m:e>
                                <m:f>
                                  <m:fPr>
                                    <m:ctrlPr>
                                      <a:rPr lang="en-US" b="0" i="1" smtClean="0">
                                        <a:latin typeface="Cambria Math" panose="02040503050406030204" pitchFamily="18" charset="0"/>
                                        <a:ea typeface="Cambria Math" panose="02040503050406030204" pitchFamily="18" charset="0"/>
                                        <a:cs typeface="Arial" charset="0"/>
                                      </a:rPr>
                                    </m:ctrlPr>
                                  </m:fPr>
                                  <m:num>
                                    <m:r>
                                      <m:rPr>
                                        <m:sty m:val="p"/>
                                      </m:rPr>
                                      <a:rPr lang="en-US" b="0" i="0" smtClean="0">
                                        <a:latin typeface="Cambria Math" panose="02040503050406030204" pitchFamily="18" charset="0"/>
                                        <a:ea typeface="Cambria Math" panose="02040503050406030204" pitchFamily="18" charset="0"/>
                                        <a:cs typeface="Arial" charset="0"/>
                                      </a:rPr>
                                      <m:t>v</m:t>
                                    </m:r>
                                  </m:num>
                                  <m:den>
                                    <m:r>
                                      <m:rPr>
                                        <m:sty m:val="p"/>
                                      </m:rPr>
                                      <a:rPr lang="en-US" b="0" i="0" smtClean="0">
                                        <a:latin typeface="Cambria Math" panose="02040503050406030204" pitchFamily="18" charset="0"/>
                                        <a:ea typeface="Cambria Math" panose="02040503050406030204" pitchFamily="18" charset="0"/>
                                        <a:cs typeface="Arial" charset="0"/>
                                      </a:rPr>
                                      <m:t>c</m:t>
                                    </m:r>
                                  </m:den>
                                </m:f>
                              </m:e>
                            </m:d>
                          </m:e>
                          <m:sup>
                            <m:r>
                              <a:rPr lang="en-US" b="0" i="0" smtClean="0">
                                <a:latin typeface="Cambria Math" panose="02040503050406030204" pitchFamily="18" charset="0"/>
                                <a:ea typeface="Cambria Math" panose="02040503050406030204" pitchFamily="18" charset="0"/>
                                <a:cs typeface="Arial" charset="0"/>
                              </a:rPr>
                              <m:t>2</m:t>
                            </m:r>
                          </m:sup>
                        </m:sSup>
                        <m:r>
                          <a:rPr lang="en-US" b="0" i="0" smtClean="0">
                            <a:latin typeface="Cambria Math" panose="02040503050406030204" pitchFamily="18" charset="0"/>
                            <a:ea typeface="Cambria Math" panose="02040503050406030204" pitchFamily="18" charset="0"/>
                            <a:cs typeface="Arial" charset="0"/>
                          </a:rPr>
                          <m:t>]</m:t>
                        </m:r>
                      </m:e>
                      <m:sup>
                        <m:r>
                          <a:rPr lang="en-US" b="0" i="0"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0" smtClean="0">
                                <a:latin typeface="Cambria Math" panose="02040503050406030204" pitchFamily="18" charset="0"/>
                                <a:ea typeface="Cambria Math" panose="02040503050406030204" pitchFamily="18" charset="0"/>
                                <a:cs typeface="Arial" charset="0"/>
                              </a:rPr>
                              <m:t>1</m:t>
                            </m:r>
                          </m:num>
                          <m:den>
                            <m:r>
                              <a:rPr lang="en-US" b="0" i="0" smtClean="0">
                                <a:latin typeface="Cambria Math" panose="02040503050406030204" pitchFamily="18" charset="0"/>
                                <a:ea typeface="Cambria Math" panose="02040503050406030204" pitchFamily="18" charset="0"/>
                                <a:cs typeface="Arial" charset="0"/>
                              </a:rPr>
                              <m:t>2</m:t>
                            </m:r>
                          </m:den>
                        </m:f>
                      </m:sup>
                    </m:sSup>
                  </m:oMath>
                </a14:m>
                <a:r>
                  <a:rPr lang="en-US">
                    <a:latin typeface="Arial" panose="020B0604020202020204" pitchFamily="34" charset="0"/>
                    <a:ea typeface="Arial"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Arial" charset="0"/>
                        <a:cs typeface="Arial" charset="0"/>
                      </a:rPr>
                      <m:t>𝑐</m:t>
                    </m:r>
                    <m:r>
                      <a:rPr lang="en-US" b="0" i="1" smtClean="0">
                        <a:latin typeface="Cambria Math" panose="02040503050406030204" pitchFamily="18" charset="0"/>
                        <a:ea typeface="Arial" charset="0"/>
                        <a:cs typeface="Arial" charset="0"/>
                      </a:rPr>
                      <m:t>=2.99725 ×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8</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𝑚</m:t>
                        </m:r>
                      </m:num>
                      <m:den>
                        <m:r>
                          <a:rPr lang="en-US" b="0" i="1" smtClean="0">
                            <a:latin typeface="Cambria Math" panose="02040503050406030204" pitchFamily="18" charset="0"/>
                            <a:ea typeface="Cambria Math" panose="02040503050406030204" pitchFamily="18" charset="0"/>
                            <a:cs typeface="Arial" charset="0"/>
                          </a:rPr>
                          <m:t>𝑠</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𝐩</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m</m:t>
                    </m:r>
                    <m:r>
                      <a:rPr lang="en-US" b="1" i="0" smtClean="0">
                        <a:latin typeface="Cambria Math" panose="02040503050406030204" pitchFamily="18" charset="0"/>
                        <a:ea typeface="Arial" charset="0"/>
                        <a:cs typeface="Arial" charset="0"/>
                      </a:rPr>
                      <m:t>𝐯</m:t>
                    </m:r>
                    <m:r>
                      <a:rPr lang="en-US" b="0" i="0" smtClean="0">
                        <a:latin typeface="Cambria Math" panose="02040503050406030204" pitchFamily="18" charset="0"/>
                        <a:ea typeface="Arial" charset="0"/>
                        <a:cs typeface="Arial" charset="0"/>
                      </a:rPr>
                      <m:t>, </m:t>
                    </m:r>
                    <m:r>
                      <m:rPr>
                        <m:sty m:val="p"/>
                      </m:rPr>
                      <a:rPr lang="en-US" b="0" i="0" smtClean="0">
                        <a:latin typeface="Cambria Math" panose="02040503050406030204" pitchFamily="18" charset="0"/>
                        <a:ea typeface="Arial" charset="0"/>
                        <a:cs typeface="Arial" charset="0"/>
                      </a:rPr>
                      <m:t>m</m:t>
                    </m:r>
                    <m:r>
                      <a:rPr lang="en-US" b="0" i="0" smtClean="0">
                        <a:latin typeface="Cambria Math" panose="02040503050406030204" pitchFamily="18" charset="0"/>
                        <a:ea typeface="Arial" charset="0"/>
                        <a:cs typeface="Arial" charset="0"/>
                      </a:rPr>
                      <m:t>= </m:t>
                    </m:r>
                    <m:sSub>
                      <m:sSubPr>
                        <m:ctrlPr>
                          <a:rPr lang="en-US" b="0" i="1" smtClean="0">
                            <a:latin typeface="Cambria Math" panose="02040503050406030204" pitchFamily="18" charset="0"/>
                            <a:cs typeface="Arial" charset="0"/>
                          </a:rPr>
                        </m:ctrlPr>
                      </m:sSubPr>
                      <m:e>
                        <m:r>
                          <m:rPr>
                            <m:sty m:val="p"/>
                          </m:rPr>
                          <a:rPr lang="en-US" b="0" i="0" smtClean="0">
                            <a:latin typeface="Cambria Math" panose="02040503050406030204" pitchFamily="18" charset="0"/>
                            <a:cs typeface="Arial" charset="0"/>
                          </a:rPr>
                          <m:t>m</m:t>
                        </m:r>
                      </m:e>
                      <m:sub>
                        <m:r>
                          <a:rPr lang="en-US" b="0" i="0" smtClean="0">
                            <a:latin typeface="Cambria Math" panose="02040503050406030204" pitchFamily="18" charset="0"/>
                            <a:cs typeface="Arial" charset="0"/>
                          </a:rPr>
                          <m:t>0</m:t>
                        </m:r>
                      </m:sub>
                    </m:sSub>
                    <m:r>
                      <m:rPr>
                        <m:sty m:val="p"/>
                      </m:rPr>
                      <a:rPr lang="en-US" b="0" i="0" smtClean="0">
                        <a:latin typeface="Cambria Math" panose="02040503050406030204" pitchFamily="18" charset="0"/>
                        <a:ea typeface="Cambria Math" panose="02040503050406030204" pitchFamily="18" charset="0"/>
                        <a:cs typeface="Arial" charset="0"/>
                      </a:rPr>
                      <m:t>γ</m:t>
                    </m:r>
                    <m:r>
                      <a:rPr lang="en-US" b="0" i="0" smtClean="0">
                        <a:latin typeface="Cambria Math" panose="02040503050406030204" pitchFamily="18" charset="0"/>
                        <a:ea typeface="Cambria Math" panose="02040503050406030204" pitchFamily="18" charset="0"/>
                        <a:cs typeface="Arial" charset="0"/>
                      </a:rPr>
                      <m:t>(</m:t>
                    </m:r>
                    <m:r>
                      <m:rPr>
                        <m:sty m:val="p"/>
                      </m:rPr>
                      <a:rPr lang="en-US" b="0" i="0" smtClean="0">
                        <a:latin typeface="Cambria Math" panose="02040503050406030204" pitchFamily="18" charset="0"/>
                        <a:ea typeface="Cambria Math" panose="02040503050406030204" pitchFamily="18" charset="0"/>
                        <a:cs typeface="Arial" charset="0"/>
                      </a:rPr>
                      <m:t>v</m:t>
                    </m:r>
                    <m:r>
                      <a:rPr lang="en-US" b="0" i="0" smtClean="0">
                        <a:latin typeface="Cambria Math" panose="02040503050406030204" pitchFamily="18" charset="0"/>
                        <a:ea typeface="Cambria Math" panose="02040503050406030204" pitchFamily="18" charset="0"/>
                        <a:cs typeface="Arial" charset="0"/>
                      </a:rPr>
                      <m:t>)</m:t>
                    </m:r>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𝐅</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1</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2</m:t>
                            </m:r>
                          </m:sub>
                        </m:sSub>
                      </m:num>
                      <m:den>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𝑟</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1" i="1" smtClean="0">
                            <a:latin typeface="Cambria Math" panose="02040503050406030204" pitchFamily="18" charset="0"/>
                            <a:cs typeface="Arial" charset="0"/>
                          </a:rPr>
                        </m:ctrlPr>
                      </m:sSubPr>
                      <m:e>
                        <m:r>
                          <a:rPr lang="en-US" b="1" i="1" smtClean="0">
                            <a:latin typeface="Cambria Math" panose="02040503050406030204" pitchFamily="18" charset="0"/>
                            <a:cs typeface="Arial" charset="0"/>
                          </a:rPr>
                          <m:t>𝒆</m:t>
                        </m:r>
                      </m:e>
                      <m:sub>
                        <m:r>
                          <a:rPr lang="en-US" b="1" i="1" smtClean="0">
                            <a:latin typeface="Cambria Math" panose="02040503050406030204" pitchFamily="18" charset="0"/>
                            <a:cs typeface="Arial" charset="0"/>
                          </a:rPr>
                          <m:t>𝒓</m:t>
                        </m:r>
                      </m:sub>
                    </m:sSub>
                  </m:oMath>
                </a14:m>
                <a:r>
                  <a:rPr lang="en-US" b="1">
                    <a:latin typeface="Arial" panose="020B0604020202020204" pitchFamily="34" charset="0"/>
                    <a:ea typeface="Arial"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=6.671 </m:t>
                    </m:r>
                    <m:r>
                      <a:rPr lang="en-US" b="0" i="1"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−11</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𝑘𝑔</m:t>
                            </m:r>
                          </m:e>
                          <m:sup>
                            <m:r>
                              <a:rPr lang="en-US" b="0" i="1" smtClean="0">
                                <a:latin typeface="Cambria Math" panose="02040503050406030204" pitchFamily="18" charset="0"/>
                                <a:ea typeface="Cambria Math" panose="02040503050406030204" pitchFamily="18" charset="0"/>
                                <a:cs typeface="Arial" charset="0"/>
                              </a:rPr>
                              <m:t>2</m:t>
                            </m:r>
                          </m:sup>
                        </m:sSup>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m:rPr>
                            <m:sty m:val="p"/>
                          </m:rPr>
                          <a:rPr lang="en-US" i="0">
                            <a:latin typeface="Cambria Math" panose="02040503050406030204" pitchFamily="18" charset="0"/>
                            <a:ea typeface="Cambria Math" panose="02040503050406030204" pitchFamily="18" charset="0"/>
                            <a:cs typeface="Arial" charset="0"/>
                          </a:rPr>
                          <m:t>ρ</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oMath>
                </a14:m>
                <a:r>
                  <a:rPr lang="en-US" i="0">
                    <a:latin typeface="Arial" panose="020B0604020202020204" pitchFamily="34" charset="0"/>
                    <a:ea typeface="Cambria Math" panose="02040503050406030204" pitchFamily="18" charset="0"/>
                    <a:cs typeface="Arial" panose="020B0604020202020204" pitchFamily="34" charset="0"/>
                  </a:rPr>
                  <a:t>,</a:t>
                </a:r>
                <a:r>
                  <a:rPr lang="en-US">
                    <a:latin typeface="Arial" panose="020B0604020202020204" pitchFamily="34" charset="0"/>
                    <a:ea typeface="Arial" charset="0"/>
                    <a:cs typeface="Arial" panose="020B0604020202020204" pitchFamily="34" charset="0"/>
                  </a:rPr>
                  <a:t> 𝜖</a:t>
                </a:r>
                <a:r>
                  <a:rPr lang="en-US" baseline="-25000">
                    <a:latin typeface="Arial" panose="020B0604020202020204" pitchFamily="34" charset="0"/>
                    <a:ea typeface="Arial" charset="0"/>
                    <a:cs typeface="Arial" panose="020B0604020202020204" pitchFamily="34" charset="0"/>
                  </a:rPr>
                  <a:t>0 </a:t>
                </a:r>
                <a:r>
                  <a:rPr lang="en-US">
                    <a:latin typeface="Arial" panose="020B0604020202020204" pitchFamily="34" charset="0"/>
                    <a:ea typeface="Arial" charset="0"/>
                    <a:cs typeface="Arial" panose="020B0604020202020204" pitchFamily="34" charset="0"/>
                  </a:rPr>
                  <a:t>= 8.854 × 10</a:t>
                </a:r>
                <a:r>
                  <a:rPr lang="en-US" baseline="30000">
                    <a:latin typeface="Arial" panose="020B0604020202020204" pitchFamily="34" charset="0"/>
                    <a:ea typeface="Arial" charset="0"/>
                    <a:cs typeface="Arial" panose="020B0604020202020204" pitchFamily="34" charset="0"/>
                  </a:rPr>
                  <a:t>-12</a:t>
                </a:r>
                <a:r>
                  <a:rPr lang="en-US">
                    <a:latin typeface="Arial" panose="020B0604020202020204" pitchFamily="34" charset="0"/>
                    <a:ea typeface="Arial" charset="0"/>
                    <a:cs typeface="Arial" panose="020B0604020202020204" pitchFamily="34" charset="0"/>
                  </a:rPr>
                  <a:t> C</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/N-m</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=0</m:t>
                    </m:r>
                  </m:oMath>
                </a14:m>
                <a:endParaRPr lang="en-US" i="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m:rPr>
                            <m:sty m:val="p"/>
                          </m:rPr>
                          <a:rPr lang="en-US" i="0">
                            <a:latin typeface="Cambria Math" panose="02040503050406030204" pitchFamily="18" charset="0"/>
                            <a:cs typeface="Arial" charset="0"/>
                          </a:rPr>
                          <m:t>c</m:t>
                        </m:r>
                      </m:e>
                      <m:sup>
                        <m:r>
                          <a:rPr lang="en-US" i="0">
                            <a:latin typeface="Cambria Math" panose="02040503050406030204" pitchFamily="18" charset="0"/>
                            <a:cs typeface="Arial" charset="0"/>
                          </a:rPr>
                          <m:t>2</m:t>
                        </m:r>
                      </m:sup>
                    </m:sSup>
                    <m:r>
                      <a:rPr lang="en-US" i="0">
                        <a:latin typeface="Cambria Math" panose="02040503050406030204" pitchFamily="18" charset="0"/>
                        <a:cs typeface="Arial" charset="0"/>
                      </a:rPr>
                      <m:t> </m:t>
                    </m:r>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0">
                            <a:latin typeface="Cambria Math" panose="02040503050406030204" pitchFamily="18" charset="0"/>
                            <a:ea typeface="Cambria Math" panose="02040503050406030204" pitchFamily="18" charset="0"/>
                            <a:cs typeface="Arial" charset="0"/>
                          </a:rPr>
                          <m:t>𝐣</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𝐣</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r>
                  <a:rPr lang="en-US" b="1">
                    <a:latin typeface="Arial" panose="020B0604020202020204" pitchFamily="34" charset="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r>
                      <a:rPr lang="en-US" b="1" i="0" smtClean="0">
                        <a:latin typeface="Cambria Math" panose="02040503050406030204" pitchFamily="18" charset="0"/>
                        <a:ea typeface="Arial" charset="0"/>
                        <a:cs typeface="Arial" panose="020B0604020202020204" pitchFamily="34" charset="0"/>
                      </a:rPr>
                      <m:t>𝐅</m:t>
                    </m:r>
                    <m:r>
                      <a:rPr lang="en-US" b="1" i="0" smtClean="0">
                        <a:latin typeface="Cambria Math" panose="02040503050406030204" pitchFamily="18" charset="0"/>
                        <a:ea typeface="Arial" charset="0"/>
                        <a:cs typeface="Arial" panose="020B0604020202020204" pitchFamily="34" charset="0"/>
                      </a:rPr>
                      <m:t>=</m:t>
                    </m:r>
                    <m:r>
                      <m:rPr>
                        <m:sty m:val="p"/>
                      </m:rPr>
                      <a:rPr lang="en-US" b="0" i="0" smtClean="0">
                        <a:latin typeface="Cambria Math" panose="02040503050406030204" pitchFamily="18" charset="0"/>
                        <a:ea typeface="Arial" charset="0"/>
                        <a:cs typeface="Arial" panose="020B0604020202020204" pitchFamily="34" charset="0"/>
                      </a:rPr>
                      <m:t>q</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𝐄</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𝐯</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𝑩</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b="1">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1248" y="1358537"/>
                <a:ext cx="11285951" cy="4449173"/>
              </a:xfrm>
              <a:blipFill>
                <a:blip r:embed="rId3"/>
                <a:stretch>
                  <a:fillRect l="-674" b="-54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218</a:t>
            </a:fld>
            <a:endParaRPr lang="en-US"/>
          </a:p>
        </p:txBody>
      </p:sp>
    </p:spTree>
    <p:extLst>
      <p:ext uri="{BB962C8B-B14F-4D97-AF65-F5344CB8AC3E}">
        <p14:creationId xmlns:p14="http://schemas.microsoft.com/office/powerpoint/2010/main" val="22058293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845" y="73720"/>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1979" y="1271211"/>
                <a:ext cx="11009545" cy="5198628"/>
              </a:xfrm>
            </p:spPr>
            <p:txBody>
              <a:bodyPr>
                <a:noAutofit/>
              </a:bodyPr>
              <a:lstStyle/>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=1.38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𝑒𝑟𝑔𝑠</m:t>
                        </m:r>
                      </m:num>
                      <m:den>
                        <m:r>
                          <a:rPr lang="en-US" b="0" i="1" smtClean="0">
                            <a:latin typeface="Cambria Math" panose="02040503050406030204" pitchFamily="18" charset="0"/>
                            <a:ea typeface="Cambria Math" panose="02040503050406030204" pitchFamily="18" charset="0"/>
                          </a:rPr>
                          <m:t>𝑑𝑒𝑔</m:t>
                        </m:r>
                      </m:den>
                    </m:f>
                    <m:r>
                      <a:rPr lang="en-US" b="0" i="1" smtClean="0">
                        <a:latin typeface="Cambria Math" panose="02040503050406030204" pitchFamily="18" charset="0"/>
                      </a:rPr>
                      <m:t> </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=6.6262 ×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𝑒𝑟𝑔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𝑠𝑒𝑐</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𝑝𝑉</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𝑛𝑅𝑇</m:t>
                    </m:r>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cs typeface="Arial" panose="020B0604020202020204" pitchFamily="34" charset="0"/>
                      </a:rPr>
                      <m:t>𝑅</m:t>
                    </m:r>
                    <m:r>
                      <a:rPr lang="en-US" b="0" i="1" smtClean="0">
                        <a:latin typeface="Cambria Math" panose="02040503050406030204" pitchFamily="18" charset="0"/>
                        <a:cs typeface="Arial" panose="020B0604020202020204" pitchFamily="34" charset="0"/>
                      </a:rPr>
                      <m:t>=8.3143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𝐽</m:t>
                        </m:r>
                      </m:num>
                      <m:den>
                        <m:r>
                          <a:rPr lang="en-US" b="0" i="1" smtClean="0">
                            <a:latin typeface="Cambria Math" panose="02040503050406030204" pitchFamily="18" charset="0"/>
                            <a:cs typeface="Arial" panose="020B0604020202020204" pitchFamily="34" charset="0"/>
                          </a:rPr>
                          <m:t>𝑚𝑜𝑙</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𝑑𝑒𝑔</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𝑞</m:t>
                        </m:r>
                      </m:e>
                      <m:sub>
                        <m:r>
                          <a:rPr lang="en-US" b="0" i="1" smtClean="0">
                            <a:latin typeface="Cambria Math" panose="02040503050406030204" pitchFamily="18" charset="0"/>
                            <a:cs typeface="Arial" panose="020B0604020202020204" pitchFamily="34" charset="0"/>
                          </a:rPr>
                          <m:t>𝑒</m:t>
                        </m:r>
                      </m:sub>
                    </m:sSub>
                    <m:r>
                      <a:rPr lang="en-US" b="0" i="1" smtClean="0">
                        <a:latin typeface="Cambria Math" panose="02040503050406030204" pitchFamily="18" charset="0"/>
                        <a:cs typeface="Arial" panose="020B0604020202020204" pitchFamily="34" charset="0"/>
                      </a:rPr>
                      <m:t>=1.6022 </m:t>
                    </m:r>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10</m:t>
                        </m:r>
                      </m:e>
                      <m:sup>
                        <m:r>
                          <a:rPr lang="en-US" b="0" i="1" smtClean="0">
                            <a:latin typeface="Cambria Math" panose="02040503050406030204" pitchFamily="18" charset="0"/>
                            <a:ea typeface="Cambria Math" panose="02040503050406030204" pitchFamily="18" charset="0"/>
                            <a:cs typeface="Arial" panose="020B0604020202020204" pitchFamily="34" charset="0"/>
                          </a:rPr>
                          <m:t>−19</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𝐶</m:t>
                    </m:r>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𝐹</m:t>
                        </m:r>
                      </m:e>
                      <m:sub>
                        <m:r>
                          <a:rPr lang="en-US" b="0" i="1" smtClean="0">
                            <a:latin typeface="Cambria Math" panose="02040503050406030204" pitchFamily="18" charset="0"/>
                            <a:cs typeface="Arial" panose="020B0604020202020204" pitchFamily="34" charset="0"/>
                          </a:rPr>
                          <m:t>𝑠𝑝𝑟𝑖𝑛𝑔</m:t>
                        </m:r>
                      </m:sub>
                    </m:sSub>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𝑘𝑥</m:t>
                    </m:r>
                  </m:oMath>
                </a14:m>
                <a:endParaRPr lang="en-US" b="0">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=1.293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𝑚𝑔</m:t>
                        </m:r>
                      </m:num>
                      <m:den>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𝑐𝑚</m:t>
                            </m:r>
                          </m:e>
                          <m:sup>
                            <m:r>
                              <a:rPr lang="en-US" b="0" i="1" smtClean="0">
                                <a:latin typeface="Cambria Math" panose="02040503050406030204" pitchFamily="18" charset="0"/>
                                <a:cs typeface="Arial" panose="020B0604020202020204" pitchFamily="34" charset="0"/>
                              </a:rPr>
                              <m:t>3</m:t>
                            </m:r>
                          </m:sup>
                        </m:sSup>
                      </m:den>
                    </m:f>
                    <m:r>
                      <a:rPr lang="en-US" b="0" i="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𝑤𝑎𝑡𝑒𝑟</m:t>
                        </m:r>
                      </m:sub>
                    </m:sSub>
                    <m:r>
                      <a:rPr lang="en-US" i="1">
                        <a:latin typeface="Cambria Math" panose="02040503050406030204" pitchFamily="18" charset="0"/>
                        <a:cs typeface="Arial" panose="020B0604020202020204" pitchFamily="34" charset="0"/>
                      </a:rPr>
                      <m:t>=1</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r>
                  <a:rPr lang="en-US">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𝑖𝑐𝑒</m:t>
                        </m:r>
                      </m:sub>
                    </m:sSub>
                    <m:r>
                      <a:rPr lang="en-US" i="1">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.917</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𝑠𝑜𝑢𝑛𝑑</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=330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m:t>
                        </m:r>
                      </m:num>
                      <m:den>
                        <m:r>
                          <a:rPr lang="en-US" b="0" i="1" smtClean="0">
                            <a:latin typeface="Cambria Math" panose="02040503050406030204" pitchFamily="18" charset="0"/>
                            <a:cs typeface="Arial" panose="020B0604020202020204" pitchFamily="34" charset="0"/>
                          </a:rPr>
                          <m:t>𝑠</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r>
                  <a:rPr lang="en-US">
                    <a:latin typeface="Arial" panose="020B0604020202020204" pitchFamily="34" charset="0"/>
                    <a:ea typeface="Cambria Math" panose="02040503050406030204" pitchFamily="18" charset="0"/>
                    <a:cs typeface="Arial" panose="020B0604020202020204" pitchFamily="34" charset="0"/>
                  </a:rPr>
                  <a:t>Solution to Maxwell:</a:t>
                </a:r>
              </a:p>
              <a:p>
                <a:pPr marL="800100" lvl="1" indent="-342900" algn="l">
                  <a:lnSpc>
                    <a:spcPct val="100000"/>
                  </a:lnSpc>
                  <a:spcBef>
                    <a:spcPts val="200"/>
                  </a:spcBef>
                  <a:buFont typeface="Arial"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1,</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4</m:t>
                            </m:r>
                            <m:r>
                              <a:rPr lang="en-US" sz="24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𝜙</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400">
                  <a:latin typeface="Arial" panose="020B0604020202020204" pitchFamily="34" charset="0"/>
                  <a:cs typeface="Arial" panose="020B0604020202020204" pitchFamily="34" charset="0"/>
                </a:endParaRPr>
              </a:p>
              <a:p>
                <a:pPr marL="800100" lvl="1" indent="-342900" algn="l">
                  <a:lnSpc>
                    <a:spcPct val="100000"/>
                  </a:lnSpc>
                  <a:spcBef>
                    <a:spcPts val="200"/>
                  </a:spcBef>
                  <a:buFont typeface="Arial"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d>
                      <m:dPr>
                        <m:ctrlPr>
                          <a:rPr lang="en-US" sz="2400" i="1">
                            <a:latin typeface="Cambria Math" panose="02040503050406030204" pitchFamily="18" charset="0"/>
                            <a:ea typeface="Cambria Math" panose="02040503050406030204" pitchFamily="18" charset="0"/>
                            <a:cs typeface="Arial" panose="020B0604020202020204" pitchFamily="34" charset="0"/>
                          </a:rPr>
                        </m:ctrlPr>
                      </m:dPr>
                      <m:e>
                        <m:r>
                          <a:rPr lang="en-US" sz="2400" i="1">
                            <a:latin typeface="Cambria Math" panose="02040503050406030204" pitchFamily="18" charset="0"/>
                            <a:ea typeface="Cambria Math" panose="02040503050406030204" pitchFamily="18" charset="0"/>
                            <a:cs typeface="Arial" panose="020B0604020202020204" pitchFamily="34" charset="0"/>
                          </a:rPr>
                          <m:t>1,</m:t>
                        </m:r>
                        <m:r>
                          <a:rPr lang="en-US" sz="2400" i="1">
                            <a:latin typeface="Cambria Math" panose="02040503050406030204" pitchFamily="18" charset="0"/>
                            <a:ea typeface="Cambria Math" panose="02040503050406030204" pitchFamily="18" charset="0"/>
                            <a:cs typeface="Arial" panose="020B0604020202020204" pitchFamily="34" charset="0"/>
                          </a:rPr>
                          <m:t>𝑡</m:t>
                        </m:r>
                      </m:e>
                    </m:d>
                    <m:r>
                      <a:rPr lang="en-US" sz="2400" i="1">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latin typeface="Cambria Math" panose="02040503050406030204" pitchFamily="18" charset="0"/>
                                <a:ea typeface="Cambria Math" panose="02040503050406030204" pitchFamily="18" charset="0"/>
                                <a:cs typeface="Arial" panose="020B0604020202020204" pitchFamily="34" charset="0"/>
                              </a:rPr>
                              <m:t>𝒋</m:t>
                            </m:r>
                            <m:r>
                              <a:rPr lang="en-US" sz="2400" i="1">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𝑡</m:t>
                            </m:r>
                            <m:r>
                              <a:rPr lang="en-US" sz="2400" i="1">
                                <a:latin typeface="Cambria Math" panose="02040503050406030204" pitchFamily="18" charset="0"/>
                                <a:ea typeface="Cambria Math" panose="02040503050406030204" pitchFamily="18" charset="0"/>
                                <a:cs typeface="Arial" panose="020B0604020202020204" pitchFamily="34" charset="0"/>
                              </a:rPr>
                              <m:t>−</m:t>
                            </m:r>
                            <m:f>
                              <m:fPr>
                                <m:ctrlPr>
                                  <a:rPr lang="en-US" sz="24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ea typeface="Cambria Math" panose="02040503050406030204" pitchFamily="18" charset="0"/>
                                    <a:cs typeface="Arial" panose="020B0604020202020204" pitchFamily="34" charset="0"/>
                                  </a:rPr>
                                  <m:t>𝑐</m:t>
                                </m:r>
                              </m:den>
                            </m:f>
                            <m:r>
                              <a:rPr lang="en-US" sz="2400" i="1">
                                <a:latin typeface="Cambria Math" panose="02040503050406030204" pitchFamily="18" charset="0"/>
                                <a:ea typeface="Cambria Math" panose="02040503050406030204" pitchFamily="18" charset="0"/>
                                <a:cs typeface="Arial" panose="020B0604020202020204" pitchFamily="34" charset="0"/>
                              </a:rPr>
                              <m:t>)</m:t>
                            </m:r>
                          </m:num>
                          <m:den>
                            <m:r>
                              <a:rPr lang="en-US" sz="2400" i="1">
                                <a:latin typeface="Cambria Math" panose="02040503050406030204" pitchFamily="18" charset="0"/>
                                <a:ea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 </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oMath>
                </a14:m>
                <a:endParaRPr lang="en-US" sz="2400">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1979" y="1271211"/>
                <a:ext cx="11009545" cy="5198628"/>
              </a:xfrm>
              <a:blipFill>
                <a:blip r:embed="rId3"/>
                <a:stretch>
                  <a:fillRect l="-691" b="-207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219</a:t>
            </a:fld>
            <a:endParaRPr lang="en-US"/>
          </a:p>
        </p:txBody>
      </p:sp>
    </p:spTree>
    <p:extLst>
      <p:ext uri="{BB962C8B-B14F-4D97-AF65-F5344CB8AC3E}">
        <p14:creationId xmlns:p14="http://schemas.microsoft.com/office/powerpoint/2010/main" val="4189274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8" y="212052"/>
            <a:ext cx="11756440" cy="868362"/>
          </a:xfrm>
        </p:spPr>
        <p:txBody>
          <a:bodyPr anchor="ctr">
            <a:normAutofit/>
          </a:bodyPr>
          <a:lstStyle/>
          <a:p>
            <a:pPr algn="ctr"/>
            <a:r>
              <a:rPr lang="en-US" sz="4400">
                <a:latin typeface="Arial" panose="020B0604020202020204" pitchFamily="34" charset="0"/>
                <a:cs typeface="Arial" panose="020B0604020202020204" pitchFamily="34" charset="0"/>
              </a:rPr>
              <a:t>Analysis: RL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9261" y="1905563"/>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Switch set in position 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R</a:t>
                </a:r>
                <a:r>
                  <a:rPr lang="en-US">
                    <a:latin typeface="Arial" charset="0"/>
                    <a:ea typeface="Arial" charset="0"/>
                    <a:cs typeface="Arial" charset="0"/>
                  </a:rPr>
                  <a:t>=V</a:t>
                </a:r>
                <a:r>
                  <a:rPr lang="en-US" baseline="-25000">
                    <a:latin typeface="Arial" charset="0"/>
                    <a:ea typeface="Arial" charset="0"/>
                    <a:cs typeface="Arial" charset="0"/>
                  </a:rPr>
                  <a:t>3 </a:t>
                </a:r>
                <a:r>
                  <a:rPr lang="en-US">
                    <a:latin typeface="Arial" charset="0"/>
                    <a:ea typeface="Arial" charset="0"/>
                    <a:cs typeface="Arial" charset="0"/>
                  </a:rPr>
                  <a:t>- V</a:t>
                </a:r>
                <a:r>
                  <a:rPr lang="en-US" baseline="-25000">
                    <a:latin typeface="Arial" charset="0"/>
                    <a:ea typeface="Arial" charset="0"/>
                    <a:cs typeface="Arial" charset="0"/>
                  </a:rPr>
                  <a:t>2</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L</a:t>
                </a:r>
                <a:r>
                  <a:rPr lang="en-US">
                    <a:latin typeface="Arial" charset="0"/>
                    <a:ea typeface="Arial" charset="0"/>
                    <a:cs typeface="Arial" charset="0"/>
                  </a:rPr>
                  <a:t>=V</a:t>
                </a:r>
                <a:r>
                  <a:rPr lang="en-US" baseline="-25000">
                    <a:latin typeface="Arial" charset="0"/>
                    <a:ea typeface="Arial" charset="0"/>
                    <a:cs typeface="Arial" charset="0"/>
                  </a:rPr>
                  <a:t>2 </a:t>
                </a:r>
                <a:r>
                  <a:rPr lang="en-US">
                    <a:latin typeface="Arial" charset="0"/>
                    <a:ea typeface="Arial" charset="0"/>
                    <a:cs typeface="Arial" charset="0"/>
                  </a:rPr>
                  <a:t>- V</a:t>
                </a:r>
                <a:r>
                  <a:rPr lang="en-US" baseline="-25000">
                    <a:latin typeface="Arial" charset="0"/>
                    <a:ea typeface="Arial" charset="0"/>
                    <a:cs typeface="Arial" charset="0"/>
                  </a:rPr>
                  <a:t>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0</a:t>
                </a:r>
                <a:r>
                  <a:rPr lang="en-US">
                    <a:latin typeface="Arial" charset="0"/>
                    <a:ea typeface="Arial" charset="0"/>
                    <a:cs typeface="Arial" charset="0"/>
                  </a:rPr>
                  <a:t>= V</a:t>
                </a:r>
                <a:r>
                  <a:rPr lang="en-US" baseline="-25000">
                    <a:latin typeface="Arial" charset="0"/>
                    <a:ea typeface="Arial" charset="0"/>
                    <a:cs typeface="Arial" charset="0"/>
                  </a:rPr>
                  <a:t>R </a:t>
                </a:r>
                <a:r>
                  <a:rPr lang="en-US">
                    <a:latin typeface="Arial" charset="0"/>
                    <a:ea typeface="Arial" charset="0"/>
                    <a:cs typeface="Arial" charset="0"/>
                  </a:rPr>
                  <a:t>+ V</a:t>
                </a:r>
                <a:r>
                  <a:rPr lang="en-US" baseline="-25000">
                    <a:latin typeface="Arial" charset="0"/>
                    <a:ea typeface="Arial" charset="0"/>
                    <a:cs typeface="Arial" charset="0"/>
                  </a:rPr>
                  <a:t>L</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 </m:t>
                    </m:r>
                  </m:oMath>
                </a14:m>
                <a:endParaRPr lang="en-US" b="0">
                  <a:latin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Solution is </a:t>
                </a:r>
                <a14:m>
                  <m:oMath xmlns:m="http://schemas.openxmlformats.org/officeDocument/2006/math">
                    <m:r>
                      <a:rPr lang="en-US" b="0" i="1" smtClean="0">
                        <a:latin typeface="Cambria Math" panose="02040503050406030204" pitchFamily="18" charset="0"/>
                        <a:ea typeface="Arial" charset="0"/>
                        <a:cs typeface="Arial" charset="0"/>
                      </a:rPr>
                      <m:t>𝐼</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𝑡</m:t>
                        </m:r>
                      </m:e>
                    </m:d>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num>
                      <m:den>
                        <m:r>
                          <a:rPr lang="en-US" b="0" i="1" smtClean="0">
                            <a:latin typeface="Cambria Math" panose="02040503050406030204" pitchFamily="18" charset="0"/>
                            <a:cs typeface="Arial" charset="0"/>
                          </a:rPr>
                          <m:t>𝑅</m:t>
                        </m:r>
                      </m:den>
                    </m:f>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𝑡𝑅</m:t>
                                </m:r>
                              </m:num>
                              <m:den>
                                <m:r>
                                  <a:rPr lang="en-US" b="0" i="1" smtClean="0">
                                    <a:latin typeface="Cambria Math" panose="02040503050406030204" pitchFamily="18" charset="0"/>
                                    <a:cs typeface="Arial" charset="0"/>
                                  </a:rPr>
                                  <m:t>𝐶</m:t>
                                </m:r>
                              </m:den>
                            </m:f>
                          </m:e>
                        </m:d>
                      </m:e>
                    </m:func>
                    <m:r>
                      <a:rPr lang="en-US" b="0" i="1" smtClean="0">
                        <a:latin typeface="Cambria Math" panose="02040503050406030204" pitchFamily="18" charset="0"/>
                        <a:cs typeface="Arial" charset="0"/>
                      </a:rPr>
                      <m:t>.</m:t>
                    </m:r>
                  </m:oMath>
                </a14:m>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9261" y="1905563"/>
                <a:ext cx="11582400" cy="4663440"/>
              </a:xfrm>
              <a:blipFill>
                <a:blip r:embed="rId3"/>
                <a:stretch>
                  <a:fillRect l="-657"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
        <p:nvSpPr>
          <p:cNvPr id="14" name="Freeform 12">
            <a:extLst>
              <a:ext uri="{FF2B5EF4-FFF2-40B4-BE49-F238E27FC236}">
                <a16:creationId xmlns:a16="http://schemas.microsoft.com/office/drawing/2014/main" id="{29EBFA72-2D74-3545-9AD5-9ACA279C72A0}"/>
              </a:ext>
            </a:extLst>
          </p:cNvPr>
          <p:cNvSpPr>
            <a:spLocks noChangeAspect="1"/>
          </p:cNvSpPr>
          <p:nvPr/>
        </p:nvSpPr>
        <p:spPr bwMode="auto">
          <a:xfrm>
            <a:off x="11041719" y="4385583"/>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26935C8D-6B8C-A342-A400-EC8979CFE371}"/>
              </a:ext>
            </a:extLst>
          </p:cNvPr>
          <p:cNvSpPr/>
          <p:nvPr/>
        </p:nvSpPr>
        <p:spPr>
          <a:xfrm>
            <a:off x="11049649" y="35749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C8583899-3E70-3A43-8658-3D28D4E5F109}"/>
              </a:ext>
            </a:extLst>
          </p:cNvPr>
          <p:cNvSpPr/>
          <p:nvPr/>
        </p:nvSpPr>
        <p:spPr>
          <a:xfrm>
            <a:off x="11060198" y="43341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6A90234B-BE7E-F14D-B52A-2769FD076C47}"/>
              </a:ext>
            </a:extLst>
          </p:cNvPr>
          <p:cNvSpPr/>
          <p:nvPr/>
        </p:nvSpPr>
        <p:spPr>
          <a:xfrm>
            <a:off x="11060198" y="51043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3" name="Group 255">
            <a:extLst>
              <a:ext uri="{FF2B5EF4-FFF2-40B4-BE49-F238E27FC236}">
                <a16:creationId xmlns:a16="http://schemas.microsoft.com/office/drawing/2014/main" id="{CD368107-E762-5A4B-9051-B70089009FBD}"/>
              </a:ext>
            </a:extLst>
          </p:cNvPr>
          <p:cNvGrpSpPr>
            <a:grpSpLocks/>
          </p:cNvGrpSpPr>
          <p:nvPr/>
        </p:nvGrpSpPr>
        <p:grpSpPr bwMode="auto">
          <a:xfrm rot="10800000">
            <a:off x="8369003" y="3522556"/>
            <a:ext cx="743576" cy="1666726"/>
            <a:chOff x="4800" y="144"/>
            <a:chExt cx="384" cy="2031"/>
          </a:xfrm>
        </p:grpSpPr>
        <p:sp>
          <p:nvSpPr>
            <p:cNvPr id="24" name="Line 256">
              <a:extLst>
                <a:ext uri="{FF2B5EF4-FFF2-40B4-BE49-F238E27FC236}">
                  <a16:creationId xmlns:a16="http://schemas.microsoft.com/office/drawing/2014/main" id="{1CCB4C4C-C1B8-834B-B1A1-C80BDB32F999}"/>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 name="Line 257">
              <a:extLst>
                <a:ext uri="{FF2B5EF4-FFF2-40B4-BE49-F238E27FC236}">
                  <a16:creationId xmlns:a16="http://schemas.microsoft.com/office/drawing/2014/main" id="{6FAA9226-FA1C-1046-9930-EC47941DD441}"/>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258">
              <a:extLst>
                <a:ext uri="{FF2B5EF4-FFF2-40B4-BE49-F238E27FC236}">
                  <a16:creationId xmlns:a16="http://schemas.microsoft.com/office/drawing/2014/main" id="{9C4272AC-1D87-324C-B0A3-CDA5D49759E8}"/>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7" name="Line 259">
              <a:extLst>
                <a:ext uri="{FF2B5EF4-FFF2-40B4-BE49-F238E27FC236}">
                  <a16:creationId xmlns:a16="http://schemas.microsoft.com/office/drawing/2014/main" id="{07290073-AD9F-9349-91CA-3F48AB155885}"/>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8" name="Line 260">
              <a:extLst>
                <a:ext uri="{FF2B5EF4-FFF2-40B4-BE49-F238E27FC236}">
                  <a16:creationId xmlns:a16="http://schemas.microsoft.com/office/drawing/2014/main" id="{A63FC0C8-185B-C340-BAFF-7A180980A460}"/>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 name="Line 261">
              <a:extLst>
                <a:ext uri="{FF2B5EF4-FFF2-40B4-BE49-F238E27FC236}">
                  <a16:creationId xmlns:a16="http://schemas.microsoft.com/office/drawing/2014/main" id="{6BE67784-4D68-294C-8B11-4302C9872A62}"/>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0" name="Line 258">
            <a:extLst>
              <a:ext uri="{FF2B5EF4-FFF2-40B4-BE49-F238E27FC236}">
                <a16:creationId xmlns:a16="http://schemas.microsoft.com/office/drawing/2014/main" id="{DBA5FC14-BAFB-104E-B00B-B361C6696202}"/>
              </a:ext>
            </a:extLst>
          </p:cNvPr>
          <p:cNvSpPr>
            <a:spLocks noChangeShapeType="1"/>
          </p:cNvSpPr>
          <p:nvPr/>
        </p:nvSpPr>
        <p:spPr bwMode="auto">
          <a:xfrm>
            <a:off x="8611502" y="4545364"/>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12431C65-2876-9947-9D3D-3E5858DF60BF}"/>
              </a:ext>
            </a:extLst>
          </p:cNvPr>
          <p:cNvCxnSpPr>
            <a:cxnSpLocks/>
          </p:cNvCxnSpPr>
          <p:nvPr/>
        </p:nvCxnSpPr>
        <p:spPr>
          <a:xfrm>
            <a:off x="9942080" y="363094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A91E1C-5060-FC4B-810D-0920105C6CDD}"/>
              </a:ext>
            </a:extLst>
          </p:cNvPr>
          <p:cNvCxnSpPr>
            <a:cxnSpLocks/>
            <a:stCxn id="29" idx="0"/>
          </p:cNvCxnSpPr>
          <p:nvPr/>
        </p:nvCxnSpPr>
        <p:spPr>
          <a:xfrm flipV="1">
            <a:off x="8740791" y="5174176"/>
            <a:ext cx="23875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EC28E2-1C4F-5246-842B-50D7348250AF}"/>
              </a:ext>
            </a:extLst>
          </p:cNvPr>
          <p:cNvCxnSpPr>
            <a:cxnSpLocks/>
          </p:cNvCxnSpPr>
          <p:nvPr/>
        </p:nvCxnSpPr>
        <p:spPr>
          <a:xfrm flipH="1" flipV="1">
            <a:off x="8740790" y="3545021"/>
            <a:ext cx="49170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5C5D4E-83B3-844B-AA60-299887C781B4}"/>
              </a:ext>
            </a:extLst>
          </p:cNvPr>
          <p:cNvCxnSpPr>
            <a:cxnSpLocks/>
          </p:cNvCxnSpPr>
          <p:nvPr/>
        </p:nvCxnSpPr>
        <p:spPr>
          <a:xfrm>
            <a:off x="9232499" y="3702342"/>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09">
            <a:extLst>
              <a:ext uri="{FF2B5EF4-FFF2-40B4-BE49-F238E27FC236}">
                <a16:creationId xmlns:a16="http://schemas.microsoft.com/office/drawing/2014/main" id="{60290944-997D-7F42-A72E-6322CBDC2F2D}"/>
              </a:ext>
            </a:extLst>
          </p:cNvPr>
          <p:cNvGrpSpPr>
            <a:grpSpLocks/>
          </p:cNvGrpSpPr>
          <p:nvPr/>
        </p:nvGrpSpPr>
        <p:grpSpPr bwMode="auto">
          <a:xfrm>
            <a:off x="11035971" y="3601486"/>
            <a:ext cx="152400" cy="762000"/>
            <a:chOff x="3935" y="1728"/>
            <a:chExt cx="96" cy="480"/>
          </a:xfrm>
        </p:grpSpPr>
        <p:sp>
          <p:nvSpPr>
            <p:cNvPr id="36" name="Arc 59">
              <a:extLst>
                <a:ext uri="{FF2B5EF4-FFF2-40B4-BE49-F238E27FC236}">
                  <a16:creationId xmlns:a16="http://schemas.microsoft.com/office/drawing/2014/main" id="{6E2384F2-8F6C-8341-AC68-8650C7939E3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Arc 60">
              <a:extLst>
                <a:ext uri="{FF2B5EF4-FFF2-40B4-BE49-F238E27FC236}">
                  <a16:creationId xmlns:a16="http://schemas.microsoft.com/office/drawing/2014/main" id="{66A52BC2-1367-334E-862C-825DE76E4C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Arc 61">
              <a:extLst>
                <a:ext uri="{FF2B5EF4-FFF2-40B4-BE49-F238E27FC236}">
                  <a16:creationId xmlns:a16="http://schemas.microsoft.com/office/drawing/2014/main" id="{F2730269-671C-3341-B411-EC7140BAD0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Arc 62">
              <a:extLst>
                <a:ext uri="{FF2B5EF4-FFF2-40B4-BE49-F238E27FC236}">
                  <a16:creationId xmlns:a16="http://schemas.microsoft.com/office/drawing/2014/main" id="{C685838F-B012-904F-9241-0F86DC2D7FC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63">
              <a:extLst>
                <a:ext uri="{FF2B5EF4-FFF2-40B4-BE49-F238E27FC236}">
                  <a16:creationId xmlns:a16="http://schemas.microsoft.com/office/drawing/2014/main" id="{99974220-BC21-EB4F-B142-DE0C6FD4C4A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4">
              <a:extLst>
                <a:ext uri="{FF2B5EF4-FFF2-40B4-BE49-F238E27FC236}">
                  <a16:creationId xmlns:a16="http://schemas.microsoft.com/office/drawing/2014/main" id="{918B3444-8E3A-C349-BE02-6660D256EF7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Arc 65">
              <a:extLst>
                <a:ext uri="{FF2B5EF4-FFF2-40B4-BE49-F238E27FC236}">
                  <a16:creationId xmlns:a16="http://schemas.microsoft.com/office/drawing/2014/main" id="{625878C1-FA6B-9F48-9B81-A96D1C4D1A5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Arc 66">
              <a:extLst>
                <a:ext uri="{FF2B5EF4-FFF2-40B4-BE49-F238E27FC236}">
                  <a16:creationId xmlns:a16="http://schemas.microsoft.com/office/drawing/2014/main" id="{6A48275D-6E19-3243-98F6-8C056CEA7DC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Arc 67">
              <a:extLst>
                <a:ext uri="{FF2B5EF4-FFF2-40B4-BE49-F238E27FC236}">
                  <a16:creationId xmlns:a16="http://schemas.microsoft.com/office/drawing/2014/main" id="{65E30E35-8DF0-6E40-98F2-7F8777AA946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Arc 68">
              <a:extLst>
                <a:ext uri="{FF2B5EF4-FFF2-40B4-BE49-F238E27FC236}">
                  <a16:creationId xmlns:a16="http://schemas.microsoft.com/office/drawing/2014/main" id="{41D1B295-14A9-2248-BC0D-441D565187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Arc 69">
              <a:extLst>
                <a:ext uri="{FF2B5EF4-FFF2-40B4-BE49-F238E27FC236}">
                  <a16:creationId xmlns:a16="http://schemas.microsoft.com/office/drawing/2014/main" id="{6295FF1D-0A89-E849-ABB1-2BF4B0C0A0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Arc 70">
              <a:extLst>
                <a:ext uri="{FF2B5EF4-FFF2-40B4-BE49-F238E27FC236}">
                  <a16:creationId xmlns:a16="http://schemas.microsoft.com/office/drawing/2014/main" id="{1BB13802-5544-584B-B612-A849D838F16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Arc 71">
              <a:extLst>
                <a:ext uri="{FF2B5EF4-FFF2-40B4-BE49-F238E27FC236}">
                  <a16:creationId xmlns:a16="http://schemas.microsoft.com/office/drawing/2014/main" id="{CCFBA837-8677-144F-95F8-D542E5E91C2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316">
            <a:extLst>
              <a:ext uri="{FF2B5EF4-FFF2-40B4-BE49-F238E27FC236}">
                <a16:creationId xmlns:a16="http://schemas.microsoft.com/office/drawing/2014/main" id="{8BFD5FDA-31D6-C64C-8883-754FCF873CD1}"/>
              </a:ext>
            </a:extLst>
          </p:cNvPr>
          <p:cNvGrpSpPr>
            <a:grpSpLocks/>
          </p:cNvGrpSpPr>
          <p:nvPr/>
        </p:nvGrpSpPr>
        <p:grpSpPr bwMode="auto">
          <a:xfrm>
            <a:off x="9229498" y="3488451"/>
            <a:ext cx="923925" cy="274638"/>
            <a:chOff x="570" y="2011"/>
            <a:chExt cx="582" cy="173"/>
          </a:xfrm>
        </p:grpSpPr>
        <p:sp>
          <p:nvSpPr>
            <p:cNvPr id="50" name="Line 314">
              <a:extLst>
                <a:ext uri="{FF2B5EF4-FFF2-40B4-BE49-F238E27FC236}">
                  <a16:creationId xmlns:a16="http://schemas.microsoft.com/office/drawing/2014/main" id="{59A57658-8A76-264B-8F60-B7C5325E94BD}"/>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1" name="Group 195">
              <a:extLst>
                <a:ext uri="{FF2B5EF4-FFF2-40B4-BE49-F238E27FC236}">
                  <a16:creationId xmlns:a16="http://schemas.microsoft.com/office/drawing/2014/main" id="{87D04B15-E811-9141-AC09-82DB45D18A6A}"/>
                </a:ext>
              </a:extLst>
            </p:cNvPr>
            <p:cNvGrpSpPr>
              <a:grpSpLocks/>
            </p:cNvGrpSpPr>
            <p:nvPr/>
          </p:nvGrpSpPr>
          <p:grpSpPr bwMode="auto">
            <a:xfrm>
              <a:off x="570" y="2011"/>
              <a:ext cx="173" cy="58"/>
              <a:chOff x="427" y="1066"/>
              <a:chExt cx="173" cy="58"/>
            </a:xfrm>
          </p:grpSpPr>
          <p:sp>
            <p:nvSpPr>
              <p:cNvPr id="59" name="Oval 196">
                <a:extLst>
                  <a:ext uri="{FF2B5EF4-FFF2-40B4-BE49-F238E27FC236}">
                    <a16:creationId xmlns:a16="http://schemas.microsoft.com/office/drawing/2014/main" id="{BF9203C2-4FD7-834A-B182-12D180AC2A0A}"/>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197">
                <a:extLst>
                  <a:ext uri="{FF2B5EF4-FFF2-40B4-BE49-F238E27FC236}">
                    <a16:creationId xmlns:a16="http://schemas.microsoft.com/office/drawing/2014/main" id="{99578FF3-D1F1-B447-93C7-D901285A9C6D}"/>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2" name="Line 198">
              <a:extLst>
                <a:ext uri="{FF2B5EF4-FFF2-40B4-BE49-F238E27FC236}">
                  <a16:creationId xmlns:a16="http://schemas.microsoft.com/office/drawing/2014/main" id="{2A60E0E6-B696-244F-AB48-0CC11F503053}"/>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 name="Oval 199">
              <a:extLst>
                <a:ext uri="{FF2B5EF4-FFF2-40B4-BE49-F238E27FC236}">
                  <a16:creationId xmlns:a16="http://schemas.microsoft.com/office/drawing/2014/main" id="{72DC3344-EF64-0141-9C5D-D9E1B0154F73}"/>
                </a:ext>
              </a:extLst>
            </p:cNvPr>
            <p:cNvSpPr>
              <a:spLocks noChangeArrowheads="1"/>
            </p:cNvSpPr>
            <p:nvPr/>
          </p:nvSpPr>
          <p:spPr bwMode="auto">
            <a:xfrm>
              <a:off x="95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4" name="Group 200">
              <a:extLst>
                <a:ext uri="{FF2B5EF4-FFF2-40B4-BE49-F238E27FC236}">
                  <a16:creationId xmlns:a16="http://schemas.microsoft.com/office/drawing/2014/main" id="{6FE5A8F7-516E-E041-AD17-5EEBCF28E643}"/>
                </a:ext>
              </a:extLst>
            </p:cNvPr>
            <p:cNvGrpSpPr>
              <a:grpSpLocks/>
            </p:cNvGrpSpPr>
            <p:nvPr/>
          </p:nvGrpSpPr>
          <p:grpSpPr bwMode="auto">
            <a:xfrm>
              <a:off x="570" y="2126"/>
              <a:ext cx="173" cy="58"/>
              <a:chOff x="430" y="1223"/>
              <a:chExt cx="173" cy="58"/>
            </a:xfrm>
          </p:grpSpPr>
          <p:sp>
            <p:nvSpPr>
              <p:cNvPr id="57" name="Oval 201">
                <a:extLst>
                  <a:ext uri="{FF2B5EF4-FFF2-40B4-BE49-F238E27FC236}">
                    <a16:creationId xmlns:a16="http://schemas.microsoft.com/office/drawing/2014/main" id="{CCF7BB19-92B5-674A-A8C8-72A0E75DB997}"/>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202">
                <a:extLst>
                  <a:ext uri="{FF2B5EF4-FFF2-40B4-BE49-F238E27FC236}">
                    <a16:creationId xmlns:a16="http://schemas.microsoft.com/office/drawing/2014/main" id="{51BF9229-0DCA-1748-BC02-5E1F26DE6D5B}"/>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6" name="Freeform 315">
              <a:extLst>
                <a:ext uri="{FF2B5EF4-FFF2-40B4-BE49-F238E27FC236}">
                  <a16:creationId xmlns:a16="http://schemas.microsoft.com/office/drawing/2014/main" id="{371829FA-3DA6-2F4C-B96C-4304A3DB2D0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68" name="TextBox 67">
            <a:extLst>
              <a:ext uri="{FF2B5EF4-FFF2-40B4-BE49-F238E27FC236}">
                <a16:creationId xmlns:a16="http://schemas.microsoft.com/office/drawing/2014/main" id="{69C13F80-A441-3B4D-AE6C-9C56BE195BFA}"/>
              </a:ext>
            </a:extLst>
          </p:cNvPr>
          <p:cNvSpPr txBox="1"/>
          <p:nvPr/>
        </p:nvSpPr>
        <p:spPr>
          <a:xfrm>
            <a:off x="11374698" y="331794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69" name="TextBox 68">
            <a:extLst>
              <a:ext uri="{FF2B5EF4-FFF2-40B4-BE49-F238E27FC236}">
                <a16:creationId xmlns:a16="http://schemas.microsoft.com/office/drawing/2014/main" id="{4315E257-C95E-AE47-990D-E089CE5D5E33}"/>
              </a:ext>
            </a:extLst>
          </p:cNvPr>
          <p:cNvSpPr txBox="1"/>
          <p:nvPr/>
        </p:nvSpPr>
        <p:spPr>
          <a:xfrm>
            <a:off x="11403528" y="421175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72" name="TextBox 71">
            <a:extLst>
              <a:ext uri="{FF2B5EF4-FFF2-40B4-BE49-F238E27FC236}">
                <a16:creationId xmlns:a16="http://schemas.microsoft.com/office/drawing/2014/main" id="{78C06513-577A-454A-B7AB-6CA0D0F71BDB}"/>
              </a:ext>
            </a:extLst>
          </p:cNvPr>
          <p:cNvSpPr txBox="1"/>
          <p:nvPr/>
        </p:nvSpPr>
        <p:spPr>
          <a:xfrm>
            <a:off x="11197318" y="380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L</a:t>
            </a:r>
            <a:endParaRPr lang="en-US" baseline="-25000">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EEE26A2F-C9DC-8747-954F-043780F1105C}"/>
              </a:ext>
            </a:extLst>
          </p:cNvPr>
          <p:cNvSpPr txBox="1"/>
          <p:nvPr/>
        </p:nvSpPr>
        <p:spPr>
          <a:xfrm>
            <a:off x="11199818" y="455213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B1C897D3-ED53-E743-A6E4-2F200BBE0F86}"/>
              </a:ext>
            </a:extLst>
          </p:cNvPr>
          <p:cNvSpPr txBox="1"/>
          <p:nvPr/>
        </p:nvSpPr>
        <p:spPr>
          <a:xfrm>
            <a:off x="11392188" y="498435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sp>
        <p:nvSpPr>
          <p:cNvPr id="75" name="TextBox 74">
            <a:extLst>
              <a:ext uri="{FF2B5EF4-FFF2-40B4-BE49-F238E27FC236}">
                <a16:creationId xmlns:a16="http://schemas.microsoft.com/office/drawing/2014/main" id="{09416533-5C84-A549-80C1-CBA77ACC31E9}"/>
              </a:ext>
            </a:extLst>
          </p:cNvPr>
          <p:cNvSpPr txBox="1"/>
          <p:nvPr/>
        </p:nvSpPr>
        <p:spPr>
          <a:xfrm>
            <a:off x="7870168" y="432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sp>
        <p:nvSpPr>
          <p:cNvPr id="61" name="Oval 60">
            <a:extLst>
              <a:ext uri="{FF2B5EF4-FFF2-40B4-BE49-F238E27FC236}">
                <a16:creationId xmlns:a16="http://schemas.microsoft.com/office/drawing/2014/main" id="{CBA9B986-EF89-384C-9789-C6B90FDEEFA0}"/>
              </a:ext>
            </a:extLst>
          </p:cNvPr>
          <p:cNvSpPr/>
          <p:nvPr/>
        </p:nvSpPr>
        <p:spPr>
          <a:xfrm>
            <a:off x="9195912" y="5143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684734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5713"/>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19" y="1177405"/>
                <a:ext cx="11009545" cy="5048316"/>
              </a:xfrm>
            </p:spPr>
            <p:txBody>
              <a:bodyPr>
                <a:noAutofit/>
              </a:bodyPr>
              <a:lstStyle/>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conductors,</a:t>
                </a:r>
                <a:r>
                  <a:rPr lang="en-US" b="1">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cs typeface="Arial" panose="020B0604020202020204" pitchFamily="34" charset="0"/>
                      </a:rPr>
                      <m:t>𝒋</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𝜎</m:t>
                    </m:r>
                    <m:r>
                      <a:rPr lang="en-US" b="1" i="1" smtClean="0">
                        <a:latin typeface="Cambria Math" panose="02040503050406030204" pitchFamily="18" charset="0"/>
                        <a:ea typeface="Cambria Math" panose="02040503050406030204" pitchFamily="18" charset="0"/>
                        <a:cs typeface="Arial" panose="020B0604020202020204" pitchFamily="34" charset="0"/>
                      </a:rPr>
                      <m:t>𝑬</m:t>
                    </m:r>
                  </m:oMath>
                </a14:m>
                <a:r>
                  <a:rPr lang="en-US">
                    <a:latin typeface="Arial" panose="020B0604020202020204" pitchFamily="34" charset="0"/>
                    <a:cs typeface="Arial" panose="020B0604020202020204"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𝜌</m:t>
                    </m:r>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r>
                          <a:rPr lang="en-US" b="0" i="1" smtClean="0">
                            <a:latin typeface="Cambria Math" panose="02040503050406030204" pitchFamily="18" charset="0"/>
                            <a:ea typeface="Cambria Math" panose="02040503050406030204" pitchFamily="18" charset="0"/>
                            <a:cs typeface="Arial" panose="020B0604020202020204" pitchFamily="34" charset="0"/>
                          </a:rPr>
                          <m:t>𝜎</m:t>
                        </m:r>
                      </m:den>
                    </m:f>
                  </m:oMath>
                </a14:m>
                <a:r>
                  <a:rPr lang="en-US">
                    <a:latin typeface="Arial" panose="020B0604020202020204" pitchFamily="34" charset="0"/>
                    <a:cs typeface="Arial" panose="020B0604020202020204" pitchFamily="34" charset="0"/>
                  </a:rPr>
                  <a:t>, the resistivity.</a:t>
                </a: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𝐶𝑢</m:t>
                        </m:r>
                      </m:sub>
                    </m:sSub>
                    <m:r>
                      <a:rPr lang="en-US" sz="2400" b="0" i="1" smtClean="0">
                        <a:latin typeface="Cambria Math" panose="02040503050406030204" pitchFamily="18" charset="0"/>
                        <a:cs typeface="Arial" panose="020B0604020202020204" pitchFamily="34" charset="0"/>
                      </a:rPr>
                      <m:t>=1.7 </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−8</m:t>
                        </m:r>
                      </m:sup>
                    </m:sSup>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oMath>
                </a14:m>
                <a:endParaRPr lang="en-US" sz="2400" b="0">
                  <a:latin typeface="Arial" panose="020B0604020202020204" pitchFamily="34" charset="0"/>
                  <a:ea typeface="Cambria Math" panose="02040503050406030204" pitchFamily="18"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𝑟𝑢𝑏𝑏𝑒𝑟</m:t>
                        </m:r>
                      </m:sub>
                    </m:sSub>
                    <m:r>
                      <a:rPr lang="en-US" sz="2400" b="0" i="1" smtClean="0">
                        <a:latin typeface="Cambria Math" panose="02040503050406030204" pitchFamily="18" charset="0"/>
                        <a:cs typeface="Arial" panose="020B0604020202020204" pitchFamily="34" charset="0"/>
                      </a:rPr>
                      <m:t>= </m:t>
                    </m:r>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cs typeface="Arial" panose="020B0604020202020204" pitchFamily="34" charset="0"/>
                          </a:rPr>
                          <m:t>15</m:t>
                        </m:r>
                      </m:sup>
                    </m:sSup>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𝑚</m:t>
                    </m:r>
                  </m:oMath>
                </a14:m>
                <a:endParaRPr lang="en-US" sz="2400">
                  <a:latin typeface="Arial" panose="020B0604020202020204" pitchFamily="34" charset="0"/>
                  <a:cs typeface="Arial" panose="020B0604020202020204" pitchFamily="34" charset="0"/>
                </a:endParaRP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Poynting: </a:t>
                </a:r>
                <a14:m>
                  <m:oMath xmlns:m="http://schemas.openxmlformats.org/officeDocument/2006/math">
                    <m:r>
                      <a:rPr lang="en-US" b="0" i="1" smtClean="0">
                        <a:latin typeface="Cambria Math" panose="02040503050406030204" pitchFamily="18" charset="0"/>
                        <a:cs typeface="Arial" panose="020B0604020202020204" pitchFamily="34" charset="0"/>
                      </a:rPr>
                      <m:t>𝑆</m:t>
                    </m:r>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1</m:t>
                        </m:r>
                      </m:num>
                      <m:den>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0</m:t>
                            </m:r>
                          </m:sub>
                        </m:sSub>
                      </m:den>
                    </m:f>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cs typeface="Arial" panose="020B0604020202020204" pitchFamily="34" charset="0"/>
                      </a:rPr>
                      <m:t>E</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a:t>
                </a: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materials:</a:t>
                </a:r>
              </a:p>
              <a:p>
                <a:pPr algn="l">
                  <a:spcBef>
                    <a:spcPts val="200"/>
                  </a:spcBef>
                </a:pPr>
                <a:endParaRPr lang="en-US">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𝑃</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 </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400" b="0" i="1" smtClean="0">
                                <a:latin typeface="Cambria Math" panose="02040503050406030204" pitchFamily="18" charset="0"/>
                                <a:cs typeface="Arial" panose="020B0604020202020204" pitchFamily="34" charset="0"/>
                              </a:rPr>
                              <m:t>0</m:t>
                            </m:r>
                          </m:sub>
                        </m:sSub>
                      </m:den>
                    </m:f>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𝑀</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𝐻</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cs typeface="Arial" panose="020B0604020202020204" pitchFamily="34" charset="0"/>
                          </a:rPr>
                          <m:t>𝑑</m:t>
                        </m:r>
                      </m:sub>
                    </m:sSub>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r>
                  <a:rPr lang="en-US" sz="2400">
                    <a:latin typeface="Arial" panose="020B0604020202020204" pitchFamily="34" charset="0"/>
                    <a:cs typeface="Arial" panose="020B0604020202020204" pitchFamily="34" charset="0"/>
                  </a:rPr>
                  <a:t>Often, </a:t>
                </a:r>
                <a14:m>
                  <m:oMath xmlns:m="http://schemas.openxmlformats.org/officeDocument/2006/math">
                    <m:r>
                      <a:rPr lang="en-US" sz="2400" b="0" i="1" smtClean="0">
                        <a:latin typeface="Cambria Math" panose="02040503050406030204" pitchFamily="18" charset="0"/>
                        <a:cs typeface="Arial" panose="020B0604020202020204" pitchFamily="34" charset="0"/>
                      </a:rPr>
                      <m:t>𝑃</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r>
                      <a:rPr lang="en-US" sz="2400" b="0" i="1" smtClean="0">
                        <a:latin typeface="Cambria Math" panose="02040503050406030204" pitchFamily="18" charset="0"/>
                        <a:ea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𝑀</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den>
                    </m:f>
                    <m:r>
                      <a:rPr lang="en-US" sz="2400" b="0" i="1" smtClean="0">
                        <a:latin typeface="Cambria Math" panose="02040503050406030204" pitchFamily="18" charset="0"/>
                        <a:cs typeface="Arial" panose="020B0604020202020204" pitchFamily="34" charset="0"/>
                      </a:rPr>
                      <m:t>𝐵</m:t>
                    </m:r>
                  </m:oMath>
                </a14:m>
                <a:endParaRPr lang="en-US" sz="24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19" y="1177405"/>
                <a:ext cx="11009545" cy="5048316"/>
              </a:xfrm>
              <a:blipFill>
                <a:blip r:embed="rId3"/>
                <a:stretch>
                  <a:fillRect l="-807" t="-251" b="-62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220</a:t>
            </a:fld>
            <a:endParaRPr lang="en-US"/>
          </a:p>
        </p:txBody>
      </p:sp>
    </p:spTree>
    <p:extLst>
      <p:ext uri="{BB962C8B-B14F-4D97-AF65-F5344CB8AC3E}">
        <p14:creationId xmlns:p14="http://schemas.microsoft.com/office/powerpoint/2010/main" val="115031922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376"/>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221</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rot="5400000">
            <a:off x="2895747" y="-1864369"/>
            <a:ext cx="5774415" cy="11213126"/>
          </a:xfrm>
          <a:prstGeom prst="rect">
            <a:avLst/>
          </a:prstGeom>
        </p:spPr>
      </p:pic>
    </p:spTree>
    <p:extLst>
      <p:ext uri="{BB962C8B-B14F-4D97-AF65-F5344CB8AC3E}">
        <p14:creationId xmlns:p14="http://schemas.microsoft.com/office/powerpoint/2010/main" val="5993634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Lab: Servo</a:t>
            </a:r>
          </a:p>
        </p:txBody>
      </p:sp>
      <p:sp>
        <p:nvSpPr>
          <p:cNvPr id="3" name="Content Placeholder 2"/>
          <p:cNvSpPr>
            <a:spLocks noGrp="1"/>
          </p:cNvSpPr>
          <p:nvPr>
            <p:ph idx="1"/>
          </p:nvPr>
        </p:nvSpPr>
        <p:spPr>
          <a:xfrm>
            <a:off x="695550" y="1588812"/>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this in the Freenove manuals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servo</a:t>
            </a:r>
            <a:r>
              <a:rPr lang="en-US" sz="2000" dirty="0">
                <a:latin typeface="Arial" charset="0"/>
                <a:ea typeface="Arial" charset="0"/>
                <a:cs typeface="Arial" charset="0"/>
              </a:rPr>
              <a:t> and Arduino as shown.</a:t>
            </a:r>
          </a:p>
          <a:p>
            <a:pPr algn="l"/>
            <a:endParaRPr lang="en-US" b="1"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222</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27514" y="5449370"/>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Servo</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5" name="Picture 1" descr="page110image13428272">
            <a:extLst>
              <a:ext uri="{FF2B5EF4-FFF2-40B4-BE49-F238E27FC236}">
                <a16:creationId xmlns:a16="http://schemas.microsoft.com/office/drawing/2014/main" id="{7B6A77DA-C573-C347-BD3C-9FF621AB488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91283" y="3206766"/>
            <a:ext cx="3962400" cy="12954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E3760B8-691C-BD45-9F59-CF8622D43894}"/>
              </a:ext>
            </a:extLst>
          </p:cNvPr>
          <p:cNvSpPr txBox="1"/>
          <p:nvPr/>
        </p:nvSpPr>
        <p:spPr>
          <a:xfrm>
            <a:off x="7960439" y="453860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D3</a:t>
            </a:r>
          </a:p>
        </p:txBody>
      </p:sp>
      <p:sp>
        <p:nvSpPr>
          <p:cNvPr id="20" name="TextBox 19">
            <a:extLst>
              <a:ext uri="{FF2B5EF4-FFF2-40B4-BE49-F238E27FC236}">
                <a16:creationId xmlns:a16="http://schemas.microsoft.com/office/drawing/2014/main" id="{7B60E711-402E-F847-98C8-7DA40C06951D}"/>
              </a:ext>
            </a:extLst>
          </p:cNvPr>
          <p:cNvSpPr txBox="1"/>
          <p:nvPr/>
        </p:nvSpPr>
        <p:spPr>
          <a:xfrm>
            <a:off x="10096298" y="4552490"/>
            <a:ext cx="890954"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cxnSp>
        <p:nvCxnSpPr>
          <p:cNvPr id="21" name="Straight Connector 20">
            <a:extLst>
              <a:ext uri="{FF2B5EF4-FFF2-40B4-BE49-F238E27FC236}">
                <a16:creationId xmlns:a16="http://schemas.microsoft.com/office/drawing/2014/main" id="{CF6159B6-8046-1D40-9CF0-FCC4D6BB8FFE}"/>
              </a:ext>
            </a:extLst>
          </p:cNvPr>
          <p:cNvCxnSpPr/>
          <p:nvPr/>
        </p:nvCxnSpPr>
        <p:spPr>
          <a:xfrm>
            <a:off x="8495918" y="468897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FBF8160-6C1C-D645-8A61-4657FBE317E2}"/>
              </a:ext>
            </a:extLst>
          </p:cNvPr>
          <p:cNvSpPr txBox="1"/>
          <p:nvPr/>
        </p:nvSpPr>
        <p:spPr>
          <a:xfrm>
            <a:off x="1454570" y="488604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20072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07230"/>
            <a:ext cx="1175657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27935" y="1424253"/>
            <a:ext cx="10811436" cy="4769077"/>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out_ports</a:t>
            </a:r>
            <a:r>
              <a:rPr lang="en-US" sz="1600" dirty="0">
                <a:latin typeface="Courier New" panose="02070309020205020404" pitchFamily="49" charset="0"/>
                <a:ea typeface="Arial" charset="0"/>
                <a:cs typeface="Courier New" panose="02070309020205020404" pitchFamily="49" charset="0"/>
              </a:rPr>
              <a:t>[4]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223</a:t>
            </a:fld>
            <a:endParaRPr lang="en-US"/>
          </a:p>
        </p:txBody>
      </p:sp>
    </p:spTree>
    <p:extLst>
      <p:ext uri="{BB962C8B-B14F-4D97-AF65-F5344CB8AC3E}">
        <p14:creationId xmlns:p14="http://schemas.microsoft.com/office/powerpoint/2010/main" val="3645770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466165" y="1685365"/>
            <a:ext cx="11259670" cy="485354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224</a:t>
            </a:fld>
            <a:endParaRPr lang="en-US"/>
          </a:p>
        </p:txBody>
      </p:sp>
    </p:spTree>
    <p:extLst>
      <p:ext uri="{BB962C8B-B14F-4D97-AF65-F5344CB8AC3E}">
        <p14:creationId xmlns:p14="http://schemas.microsoft.com/office/powerpoint/2010/main" val="27617888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09599" y="1613647"/>
            <a:ext cx="10972801" cy="492526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(int steps, byte </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225</a:t>
            </a:fld>
            <a:endParaRPr lang="en-US"/>
          </a:p>
        </p:txBody>
      </p:sp>
    </p:spTree>
    <p:extLst>
      <p:ext uri="{BB962C8B-B14F-4D97-AF65-F5344CB8AC3E}">
        <p14:creationId xmlns:p14="http://schemas.microsoft.com/office/powerpoint/2010/main" val="2914535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9" y="172598"/>
            <a:ext cx="11523784" cy="868362"/>
          </a:xfrm>
        </p:spPr>
        <p:txBody>
          <a:bodyPr anchor="ctr">
            <a:normAutofit/>
          </a:bodyPr>
          <a:lstStyle/>
          <a:p>
            <a:pPr algn="ctr"/>
            <a:r>
              <a:rPr lang="en-US" sz="4400">
                <a:latin typeface="Arial" panose="020B0604020202020204" pitchFamily="34" charset="0"/>
                <a:cs typeface="Arial" panose="020B0604020202020204" pitchFamily="34" charset="0"/>
              </a:rPr>
              <a:t>Analysis: Resonance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546" y="1661997"/>
                <a:ext cx="9407978"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in</a:t>
                </a:r>
                <a:r>
                  <a:rPr lang="en-US" sz="2000" dirty="0">
                    <a:latin typeface="Arial" charset="0"/>
                    <a:ea typeface="Arial" charset="0"/>
                    <a:cs typeface="Arial" charset="0"/>
                  </a:rPr>
                  <a:t> = V</a:t>
                </a:r>
                <a:r>
                  <a:rPr lang="en-US" sz="2000" baseline="-25000" dirty="0">
                    <a:latin typeface="Arial" charset="0"/>
                    <a:ea typeface="Arial" charset="0"/>
                    <a:cs typeface="Arial" charset="0"/>
                  </a:rPr>
                  <a:t>0</a:t>
                </a:r>
                <a:r>
                  <a:rPr lang="en-US" sz="2000" dirty="0">
                    <a:latin typeface="Arial" charset="0"/>
                    <a:ea typeface="Arial" charset="0"/>
                    <a:cs typeface="Arial" charset="0"/>
                  </a:rPr>
                  <a:t> sin(𝜔t)</a:t>
                </a:r>
                <a:endParaRPr lang="en-US" sz="2000" baseline="-25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 V</a:t>
                </a:r>
                <a:r>
                  <a:rPr lang="en-US" sz="2000" baseline="-25000" dirty="0">
                    <a:latin typeface="Arial" charset="0"/>
                    <a:ea typeface="Arial" charset="0"/>
                    <a:cs typeface="Arial" charset="0"/>
                  </a:rPr>
                  <a:t>L</a:t>
                </a:r>
                <a:r>
                  <a:rPr lang="en-US" sz="2000" dirty="0">
                    <a:latin typeface="Arial" charset="0"/>
                    <a:ea typeface="Arial" charset="0"/>
                    <a:cs typeface="Arial" charset="0"/>
                  </a:rPr>
                  <a:t>, V</a:t>
                </a:r>
                <a:r>
                  <a:rPr lang="en-US" sz="2000" baseline="-25000" dirty="0">
                    <a:latin typeface="Arial" charset="0"/>
                    <a:ea typeface="Arial" charset="0"/>
                    <a:cs typeface="Arial" charset="0"/>
                  </a:rPr>
                  <a:t>R</a:t>
                </a:r>
                <a:r>
                  <a:rPr lang="en-US" sz="2000" dirty="0">
                    <a:latin typeface="Arial" charset="0"/>
                    <a:ea typeface="Arial" charset="0"/>
                    <a:cs typeface="Arial" charset="0"/>
                  </a:rPr>
                  <a:t> as usual</a:t>
                </a:r>
              </a:p>
              <a:p>
                <a:pPr marL="342900" indent="-342900" algn="l">
                  <a:buFont typeface="Arial" panose="020B0604020202020204" pitchFamily="34" charset="0"/>
                  <a:buChar char="•"/>
                </a:pPr>
                <a:r>
                  <a:rPr lang="en-US" sz="2000" dirty="0">
                    <a:latin typeface="Arial" charset="0"/>
                    <a:ea typeface="Arial" charset="0"/>
                    <a:cs typeface="Arial" charset="0"/>
                  </a:rPr>
                  <a:t>I(t)=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𝑉</m:t>
                        </m:r>
                        <m:r>
                          <a:rPr lang="en-US" sz="1800" b="0" i="1" baseline="-25000" smtClean="0">
                            <a:latin typeface="Cambria Math" panose="02040503050406030204" pitchFamily="18" charset="0"/>
                            <a:cs typeface="Arial" charset="0"/>
                          </a:rPr>
                          <m:t>𝑜</m:t>
                        </m:r>
                      </m:num>
                      <m:den>
                        <m:r>
                          <a:rPr lang="en-US" sz="1800" b="0" i="1" smtClean="0">
                            <a:latin typeface="Cambria Math" panose="02040503050406030204" pitchFamily="18" charset="0"/>
                            <a:cs typeface="Arial" charset="0"/>
                          </a:rPr>
                          <m:t>𝑍</m:t>
                        </m:r>
                      </m:den>
                    </m:f>
                  </m:oMath>
                </a14:m>
                <a:r>
                  <a:rPr lang="en-US" dirty="0">
                    <a:latin typeface="Arial" charset="0"/>
                    <a:ea typeface="Arial" charset="0"/>
                    <a:cs typeface="Arial" charset="0"/>
                  </a:rPr>
                  <a:t> </a:t>
                </a:r>
                <a:r>
                  <a:rPr lang="en-US" sz="2000" dirty="0">
                    <a:latin typeface="Arial" charset="0"/>
                    <a:ea typeface="Arial" charset="0"/>
                    <a:cs typeface="Arial" charset="0"/>
                  </a:rPr>
                  <a:t>sin(𝜔t-𝜙)</a:t>
                </a:r>
              </a:p>
              <a:p>
                <a:pPr marL="342900" indent="-342900" algn="l">
                  <a:buFont typeface="Arial" panose="020B0604020202020204" pitchFamily="34" charset="0"/>
                  <a:buChar char="•"/>
                </a:pPr>
                <a:r>
                  <a:rPr lang="en-US" sz="2000" dirty="0">
                    <a:latin typeface="Arial" charset="0"/>
                    <a:ea typeface="Arial" charset="0"/>
                    <a:cs typeface="Arial" charset="0"/>
                  </a:rPr>
                  <a:t>Z is the impedance of the equivalent circuit</a:t>
                </a: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𝑍</m:t>
                    </m:r>
                    <m:r>
                      <a:rPr lang="en-US" sz="2000" b="0" i="1" smtClean="0">
                        <a:latin typeface="Cambria Math" panose="02040503050406030204" pitchFamily="18" charset="0"/>
                        <a:ea typeface="Arial" charset="0"/>
                        <a:cs typeface="Arial" charset="0"/>
                      </a:rPr>
                      <m:t>=</m:t>
                    </m:r>
                    <m:rad>
                      <m:radPr>
                        <m:degHide m:val="on"/>
                        <m:ctrlPr>
                          <a:rPr lang="en-US" sz="2000" b="0" i="1" smtClean="0">
                            <a:latin typeface="Cambria Math" panose="02040503050406030204" pitchFamily="18" charset="0"/>
                            <a:cs typeface="Arial" charset="0"/>
                          </a:rPr>
                        </m:ctrlPr>
                      </m:radPr>
                      <m:deg/>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𝑅</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  ]</m:t>
                            </m:r>
                          </m:e>
                          <m:sup>
                            <m:r>
                              <a:rPr lang="en-US" sz="2000" b="0" i="1" smtClean="0">
                                <a:latin typeface="Cambria Math" panose="02040503050406030204" pitchFamily="18" charset="0"/>
                                <a:cs typeface="Arial" charset="0"/>
                              </a:rPr>
                              <m:t>2</m:t>
                            </m:r>
                          </m:sup>
                        </m:sSup>
                      </m:e>
                    </m:rad>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and </a:t>
                </a:r>
                <a14:m>
                  <m:oMath xmlns:m="http://schemas.openxmlformats.org/officeDocument/2006/math">
                    <m:r>
                      <m:rPr>
                        <m:sty m:val="p"/>
                      </m:rPr>
                      <a:rPr lang="en-US" sz="2000" b="0" i="0" smtClean="0">
                        <a:latin typeface="Cambria Math" panose="02040503050406030204" pitchFamily="18" charset="0"/>
                        <a:cs typeface="Arial" charset="0"/>
                      </a:rPr>
                      <m:t>tan</m:t>
                    </m:r>
                    <m:d>
                      <m:dPr>
                        <m:ctrlPr>
                          <a:rPr lang="en-US" sz="2000" b="0" i="1" smtClean="0">
                            <a:latin typeface="Cambria Math" panose="02040503050406030204" pitchFamily="18" charset="0"/>
                            <a:cs typeface="Arial" charset="0"/>
                          </a:rPr>
                        </m:ctrlPr>
                      </m:dPr>
                      <m:e>
                        <m:r>
                          <m:rPr>
                            <m:sty m:val="p"/>
                          </m:rPr>
                          <a:rPr lang="el-GR" sz="2000" b="0" i="1" smtClean="0">
                            <a:latin typeface="Cambria Math" panose="02040503050406030204" pitchFamily="18" charset="0"/>
                            <a:ea typeface="Cambria Math" panose="02040503050406030204" pitchFamily="18" charset="0"/>
                            <a:cs typeface="Arial" charset="0"/>
                          </a:rPr>
                          <m:t>ϕ</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baseline="-25000">
                            <a:latin typeface="Cambria Math" panose="02040503050406030204" pitchFamily="18" charset="0"/>
                            <a:cs typeface="Arial" charset="0"/>
                          </a:rPr>
                          <m:t>𝐿</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𝑋</m:t>
                        </m:r>
                        <m:r>
                          <a:rPr lang="en-US" sz="2000" b="0" i="1" baseline="-25000" smtClean="0">
                            <a:latin typeface="Cambria Math" panose="02040503050406030204" pitchFamily="18" charset="0"/>
                            <a:cs typeface="Arial" charset="0"/>
                          </a:rPr>
                          <m:t>𝐶</m:t>
                        </m:r>
                        <m:r>
                          <a:rPr lang="en-US" sz="2000" b="0" i="1" smtClean="0">
                            <a:latin typeface="Cambria Math" panose="02040503050406030204" pitchFamily="18" charset="0"/>
                            <a:cs typeface="Arial" charset="0"/>
                          </a:rPr>
                          <m:t>)</m:t>
                        </m:r>
                      </m:num>
                      <m:den>
                        <m:r>
                          <a:rPr lang="en-US" sz="2000" i="1">
                            <a:latin typeface="Cambria Math" panose="02040503050406030204" pitchFamily="18" charset="0"/>
                            <a:cs typeface="Arial" charset="0"/>
                          </a:rPr>
                          <m:t>𝑅</m:t>
                        </m:r>
                      </m:den>
                    </m:f>
                  </m:oMath>
                </a14:m>
                <a:r>
                  <a:rPr lang="en-US" sz="2000" dirty="0">
                    <a:latin typeface="Arial" charset="0"/>
                    <a:ea typeface="Arial" charset="0"/>
                    <a:cs typeface="Arial" charset="0"/>
                  </a:rPr>
                  <a:t> </a:t>
                </a:r>
              </a:p>
              <a:p>
                <a:pPr marL="342900" indent="-342900" algn="l">
                  <a:buFont typeface="Arial" panose="020B0604020202020204" pitchFamily="34" charset="0"/>
                  <a:buChar char="•"/>
                </a:pPr>
                <a:r>
                  <a:rPr lang="en-US" sz="2000" dirty="0">
                    <a:latin typeface="Arial" charset="0"/>
                    <a:ea typeface="Arial" charset="0"/>
                    <a:cs typeface="Arial" charset="0"/>
                  </a:rPr>
                  <a:t>𝜙 is the phase angle</a:t>
                </a:r>
              </a:p>
              <a:p>
                <a:pPr marL="342900" indent="-342900" algn="l">
                  <a:buFont typeface="Arial" panose="020B0604020202020204" pitchFamily="34" charset="0"/>
                  <a:buChar char="•"/>
                </a:pPr>
                <a:r>
                  <a:rPr lang="en-US" sz="2000" dirty="0">
                    <a:latin typeface="Arial" charset="0"/>
                    <a:ea typeface="Arial" charset="0"/>
                    <a:cs typeface="Arial" charset="0"/>
                  </a:rPr>
                  <a:t>Z is minimum (so current is maximum) when X</a:t>
                </a:r>
                <a:r>
                  <a:rPr lang="en-US" sz="2000" baseline="-25000" dirty="0">
                    <a:latin typeface="Arial" charset="0"/>
                    <a:ea typeface="Arial" charset="0"/>
                    <a:cs typeface="Arial" charset="0"/>
                  </a:rPr>
                  <a:t>L</a:t>
                </a:r>
                <a:r>
                  <a:rPr lang="en-US" sz="2000" dirty="0">
                    <a:latin typeface="Arial" charset="0"/>
                    <a:ea typeface="Arial" charset="0"/>
                    <a:cs typeface="Arial" charset="0"/>
                  </a:rPr>
                  <a:t> = X</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Or, equivalently when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𝐿</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𝐶</m:t>
                        </m:r>
                      </m:den>
                    </m:f>
                  </m:oMath>
                </a14:m>
                <a:r>
                  <a:rPr lang="en-US" sz="2000" dirty="0">
                    <a:latin typeface="Arial" charset="0"/>
                    <a:ea typeface="Arial" charset="0"/>
                    <a:cs typeface="Arial" charset="0"/>
                  </a:rPr>
                  <a:t> , or when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𝐿𝐶</m:t>
                    </m:r>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546" y="1661997"/>
                <a:ext cx="9407978" cy="4663440"/>
              </a:xfrm>
              <a:blipFill>
                <a:blip r:embed="rId3"/>
                <a:stretch>
                  <a:fillRect l="-540" t="-13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
        <p:nvSpPr>
          <p:cNvPr id="14" name="Freeform 12">
            <a:extLst>
              <a:ext uri="{FF2B5EF4-FFF2-40B4-BE49-F238E27FC236}">
                <a16:creationId xmlns:a16="http://schemas.microsoft.com/office/drawing/2014/main" id="{E6A94CE0-6752-2E4D-8368-28DEE2173957}"/>
              </a:ext>
            </a:extLst>
          </p:cNvPr>
          <p:cNvSpPr>
            <a:spLocks noChangeAspect="1"/>
          </p:cNvSpPr>
          <p:nvPr/>
        </p:nvSpPr>
        <p:spPr bwMode="auto">
          <a:xfrm>
            <a:off x="10832063" y="4414324"/>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483A95FB-1481-AF49-B6EC-495CB7600523}"/>
              </a:ext>
            </a:extLst>
          </p:cNvPr>
          <p:cNvSpPr/>
          <p:nvPr/>
        </p:nvSpPr>
        <p:spPr>
          <a:xfrm>
            <a:off x="10839993" y="360372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EEAE9973-D9B5-574F-8E83-FB515BEAD342}"/>
              </a:ext>
            </a:extLst>
          </p:cNvPr>
          <p:cNvSpPr/>
          <p:nvPr/>
        </p:nvSpPr>
        <p:spPr>
          <a:xfrm>
            <a:off x="10850542" y="43628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FEB61962-588E-1346-8897-4058D84160FE}"/>
              </a:ext>
            </a:extLst>
          </p:cNvPr>
          <p:cNvSpPr/>
          <p:nvPr/>
        </p:nvSpPr>
        <p:spPr>
          <a:xfrm>
            <a:off x="10850542" y="5133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8" name="Group 210">
            <a:extLst>
              <a:ext uri="{FF2B5EF4-FFF2-40B4-BE49-F238E27FC236}">
                <a16:creationId xmlns:a16="http://schemas.microsoft.com/office/drawing/2014/main" id="{7001009D-C1B1-AE4B-ADAF-0752C8FA2CEB}"/>
              </a:ext>
            </a:extLst>
          </p:cNvPr>
          <p:cNvGrpSpPr>
            <a:grpSpLocks/>
          </p:cNvGrpSpPr>
          <p:nvPr/>
        </p:nvGrpSpPr>
        <p:grpSpPr bwMode="auto">
          <a:xfrm>
            <a:off x="10765755" y="3670814"/>
            <a:ext cx="304800" cy="762000"/>
            <a:chOff x="3216" y="1728"/>
            <a:chExt cx="192" cy="480"/>
          </a:xfrm>
        </p:grpSpPr>
        <p:sp>
          <p:nvSpPr>
            <p:cNvPr id="19" name="Line 8">
              <a:extLst>
                <a:ext uri="{FF2B5EF4-FFF2-40B4-BE49-F238E27FC236}">
                  <a16:creationId xmlns:a16="http://schemas.microsoft.com/office/drawing/2014/main" id="{447BC518-B8D7-664D-ACEF-A7E55CA6AE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Line 9">
              <a:extLst>
                <a:ext uri="{FF2B5EF4-FFF2-40B4-BE49-F238E27FC236}">
                  <a16:creationId xmlns:a16="http://schemas.microsoft.com/office/drawing/2014/main" id="{CAE48C8C-D566-B849-BD04-087D5C03AC5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1" name="Line 10">
              <a:extLst>
                <a:ext uri="{FF2B5EF4-FFF2-40B4-BE49-F238E27FC236}">
                  <a16:creationId xmlns:a16="http://schemas.microsoft.com/office/drawing/2014/main" id="{6B8E63B6-F713-A549-8427-0A62A9B1AC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2" name="Line 11">
              <a:extLst>
                <a:ext uri="{FF2B5EF4-FFF2-40B4-BE49-F238E27FC236}">
                  <a16:creationId xmlns:a16="http://schemas.microsoft.com/office/drawing/2014/main" id="{12EC7546-90D6-E54E-8D59-4697E399390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1" name="Straight Connector 30">
            <a:extLst>
              <a:ext uri="{FF2B5EF4-FFF2-40B4-BE49-F238E27FC236}">
                <a16:creationId xmlns:a16="http://schemas.microsoft.com/office/drawing/2014/main" id="{16B19B79-D2C9-E047-BD96-1CE921824F2A}"/>
              </a:ext>
            </a:extLst>
          </p:cNvPr>
          <p:cNvCxnSpPr>
            <a:cxnSpLocks/>
          </p:cNvCxnSpPr>
          <p:nvPr/>
        </p:nvCxnSpPr>
        <p:spPr>
          <a:xfrm>
            <a:off x="9755438" y="2907514"/>
            <a:ext cx="1151340" cy="20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2F45401-F18B-184A-A350-C8F96E0C0C75}"/>
              </a:ext>
            </a:extLst>
          </p:cNvPr>
          <p:cNvCxnSpPr>
            <a:cxnSpLocks/>
          </p:cNvCxnSpPr>
          <p:nvPr/>
        </p:nvCxnSpPr>
        <p:spPr>
          <a:xfrm>
            <a:off x="9737576" y="519843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B3924A-7C29-BB4A-B51D-E9391AAF8132}"/>
              </a:ext>
            </a:extLst>
          </p:cNvPr>
          <p:cNvCxnSpPr>
            <a:cxnSpLocks/>
          </p:cNvCxnSpPr>
          <p:nvPr/>
        </p:nvCxnSpPr>
        <p:spPr>
          <a:xfrm>
            <a:off x="9761186" y="2899001"/>
            <a:ext cx="0" cy="8979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58">
            <a:extLst>
              <a:ext uri="{FF2B5EF4-FFF2-40B4-BE49-F238E27FC236}">
                <a16:creationId xmlns:a16="http://schemas.microsoft.com/office/drawing/2014/main" id="{8D848A2D-8D57-0746-8A69-8937640C31D8}"/>
              </a:ext>
            </a:extLst>
          </p:cNvPr>
          <p:cNvGrpSpPr>
            <a:grpSpLocks/>
          </p:cNvGrpSpPr>
          <p:nvPr/>
        </p:nvGrpSpPr>
        <p:grpSpPr bwMode="auto">
          <a:xfrm>
            <a:off x="9475249" y="3605826"/>
            <a:ext cx="549275" cy="914400"/>
            <a:chOff x="2476" y="3197"/>
            <a:chExt cx="346" cy="576"/>
          </a:xfrm>
        </p:grpSpPr>
        <p:grpSp>
          <p:nvGrpSpPr>
            <p:cNvPr id="36" name="Group 267">
              <a:extLst>
                <a:ext uri="{FF2B5EF4-FFF2-40B4-BE49-F238E27FC236}">
                  <a16:creationId xmlns:a16="http://schemas.microsoft.com/office/drawing/2014/main" id="{0D23C297-5AEB-6140-917C-05C5EFC25E9E}"/>
                </a:ext>
              </a:extLst>
            </p:cNvPr>
            <p:cNvGrpSpPr>
              <a:grpSpLocks/>
            </p:cNvGrpSpPr>
            <p:nvPr/>
          </p:nvGrpSpPr>
          <p:grpSpPr bwMode="auto">
            <a:xfrm>
              <a:off x="2476" y="3197"/>
              <a:ext cx="346" cy="576"/>
              <a:chOff x="576" y="835"/>
              <a:chExt cx="346" cy="576"/>
            </a:xfrm>
          </p:grpSpPr>
          <p:sp>
            <p:nvSpPr>
              <p:cNvPr id="38" name="Oval 268">
                <a:extLst>
                  <a:ext uri="{FF2B5EF4-FFF2-40B4-BE49-F238E27FC236}">
                    <a16:creationId xmlns:a16="http://schemas.microsoft.com/office/drawing/2014/main" id="{8DFE5C77-F900-8F41-9BD7-EC6822821A34}"/>
                  </a:ext>
                </a:extLst>
              </p:cNvPr>
              <p:cNvSpPr>
                <a:spLocks noChangeArrowheads="1"/>
              </p:cNvSpPr>
              <p:nvPr/>
            </p:nvSpPr>
            <p:spPr bwMode="auto">
              <a:xfrm>
                <a:off x="576" y="950"/>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269">
                <a:extLst>
                  <a:ext uri="{FF2B5EF4-FFF2-40B4-BE49-F238E27FC236}">
                    <a16:creationId xmlns:a16="http://schemas.microsoft.com/office/drawing/2014/main" id="{CBCDECBD-0AB8-FE40-89D4-6C4E29E068B5}"/>
                  </a:ext>
                </a:extLst>
              </p:cNvPr>
              <p:cNvSpPr>
                <a:spLocks noChangeShapeType="1"/>
              </p:cNvSpPr>
              <p:nvPr/>
            </p:nvSpPr>
            <p:spPr bwMode="auto">
              <a:xfrm>
                <a:off x="749" y="835"/>
                <a:ext cx="0" cy="1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70">
                <a:extLst>
                  <a:ext uri="{FF2B5EF4-FFF2-40B4-BE49-F238E27FC236}">
                    <a16:creationId xmlns:a16="http://schemas.microsoft.com/office/drawing/2014/main" id="{C3854A3D-8102-C845-BABD-0D759DCDFE1D}"/>
                  </a:ext>
                </a:extLst>
              </p:cNvPr>
              <p:cNvSpPr>
                <a:spLocks noChangeShapeType="1"/>
              </p:cNvSpPr>
              <p:nvPr/>
            </p:nvSpPr>
            <p:spPr bwMode="auto">
              <a:xfrm>
                <a:off x="749" y="1296"/>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271">
                <a:extLst>
                  <a:ext uri="{FF2B5EF4-FFF2-40B4-BE49-F238E27FC236}">
                    <a16:creationId xmlns:a16="http://schemas.microsoft.com/office/drawing/2014/main" id="{27FABB61-E478-DD4C-98A0-6A2F003028F1}"/>
                  </a:ext>
                </a:extLst>
              </p:cNvPr>
              <p:cNvGrpSpPr>
                <a:grpSpLocks/>
              </p:cNvGrpSpPr>
              <p:nvPr/>
            </p:nvGrpSpPr>
            <p:grpSpPr bwMode="auto">
              <a:xfrm>
                <a:off x="600" y="1026"/>
                <a:ext cx="288" cy="191"/>
                <a:chOff x="1094" y="1066"/>
                <a:chExt cx="346" cy="230"/>
              </a:xfrm>
            </p:grpSpPr>
            <p:grpSp>
              <p:nvGrpSpPr>
                <p:cNvPr id="42" name="Group 272">
                  <a:extLst>
                    <a:ext uri="{FF2B5EF4-FFF2-40B4-BE49-F238E27FC236}">
                      <a16:creationId xmlns:a16="http://schemas.microsoft.com/office/drawing/2014/main" id="{1D4FB83E-C2B8-AA42-B7C2-E344141108D9}"/>
                    </a:ext>
                  </a:extLst>
                </p:cNvPr>
                <p:cNvGrpSpPr>
                  <a:grpSpLocks/>
                </p:cNvGrpSpPr>
                <p:nvPr/>
              </p:nvGrpSpPr>
              <p:grpSpPr bwMode="auto">
                <a:xfrm>
                  <a:off x="1152" y="1066"/>
                  <a:ext cx="230" cy="230"/>
                  <a:chOff x="1152" y="1008"/>
                  <a:chExt cx="230" cy="230"/>
                </a:xfrm>
              </p:grpSpPr>
              <p:sp>
                <p:nvSpPr>
                  <p:cNvPr id="44" name="Freeform 273">
                    <a:extLst>
                      <a:ext uri="{FF2B5EF4-FFF2-40B4-BE49-F238E27FC236}">
                        <a16:creationId xmlns:a16="http://schemas.microsoft.com/office/drawing/2014/main" id="{073073A6-2A1C-004F-A67B-7CF0D7E9DAC1}"/>
                      </a:ext>
                    </a:extLst>
                  </p:cNvPr>
                  <p:cNvSpPr>
                    <a:spLocks/>
                  </p:cNvSpPr>
                  <p:nvPr/>
                </p:nvSpPr>
                <p:spPr bwMode="auto">
                  <a:xfrm>
                    <a:off x="1152" y="1008"/>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274">
                    <a:extLst>
                      <a:ext uri="{FF2B5EF4-FFF2-40B4-BE49-F238E27FC236}">
                        <a16:creationId xmlns:a16="http://schemas.microsoft.com/office/drawing/2014/main" id="{0DE8C1F3-D69F-8F44-9EC6-B33084BED40F}"/>
                      </a:ext>
                    </a:extLst>
                  </p:cNvPr>
                  <p:cNvSpPr>
                    <a:spLocks/>
                  </p:cNvSpPr>
                  <p:nvPr/>
                </p:nvSpPr>
                <p:spPr bwMode="auto">
                  <a:xfrm flipV="1">
                    <a:off x="1267" y="1123"/>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3" name="Line 275">
                  <a:extLst>
                    <a:ext uri="{FF2B5EF4-FFF2-40B4-BE49-F238E27FC236}">
                      <a16:creationId xmlns:a16="http://schemas.microsoft.com/office/drawing/2014/main" id="{F543C58F-7A15-F44C-A776-4A38E14AC2CE}"/>
                    </a:ext>
                  </a:extLst>
                </p:cNvPr>
                <p:cNvSpPr>
                  <a:spLocks noChangeShapeType="1"/>
                </p:cNvSpPr>
                <p:nvPr/>
              </p:nvSpPr>
              <p:spPr bwMode="auto">
                <a:xfrm>
                  <a:off x="1094" y="1181"/>
                  <a:ext cx="34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7" name="Freeform 357">
              <a:extLst>
                <a:ext uri="{FF2B5EF4-FFF2-40B4-BE49-F238E27FC236}">
                  <a16:creationId xmlns:a16="http://schemas.microsoft.com/office/drawing/2014/main" id="{7AB90F5E-BB8B-354D-9224-390D676B5B28}"/>
                </a:ext>
              </a:extLst>
            </p:cNvPr>
            <p:cNvSpPr>
              <a:spLocks/>
            </p:cNvSpPr>
            <p:nvPr/>
          </p:nvSpPr>
          <p:spPr bwMode="auto">
            <a:xfrm>
              <a:off x="2592" y="3197"/>
              <a:ext cx="115" cy="576"/>
            </a:xfrm>
            <a:custGeom>
              <a:avLst/>
              <a:gdLst>
                <a:gd name="T0" fmla="*/ 58 w 115"/>
                <a:gd name="T1" fmla="*/ 0 h 576"/>
                <a:gd name="T2" fmla="*/ 0 w 115"/>
                <a:gd name="T3" fmla="*/ 115 h 576"/>
                <a:gd name="T4" fmla="*/ 58 w 115"/>
                <a:gd name="T5" fmla="*/ 576 h 576"/>
                <a:gd name="T6" fmla="*/ 115 w 115"/>
                <a:gd name="T7" fmla="*/ 115 h 576"/>
                <a:gd name="T8" fmla="*/ 58 w 115"/>
                <a:gd name="T9" fmla="*/ 0 h 576"/>
                <a:gd name="T10" fmla="*/ 0 60000 65536"/>
                <a:gd name="T11" fmla="*/ 0 60000 65536"/>
                <a:gd name="T12" fmla="*/ 0 60000 65536"/>
                <a:gd name="T13" fmla="*/ 0 60000 65536"/>
                <a:gd name="T14" fmla="*/ 0 60000 65536"/>
                <a:gd name="T15" fmla="*/ 0 w 115"/>
                <a:gd name="T16" fmla="*/ 0 h 576"/>
                <a:gd name="T17" fmla="*/ 115 w 115"/>
                <a:gd name="T18" fmla="*/ 576 h 576"/>
              </a:gdLst>
              <a:ahLst/>
              <a:cxnLst>
                <a:cxn ang="T10">
                  <a:pos x="T0" y="T1"/>
                </a:cxn>
                <a:cxn ang="T11">
                  <a:pos x="T2" y="T3"/>
                </a:cxn>
                <a:cxn ang="T12">
                  <a:pos x="T4" y="T5"/>
                </a:cxn>
                <a:cxn ang="T13">
                  <a:pos x="T6" y="T7"/>
                </a:cxn>
                <a:cxn ang="T14">
                  <a:pos x="T8" y="T9"/>
                </a:cxn>
              </a:cxnLst>
              <a:rect l="T15" t="T16" r="T17" b="T18"/>
              <a:pathLst>
                <a:path w="115" h="576">
                  <a:moveTo>
                    <a:pt x="58" y="0"/>
                  </a:moveTo>
                  <a:lnTo>
                    <a:pt x="0" y="115"/>
                  </a:lnTo>
                  <a:lnTo>
                    <a:pt x="58" y="576"/>
                  </a:lnTo>
                  <a:lnTo>
                    <a:pt x="115"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60" name="Group 209">
            <a:extLst>
              <a:ext uri="{FF2B5EF4-FFF2-40B4-BE49-F238E27FC236}">
                <a16:creationId xmlns:a16="http://schemas.microsoft.com/office/drawing/2014/main" id="{3101C6CD-B1AE-9A49-924B-63B5C0A94CF1}"/>
              </a:ext>
            </a:extLst>
          </p:cNvPr>
          <p:cNvGrpSpPr>
            <a:grpSpLocks/>
          </p:cNvGrpSpPr>
          <p:nvPr/>
        </p:nvGrpSpPr>
        <p:grpSpPr bwMode="auto">
          <a:xfrm>
            <a:off x="10829921" y="2908783"/>
            <a:ext cx="152400" cy="762000"/>
            <a:chOff x="3935" y="1728"/>
            <a:chExt cx="96" cy="480"/>
          </a:xfrm>
        </p:grpSpPr>
        <p:sp>
          <p:nvSpPr>
            <p:cNvPr id="61" name="Arc 59">
              <a:extLst>
                <a:ext uri="{FF2B5EF4-FFF2-40B4-BE49-F238E27FC236}">
                  <a16:creationId xmlns:a16="http://schemas.microsoft.com/office/drawing/2014/main" id="{12F1F018-930C-CC40-B0D4-86A8432F5E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Arc 60">
              <a:extLst>
                <a:ext uri="{FF2B5EF4-FFF2-40B4-BE49-F238E27FC236}">
                  <a16:creationId xmlns:a16="http://schemas.microsoft.com/office/drawing/2014/main" id="{651FEB44-1139-5C4A-BDE7-326B504F139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Arc 61">
              <a:extLst>
                <a:ext uri="{FF2B5EF4-FFF2-40B4-BE49-F238E27FC236}">
                  <a16:creationId xmlns:a16="http://schemas.microsoft.com/office/drawing/2014/main" id="{86498EEB-FB2A-A540-A386-D0605AC8F3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Arc 62">
              <a:extLst>
                <a:ext uri="{FF2B5EF4-FFF2-40B4-BE49-F238E27FC236}">
                  <a16:creationId xmlns:a16="http://schemas.microsoft.com/office/drawing/2014/main" id="{670D0C61-9FFD-B742-869D-3CD45402087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Line 63">
              <a:extLst>
                <a:ext uri="{FF2B5EF4-FFF2-40B4-BE49-F238E27FC236}">
                  <a16:creationId xmlns:a16="http://schemas.microsoft.com/office/drawing/2014/main" id="{2A915888-B3AC-AD4D-B573-63B8DF062D9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4">
              <a:extLst>
                <a:ext uri="{FF2B5EF4-FFF2-40B4-BE49-F238E27FC236}">
                  <a16:creationId xmlns:a16="http://schemas.microsoft.com/office/drawing/2014/main" id="{CA78C52D-20C7-3541-AB08-BA51DC86DEE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Arc 65">
              <a:extLst>
                <a:ext uri="{FF2B5EF4-FFF2-40B4-BE49-F238E27FC236}">
                  <a16:creationId xmlns:a16="http://schemas.microsoft.com/office/drawing/2014/main" id="{C3C0F410-321D-7A41-9E34-BA967DCBE3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Arc 66">
              <a:extLst>
                <a:ext uri="{FF2B5EF4-FFF2-40B4-BE49-F238E27FC236}">
                  <a16:creationId xmlns:a16="http://schemas.microsoft.com/office/drawing/2014/main" id="{C78384CC-9C65-134C-8AE9-409F0C9ACD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Arc 67">
              <a:extLst>
                <a:ext uri="{FF2B5EF4-FFF2-40B4-BE49-F238E27FC236}">
                  <a16:creationId xmlns:a16="http://schemas.microsoft.com/office/drawing/2014/main" id="{C9A65AA3-1A4B-4A48-87AB-898A72AF470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 name="Arc 68">
              <a:extLst>
                <a:ext uri="{FF2B5EF4-FFF2-40B4-BE49-F238E27FC236}">
                  <a16:creationId xmlns:a16="http://schemas.microsoft.com/office/drawing/2014/main" id="{E73DE136-DF59-6D4E-9F8B-FF2BF3C7A09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1" name="Arc 69">
              <a:extLst>
                <a:ext uri="{FF2B5EF4-FFF2-40B4-BE49-F238E27FC236}">
                  <a16:creationId xmlns:a16="http://schemas.microsoft.com/office/drawing/2014/main" id="{90808016-C000-4149-83E5-01B746708FF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 name="Arc 70">
              <a:extLst>
                <a:ext uri="{FF2B5EF4-FFF2-40B4-BE49-F238E27FC236}">
                  <a16:creationId xmlns:a16="http://schemas.microsoft.com/office/drawing/2014/main" id="{EE5AB0C5-3DCD-BA48-B74A-2DF7BD21425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3" name="Arc 71">
              <a:extLst>
                <a:ext uri="{FF2B5EF4-FFF2-40B4-BE49-F238E27FC236}">
                  <a16:creationId xmlns:a16="http://schemas.microsoft.com/office/drawing/2014/main" id="{845E8139-A153-7642-ACD5-92BDEFD52B4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8" name="Straight Connector 77">
            <a:extLst>
              <a:ext uri="{FF2B5EF4-FFF2-40B4-BE49-F238E27FC236}">
                <a16:creationId xmlns:a16="http://schemas.microsoft.com/office/drawing/2014/main" id="{DA69F839-2C9C-FA4F-969D-7DEEE52387F7}"/>
              </a:ext>
            </a:extLst>
          </p:cNvPr>
          <p:cNvCxnSpPr>
            <a:cxnSpLocks/>
          </p:cNvCxnSpPr>
          <p:nvPr/>
        </p:nvCxnSpPr>
        <p:spPr>
          <a:xfrm>
            <a:off x="9748696" y="4428945"/>
            <a:ext cx="0" cy="7670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157A0D-D589-6C44-B251-16D6F97A4591}"/>
              </a:ext>
            </a:extLst>
          </p:cNvPr>
          <p:cNvCxnSpPr/>
          <p:nvPr/>
        </p:nvCxnSpPr>
        <p:spPr>
          <a:xfrm>
            <a:off x="14609039" y="803663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A246A4F-2177-764D-AE9D-F3823C5F417D}"/>
              </a:ext>
            </a:extLst>
          </p:cNvPr>
          <p:cNvSpPr/>
          <p:nvPr/>
        </p:nvSpPr>
        <p:spPr>
          <a:xfrm>
            <a:off x="10859249" y="28563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13307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218" y="348443"/>
            <a:ext cx="11330889" cy="868362"/>
          </a:xfrm>
        </p:spPr>
        <p:txBody>
          <a:bodyPr anchor="ctr">
            <a:noAutofit/>
          </a:bodyPr>
          <a:lstStyle/>
          <a:p>
            <a:pPr algn="ctr"/>
            <a:r>
              <a:rPr lang="en-US" sz="4400">
                <a:latin typeface="Arial" panose="020B0604020202020204" pitchFamily="34" charset="0"/>
                <a:cs typeface="Arial" panose="020B0604020202020204" pitchFamily="34" charset="0"/>
              </a:rPr>
              <a:t>Subsystem components and integrated circuits</a:t>
            </a:r>
          </a:p>
        </p:txBody>
      </p:sp>
      <p:sp>
        <p:nvSpPr>
          <p:cNvPr id="3" name="Content Placeholder 2"/>
          <p:cNvSpPr>
            <a:spLocks noGrp="1"/>
          </p:cNvSpPr>
          <p:nvPr>
            <p:ph idx="1"/>
          </p:nvPr>
        </p:nvSpPr>
        <p:spPr>
          <a:xfrm>
            <a:off x="669701" y="2103120"/>
            <a:ext cx="10650829" cy="3807317"/>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Miniaturization has allowed us to cram a lot of components into a small package called an integrated circuit or IC.</a:t>
            </a:r>
          </a:p>
          <a:p>
            <a:pPr marL="342900" indent="-342900" algn="l">
              <a:buFont typeface="Arial" panose="020B0604020202020204" pitchFamily="34" charset="0"/>
              <a:buChar char="•"/>
            </a:pPr>
            <a:r>
              <a:rPr lang="en-US" sz="2000">
                <a:latin typeface="Arial" charset="0"/>
                <a:ea typeface="Arial" charset="0"/>
                <a:cs typeface="Arial" charset="0"/>
              </a:rPr>
              <a:t>We’ll use the NEC 555 timer later, this is an analog IC with a small number of integrated devices (transistors, resistors, capacitors). Small scale integration components include operational amplifiers (e.g.-741, 358), audio amps (386), mixers (NEC-602), phase lock loops, and many others.</a:t>
            </a:r>
          </a:p>
          <a:p>
            <a:pPr marL="342900" indent="-342900" algn="l">
              <a:buFont typeface="Arial" panose="020B0604020202020204" pitchFamily="34" charset="0"/>
              <a:buChar char="•"/>
            </a:pPr>
            <a:r>
              <a:rPr lang="en-US" sz="2000">
                <a:latin typeface="Arial" charset="0"/>
                <a:ea typeface="Arial" charset="0"/>
                <a:cs typeface="Arial" charset="0"/>
              </a:rPr>
              <a:t>An Intel processor has billions of transistors crammed onto a single die with feature sizes around 14 nm (1 nm = 10</a:t>
            </a:r>
            <a:r>
              <a:rPr lang="en-US" sz="2000" baseline="30000">
                <a:latin typeface="Arial" charset="0"/>
                <a:ea typeface="Arial" charset="0"/>
                <a:cs typeface="Arial" charset="0"/>
              </a:rPr>
              <a:t>-9</a:t>
            </a:r>
            <a:r>
              <a:rPr lang="en-US" sz="2000">
                <a:latin typeface="Arial" charset="0"/>
                <a:ea typeface="Arial" charset="0"/>
                <a:cs typeface="Arial" charset="0"/>
              </a:rPr>
              <a:t> meters).</a:t>
            </a:r>
          </a:p>
          <a:p>
            <a:pPr marL="342900" indent="-342900" algn="l">
              <a:buFont typeface="Arial" panose="020B0604020202020204" pitchFamily="34" charset="0"/>
              <a:buChar char="•"/>
            </a:pPr>
            <a:r>
              <a:rPr lang="en-US" sz="2000">
                <a:latin typeface="Arial" charset="0"/>
                <a:ea typeface="Arial" charset="0"/>
                <a:cs typeface="Arial" charset="0"/>
              </a:rPr>
              <a:t>We’ll be using ICs extensively, especially in digital electronics.  The Arduinos and Raspberry Pi processors have millions of transistors on a tiny die and cost peanuts.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649643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2" y="113983"/>
            <a:ext cx="8809148" cy="868362"/>
          </a:xfrm>
        </p:spPr>
        <p:txBody>
          <a:bodyPr anchor="ctr">
            <a:normAutofit/>
          </a:bodyPr>
          <a:lstStyle/>
          <a:p>
            <a:r>
              <a:rPr lang="en-US" sz="4400">
                <a:latin typeface="Arial" panose="020B0604020202020204" pitchFamily="34" charset="0"/>
                <a:cs typeface="Arial" panose="020B0604020202020204" pitchFamily="34" charset="0"/>
              </a:rPr>
              <a:t>BJT amplifiers</a:t>
            </a:r>
          </a:p>
        </p:txBody>
      </p:sp>
      <p:sp>
        <p:nvSpPr>
          <p:cNvPr id="3" name="Content Placeholder 2"/>
          <p:cNvSpPr>
            <a:spLocks noGrp="1"/>
          </p:cNvSpPr>
          <p:nvPr>
            <p:ph idx="1"/>
          </p:nvPr>
        </p:nvSpPr>
        <p:spPr>
          <a:xfrm>
            <a:off x="4217658" y="393468"/>
            <a:ext cx="7940363" cy="5794236"/>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457200" indent="-457200" algn="l">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457200" indent="-457200" algn="l">
              <a:buFont typeface="+mj-lt"/>
              <a:buAutoNum type="arabicPeriod"/>
            </a:pPr>
            <a:r>
              <a:rPr lang="en-US" sz="1800" dirty="0">
                <a:latin typeface="Arial" charset="0"/>
                <a:ea typeface="Arial" charset="0"/>
                <a:cs typeface="Arial" charset="0"/>
              </a:rPr>
              <a:t>Choose a gain (amplification factor), A = 5.</a:t>
            </a:r>
          </a:p>
          <a:p>
            <a:pPr marL="457200" indent="-457200" algn="l">
              <a:buFont typeface="+mj-lt"/>
              <a:buAutoNum type="arabicPeriod"/>
            </a:pPr>
            <a:r>
              <a:rPr lang="en-US" sz="1800" dirty="0">
                <a:latin typeface="Arial" charset="0"/>
                <a:ea typeface="Arial" charset="0"/>
                <a:cs typeface="Arial" charset="0"/>
              </a:rPr>
              <a:t>Choose the “Q point” of the conducting transistor (4mA).</a:t>
            </a:r>
          </a:p>
          <a:p>
            <a:pPr marL="457200" indent="-457200" algn="l">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457200" indent="-457200" algn="l">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r>
              <a:rPr lang="en-US" sz="1800" dirty="0" err="1">
                <a:latin typeface="Arial" charset="0"/>
                <a:ea typeface="Arial" charset="0"/>
                <a:cs typeface="Arial" charset="0"/>
              </a:rPr>
              <a:t>i</a:t>
            </a:r>
            <a:r>
              <a:rPr lang="en-US" sz="1800" baseline="-25000" dirty="0" err="1">
                <a:latin typeface="Arial" charset="0"/>
                <a:ea typeface="Arial" charset="0"/>
                <a:cs typeface="Arial" charset="0"/>
              </a:rPr>
              <a:t>b</a:t>
            </a:r>
            <a:r>
              <a:rPr lang="en-US" sz="1800" dirty="0">
                <a:latin typeface="Arial" charset="0"/>
                <a:ea typeface="Arial" charset="0"/>
                <a:cs typeface="Arial" charset="0"/>
              </a:rPr>
              <a:t> = 4mA/𝛽 = 27 𝝁A.</a:t>
            </a:r>
          </a:p>
          <a:p>
            <a:pPr marL="457200" indent="-457200" algn="l">
              <a:buFont typeface="+mj-lt"/>
              <a:buAutoNum type="arabicPeriod"/>
            </a:pPr>
            <a:r>
              <a:rPr lang="en-US" sz="1800" dirty="0">
                <a:latin typeface="Arial" charset="0"/>
                <a:ea typeface="Arial" charset="0"/>
                <a:cs typeface="Arial" charset="0"/>
              </a:rPr>
              <a:t>Since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dirty="0">
                <a:latin typeface="Arial" charset="0"/>
                <a:ea typeface="Arial" charset="0"/>
                <a:cs typeface="Arial" charset="0"/>
              </a:rPr>
              <a:t> must be greater than .7V throughout the input signal range, we want the voltage across R</a:t>
            </a:r>
            <a:r>
              <a:rPr lang="en-US" sz="1800" baseline="-25000" dirty="0">
                <a:latin typeface="Arial" charset="0"/>
                <a:ea typeface="Arial" charset="0"/>
                <a:cs typeface="Arial" charset="0"/>
              </a:rPr>
              <a:t>2 </a:t>
            </a:r>
            <a:r>
              <a:rPr lang="en-US" sz="1800" dirty="0">
                <a:latin typeface="Arial" charset="0"/>
                <a:ea typeface="Arial" charset="0"/>
                <a:cs typeface="Arial" charset="0"/>
              </a:rPr>
              <a:t>to satisfy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baseline="-25000" dirty="0">
                <a:latin typeface="Arial" charset="0"/>
                <a:ea typeface="Arial" charset="0"/>
                <a:cs typeface="Arial" charset="0"/>
              </a:rPr>
              <a:t>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E</a:t>
            </a:r>
            <a:r>
              <a:rPr lang="en-US" sz="1800" dirty="0">
                <a:latin typeface="Arial" charset="0"/>
                <a:ea typeface="Arial" charset="0"/>
                <a:cs typeface="Arial" charset="0"/>
              </a:rPr>
              <a:t> = 1.8V.</a:t>
            </a:r>
          </a:p>
          <a:p>
            <a:pPr marL="457200" indent="-457200" algn="l">
              <a:buFont typeface="+mj-lt"/>
              <a:buAutoNum type="arabicPeriod"/>
            </a:pPr>
            <a:r>
              <a:rPr lang="en-US" sz="1800" dirty="0">
                <a:latin typeface="Arial" charset="0"/>
                <a:ea typeface="Arial" charset="0"/>
                <a:cs typeface="Arial" charset="0"/>
              </a:rPr>
              <a:t>We insert a voltage divider consisting of R</a:t>
            </a:r>
            <a:r>
              <a:rPr lang="en-US" sz="1800" baseline="-25000" dirty="0">
                <a:latin typeface="Arial" charset="0"/>
                <a:ea typeface="Arial" charset="0"/>
                <a:cs typeface="Arial" charset="0"/>
              </a:rPr>
              <a:t>1</a:t>
            </a:r>
            <a:r>
              <a:rPr lang="en-US" sz="1800" dirty="0">
                <a:latin typeface="Arial" charset="0"/>
                <a:ea typeface="Arial" charset="0"/>
                <a:cs typeface="Arial" charset="0"/>
              </a:rPr>
              <a:t> and R</a:t>
            </a:r>
            <a:r>
              <a:rPr lang="en-US" sz="1800" baseline="-25000" dirty="0">
                <a:latin typeface="Arial" charset="0"/>
                <a:ea typeface="Arial" charset="0"/>
                <a:cs typeface="Arial" charset="0"/>
              </a:rPr>
              <a:t>2, </a:t>
            </a:r>
            <a:r>
              <a:rPr lang="en-US" sz="1800" dirty="0">
                <a:latin typeface="Arial" charset="0"/>
                <a:ea typeface="Arial" charset="0"/>
                <a:cs typeface="Arial" charset="0"/>
              </a:rPr>
              <a:t>so that R</a:t>
            </a:r>
            <a:r>
              <a:rPr lang="en-US" sz="1800" baseline="-25000" dirty="0">
                <a:latin typeface="Arial" charset="0"/>
                <a:ea typeface="Arial" charset="0"/>
                <a:cs typeface="Arial" charset="0"/>
              </a:rPr>
              <a:t>1</a:t>
            </a:r>
            <a:r>
              <a:rPr lang="en-US" sz="1800" dirty="0">
                <a:latin typeface="Arial" charset="0"/>
                <a:ea typeface="Arial" charset="0"/>
                <a:cs typeface="Arial" charset="0"/>
              </a:rPr>
              <a:t>= (12-1.8)/270 𝝁A ∼ 39 k𝝮.</a:t>
            </a:r>
          </a:p>
          <a:p>
            <a:pPr marL="457200" indent="-457200" algn="l">
              <a:buFont typeface="+mj-lt"/>
              <a:buAutoNum type="arabicPeriod"/>
            </a:pPr>
            <a:r>
              <a:rPr lang="en-US" sz="1800" dirty="0">
                <a:latin typeface="Arial" charset="0"/>
                <a:ea typeface="Arial" charset="0"/>
                <a:cs typeface="Arial" charset="0"/>
              </a:rPr>
              <a:t>C</a:t>
            </a:r>
            <a:r>
              <a:rPr lang="en-US" sz="1800" baseline="-25000" dirty="0">
                <a:latin typeface="Arial" charset="0"/>
                <a:ea typeface="Arial" charset="0"/>
                <a:cs typeface="Arial" charset="0"/>
              </a:rPr>
              <a:t>o</a:t>
            </a:r>
            <a:r>
              <a:rPr lang="en-US" sz="1800" dirty="0">
                <a:latin typeface="Arial" charset="0"/>
                <a:ea typeface="Arial" charset="0"/>
                <a:cs typeface="Arial" charset="0"/>
              </a:rPr>
              <a:t> and C</a:t>
            </a:r>
            <a:r>
              <a:rPr lang="en-US" sz="1800" baseline="-25000" dirty="0">
                <a:latin typeface="Arial" charset="0"/>
                <a:ea typeface="Arial" charset="0"/>
                <a:cs typeface="Arial" charset="0"/>
              </a:rPr>
              <a:t>i</a:t>
            </a:r>
            <a:r>
              <a:rPr lang="en-US" sz="1800" dirty="0">
                <a:latin typeface="Arial" charset="0"/>
                <a:ea typeface="Arial" charset="0"/>
                <a:cs typeface="Arial" charset="0"/>
              </a:rPr>
              <a:t> are picked to offer small resistance to the frequency range we’re interested in and C</a:t>
            </a:r>
            <a:r>
              <a:rPr lang="en-US" sz="1800" baseline="-25000" dirty="0">
                <a:latin typeface="Arial" charset="0"/>
                <a:ea typeface="Arial" charset="0"/>
                <a:cs typeface="Arial" charset="0"/>
              </a:rPr>
              <a:t>o</a:t>
            </a:r>
            <a:r>
              <a:rPr lang="en-US" sz="1800" dirty="0">
                <a:latin typeface="Arial" charset="0"/>
                <a:ea typeface="Arial" charset="0"/>
                <a:cs typeface="Arial" charset="0"/>
              </a:rPr>
              <a:t> = C</a:t>
            </a:r>
            <a:r>
              <a:rPr lang="en-US" sz="1800" baseline="-25000" dirty="0">
                <a:latin typeface="Arial" charset="0"/>
                <a:ea typeface="Arial" charset="0"/>
                <a:cs typeface="Arial" charset="0"/>
              </a:rPr>
              <a:t>i</a:t>
            </a:r>
            <a:r>
              <a:rPr lang="en-US" sz="1800" dirty="0">
                <a:latin typeface="Arial" charset="0"/>
                <a:ea typeface="Arial" charset="0"/>
                <a:cs typeface="Arial" charset="0"/>
              </a:rPr>
              <a:t> = 5 𝝁F. </a:t>
            </a:r>
          </a:p>
          <a:p>
            <a:pPr algn="l"/>
            <a:r>
              <a:rPr lang="en-US" sz="1800" dirty="0">
                <a:latin typeface="Arial" charset="0"/>
                <a:ea typeface="Arial" charset="0"/>
                <a:cs typeface="Arial" charset="0"/>
              </a:rPr>
              <a:t>I haven’t explained why we want R</a:t>
            </a:r>
            <a:r>
              <a:rPr lang="en-US" sz="1800" baseline="-25000" dirty="0">
                <a:latin typeface="Arial" charset="0"/>
                <a:ea typeface="Arial" charset="0"/>
                <a:cs typeface="Arial" charset="0"/>
              </a:rPr>
              <a:t>E</a:t>
            </a:r>
            <a:r>
              <a:rPr lang="en-US" sz="1800" dirty="0">
                <a:latin typeface="Arial" charset="0"/>
                <a:ea typeface="Arial" charset="0"/>
                <a:cs typeface="Arial" charset="0"/>
              </a:rPr>
              <a:t> but it provides thermal stability for the transistor over the range we care about.  The fact that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 </a:t>
            </a:r>
            <a:r>
              <a:rPr lang="en-US" sz="1800" dirty="0">
                <a:latin typeface="Arial" charset="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679856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14" y="103220"/>
            <a:ext cx="11728186" cy="868362"/>
          </a:xfrm>
        </p:spPr>
        <p:txBody>
          <a:bodyPr anchor="ctr">
            <a:normAutofit/>
          </a:bodyPr>
          <a:lstStyle/>
          <a:p>
            <a:pPr algn="ctr"/>
            <a:r>
              <a:rPr lang="en-US" sz="4400">
                <a:latin typeface="Arial" panose="020B0604020202020204" pitchFamily="34" charset="0"/>
                <a:cs typeface="Arial" panose="020B0604020202020204" pitchFamily="34" charset="0"/>
              </a:rPr>
              <a:t>Filters</a:t>
            </a:r>
          </a:p>
        </p:txBody>
      </p:sp>
      <p:sp>
        <p:nvSpPr>
          <p:cNvPr id="3" name="Content Placeholder 2"/>
          <p:cNvSpPr>
            <a:spLocks noGrp="1"/>
          </p:cNvSpPr>
          <p:nvPr>
            <p:ph idx="1"/>
          </p:nvPr>
        </p:nvSpPr>
        <p:spPr>
          <a:xfrm>
            <a:off x="304800" y="1635842"/>
            <a:ext cx="11582400" cy="86381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Filters attenuate signals over unwanted frequency ranges and preferentially pass signals in wanted frequency ranges.</a:t>
            </a:r>
          </a:p>
          <a:p>
            <a:pPr marL="342900" indent="-342900" algn="l">
              <a:buFont typeface="Arial" panose="020B0604020202020204" pitchFamily="34" charset="0"/>
              <a:buChar char="•"/>
            </a:pPr>
            <a:r>
              <a:rPr lang="en-US" sz="2000">
                <a:latin typeface="Arial" charset="0"/>
                <a:ea typeface="Arial" charset="0"/>
                <a:cs typeface="Arial" charset="0"/>
              </a:rPr>
              <a:t>High pass filters pass frequencies over some threshold.</a:t>
            </a:r>
          </a:p>
          <a:p>
            <a:pPr marL="342900" indent="-342900" algn="l">
              <a:buFont typeface="Arial" panose="020B0604020202020204" pitchFamily="34" charset="0"/>
              <a:buChar char="•"/>
            </a:pPr>
            <a:r>
              <a:rPr lang="en-US" sz="2000">
                <a:latin typeface="Arial" charset="0"/>
                <a:ea typeface="Arial" charset="0"/>
                <a:cs typeface="Arial" charset="0"/>
              </a:rPr>
              <a:t>Low pass filters pass frequencies under some threshold.</a:t>
            </a:r>
          </a:p>
          <a:p>
            <a:pPr marL="342900" indent="-342900" algn="l">
              <a:buFont typeface="Arial" panose="020B0604020202020204" pitchFamily="34" charset="0"/>
              <a:buChar char="•"/>
            </a:pPr>
            <a:r>
              <a:rPr lang="en-US" sz="2000">
                <a:latin typeface="Arial" charset="0"/>
                <a:ea typeface="Arial" charset="0"/>
                <a:cs typeface="Arial" charset="0"/>
              </a:rPr>
              <a:t>Band pass filters pass frequencies within a lower and higher frequency range.</a:t>
            </a:r>
          </a:p>
          <a:p>
            <a:pPr marL="342900" indent="-342900" algn="l">
              <a:buFont typeface="Arial" panose="020B0604020202020204" pitchFamily="34" charset="0"/>
              <a:buChar char="•"/>
            </a:pPr>
            <a:r>
              <a:rPr lang="en-US" sz="2000">
                <a:latin typeface="Arial" charset="0"/>
                <a:ea typeface="Arial" charset="0"/>
                <a:cs typeface="Arial" charset="0"/>
              </a:rPr>
              <a:t>Here are some sample filters.  You can calculate, H, the transfer function using Kirchhoff’s laws.</a:t>
            </a:r>
          </a:p>
        </p:txBody>
      </p:sp>
      <p:sp>
        <p:nvSpPr>
          <p:cNvPr id="5" name="Slide Number Placeholder 4"/>
          <p:cNvSpPr>
            <a:spLocks noGrp="1"/>
          </p:cNvSpPr>
          <p:nvPr>
            <p:ph type="sldNum" sz="quarter" idx="12"/>
          </p:nvPr>
        </p:nvSpPr>
        <p:spPr>
          <a:xfrm>
            <a:off x="8077200" y="6425624"/>
            <a:ext cx="2133600" cy="365125"/>
          </a:xfrm>
        </p:spPr>
        <p:txBody>
          <a:bodyPr/>
          <a:lstStyle/>
          <a:p>
            <a:fld id="{FA32F8ED-EEB4-4D51-9E8E-3B145D9B9811}" type="slidenum">
              <a:rPr lang="en-US" smtClean="0"/>
              <a:pPr/>
              <a:t>26</a:t>
            </a:fld>
            <a:endParaRPr lang="en-US"/>
          </a:p>
        </p:txBody>
      </p:sp>
      <p:sp>
        <p:nvSpPr>
          <p:cNvPr id="6" name="TextBox 5">
            <a:extLst>
              <a:ext uri="{FF2B5EF4-FFF2-40B4-BE49-F238E27FC236}">
                <a16:creationId xmlns:a16="http://schemas.microsoft.com/office/drawing/2014/main" id="{49F78258-CB84-BE43-B2C4-2D24A8634F44}"/>
              </a:ext>
            </a:extLst>
          </p:cNvPr>
          <p:cNvSpPr txBox="1"/>
          <p:nvPr/>
        </p:nvSpPr>
        <p:spPr>
          <a:xfrm>
            <a:off x="9045890" y="5813459"/>
            <a:ext cx="1942509" cy="646331"/>
          </a:xfrm>
          <a:prstGeom prst="rect">
            <a:avLst/>
          </a:prstGeom>
          <a:noFill/>
        </p:spPr>
        <p:txBody>
          <a:bodyPr wrap="none" rtlCol="0">
            <a:spAutoFit/>
          </a:bodyPr>
          <a:lstStyle/>
          <a:p>
            <a:r>
              <a:rPr lang="en-US"/>
              <a:t>RC Band-pass filter</a:t>
            </a:r>
          </a:p>
          <a:p>
            <a:endParaRPr lang="en-US"/>
          </a:p>
        </p:txBody>
      </p:sp>
      <p:sp>
        <p:nvSpPr>
          <p:cNvPr id="7" name="TextBox 6">
            <a:extLst>
              <a:ext uri="{FF2B5EF4-FFF2-40B4-BE49-F238E27FC236}">
                <a16:creationId xmlns:a16="http://schemas.microsoft.com/office/drawing/2014/main" id="{C189E7F2-B090-2A4B-8806-4E9C8173DB7A}"/>
              </a:ext>
            </a:extLst>
          </p:cNvPr>
          <p:cNvSpPr txBox="1"/>
          <p:nvPr/>
        </p:nvSpPr>
        <p:spPr>
          <a:xfrm>
            <a:off x="988619" y="5602540"/>
            <a:ext cx="1868007" cy="369332"/>
          </a:xfrm>
          <a:prstGeom prst="rect">
            <a:avLst/>
          </a:prstGeom>
          <a:noFill/>
        </p:spPr>
        <p:txBody>
          <a:bodyPr wrap="none" rtlCol="0">
            <a:spAutoFit/>
          </a:bodyPr>
          <a:lstStyle/>
          <a:p>
            <a:r>
              <a:rPr lang="en-US"/>
              <a:t>RC-high pass filter</a:t>
            </a:r>
          </a:p>
        </p:txBody>
      </p:sp>
      <p:sp>
        <p:nvSpPr>
          <p:cNvPr id="8" name="TextBox 7">
            <a:extLst>
              <a:ext uri="{FF2B5EF4-FFF2-40B4-BE49-F238E27FC236}">
                <a16:creationId xmlns:a16="http://schemas.microsoft.com/office/drawing/2014/main" id="{593E6F7D-0085-6B43-850A-FD2E89081A2C}"/>
              </a:ext>
            </a:extLst>
          </p:cNvPr>
          <p:cNvSpPr txBox="1"/>
          <p:nvPr/>
        </p:nvSpPr>
        <p:spPr>
          <a:xfrm>
            <a:off x="5552948" y="5701252"/>
            <a:ext cx="1784150" cy="369332"/>
          </a:xfrm>
          <a:prstGeom prst="rect">
            <a:avLst/>
          </a:prstGeom>
          <a:noFill/>
        </p:spPr>
        <p:txBody>
          <a:bodyPr wrap="none" rtlCol="0">
            <a:spAutoFit/>
          </a:bodyPr>
          <a:lstStyle/>
          <a:p>
            <a:r>
              <a:rPr lang="en-US"/>
              <a:t>RC low pass filter</a:t>
            </a:r>
          </a:p>
        </p:txBody>
      </p:sp>
      <p:sp>
        <p:nvSpPr>
          <p:cNvPr id="9" name="Freeform 12">
            <a:extLst>
              <a:ext uri="{FF2B5EF4-FFF2-40B4-BE49-F238E27FC236}">
                <a16:creationId xmlns:a16="http://schemas.microsoft.com/office/drawing/2014/main" id="{9B6DE019-F3B4-4144-BE14-968A9C2B75E1}"/>
              </a:ext>
            </a:extLst>
          </p:cNvPr>
          <p:cNvSpPr>
            <a:spLocks/>
          </p:cNvSpPr>
          <p:nvPr/>
        </p:nvSpPr>
        <p:spPr bwMode="auto">
          <a:xfrm rot="16200000" flipH="1">
            <a:off x="5751068" y="45228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10" name="Group 210">
            <a:extLst>
              <a:ext uri="{FF2B5EF4-FFF2-40B4-BE49-F238E27FC236}">
                <a16:creationId xmlns:a16="http://schemas.microsoft.com/office/drawing/2014/main" id="{8A783B4D-2EEB-A948-8632-6078AE78B5F7}"/>
              </a:ext>
            </a:extLst>
          </p:cNvPr>
          <p:cNvGrpSpPr>
            <a:grpSpLocks/>
          </p:cNvGrpSpPr>
          <p:nvPr/>
        </p:nvGrpSpPr>
        <p:grpSpPr bwMode="auto">
          <a:xfrm>
            <a:off x="6055868" y="4873352"/>
            <a:ext cx="304800" cy="762000"/>
            <a:chOff x="3216" y="1728"/>
            <a:chExt cx="192" cy="480"/>
          </a:xfrm>
        </p:grpSpPr>
        <p:sp>
          <p:nvSpPr>
            <p:cNvPr id="11" name="Line 8">
              <a:extLst>
                <a:ext uri="{FF2B5EF4-FFF2-40B4-BE49-F238E27FC236}">
                  <a16:creationId xmlns:a16="http://schemas.microsoft.com/office/drawing/2014/main" id="{54CFCAC0-C204-2046-9216-0EB5D7D0EB9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2" name="Line 9">
              <a:extLst>
                <a:ext uri="{FF2B5EF4-FFF2-40B4-BE49-F238E27FC236}">
                  <a16:creationId xmlns:a16="http://schemas.microsoft.com/office/drawing/2014/main" id="{1B2EE6A2-6BF7-4F41-9548-311B3BFE88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 name="Line 10">
              <a:extLst>
                <a:ext uri="{FF2B5EF4-FFF2-40B4-BE49-F238E27FC236}">
                  <a16:creationId xmlns:a16="http://schemas.microsoft.com/office/drawing/2014/main" id="{FD39EF3F-E6F2-AA44-96BF-AC4CAF167F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 name="Line 11">
              <a:extLst>
                <a:ext uri="{FF2B5EF4-FFF2-40B4-BE49-F238E27FC236}">
                  <a16:creationId xmlns:a16="http://schemas.microsoft.com/office/drawing/2014/main" id="{E435DC85-F93A-A048-B623-4F5AF79DF88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 name="Straight Connector 14">
            <a:extLst>
              <a:ext uri="{FF2B5EF4-FFF2-40B4-BE49-F238E27FC236}">
                <a16:creationId xmlns:a16="http://schemas.microsoft.com/office/drawing/2014/main" id="{4E26D284-9153-EE45-9D6B-02BDE71600B0}"/>
              </a:ext>
            </a:extLst>
          </p:cNvPr>
          <p:cNvCxnSpPr/>
          <p:nvPr/>
        </p:nvCxnSpPr>
        <p:spPr>
          <a:xfrm flipV="1">
            <a:off x="6193754" y="4887866"/>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40165F1-9E51-754A-BFBF-A8EC2EB70799}"/>
              </a:ext>
            </a:extLst>
          </p:cNvPr>
          <p:cNvCxnSpPr/>
          <p:nvPr/>
        </p:nvCxnSpPr>
        <p:spPr>
          <a:xfrm rot="5400000" flipH="1" flipV="1">
            <a:off x="6290850" y="4817914"/>
            <a:ext cx="11175" cy="15817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87FA789-F452-4641-986B-B60403AB4737}"/>
              </a:ext>
            </a:extLst>
          </p:cNvPr>
          <p:cNvSpPr txBox="1"/>
          <p:nvPr/>
        </p:nvSpPr>
        <p:spPr>
          <a:xfrm>
            <a:off x="5552948" y="4885020"/>
            <a:ext cx="391153" cy="369332"/>
          </a:xfrm>
          <a:prstGeom prst="rect">
            <a:avLst/>
          </a:prstGeom>
          <a:noFill/>
        </p:spPr>
        <p:txBody>
          <a:bodyPr wrap="square" rtlCol="0">
            <a:spAutoFit/>
          </a:bodyPr>
          <a:lstStyle/>
          <a:p>
            <a:r>
              <a:rPr lang="en-US"/>
              <a:t>R</a:t>
            </a:r>
            <a:endParaRPr lang="en-US" baseline="-25000"/>
          </a:p>
        </p:txBody>
      </p:sp>
      <p:sp>
        <p:nvSpPr>
          <p:cNvPr id="18" name="TextBox 17">
            <a:extLst>
              <a:ext uri="{FF2B5EF4-FFF2-40B4-BE49-F238E27FC236}">
                <a16:creationId xmlns:a16="http://schemas.microsoft.com/office/drawing/2014/main" id="{50B48A8A-BB01-CD4B-8FCF-A289A2075A91}"/>
              </a:ext>
            </a:extLst>
          </p:cNvPr>
          <p:cNvSpPr txBox="1"/>
          <p:nvPr/>
        </p:nvSpPr>
        <p:spPr>
          <a:xfrm>
            <a:off x="6314948" y="4873352"/>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19" name="Freeform 12">
            <a:extLst>
              <a:ext uri="{FF2B5EF4-FFF2-40B4-BE49-F238E27FC236}">
                <a16:creationId xmlns:a16="http://schemas.microsoft.com/office/drawing/2014/main" id="{283A1D41-3339-A34A-9667-1FF640DD67ED}"/>
              </a:ext>
            </a:extLst>
          </p:cNvPr>
          <p:cNvSpPr>
            <a:spLocks/>
          </p:cNvSpPr>
          <p:nvPr/>
        </p:nvSpPr>
        <p:spPr bwMode="auto">
          <a:xfrm flipH="1">
            <a:off x="1674419" y="476321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0" name="Group 210">
            <a:extLst>
              <a:ext uri="{FF2B5EF4-FFF2-40B4-BE49-F238E27FC236}">
                <a16:creationId xmlns:a16="http://schemas.microsoft.com/office/drawing/2014/main" id="{DF471335-1C73-BD4A-80E9-8F5399D58C99}"/>
              </a:ext>
            </a:extLst>
          </p:cNvPr>
          <p:cNvGrpSpPr>
            <a:grpSpLocks/>
          </p:cNvGrpSpPr>
          <p:nvPr/>
        </p:nvGrpSpPr>
        <p:grpSpPr bwMode="auto">
          <a:xfrm rot="16200000">
            <a:off x="1293419" y="4382211"/>
            <a:ext cx="304800" cy="762000"/>
            <a:chOff x="3216" y="1728"/>
            <a:chExt cx="192" cy="480"/>
          </a:xfrm>
          <a:scene3d>
            <a:camera prst="orthographicFront">
              <a:rot lat="0" lon="0" rev="0"/>
            </a:camera>
            <a:lightRig rig="threePt" dir="t"/>
          </a:scene3d>
        </p:grpSpPr>
        <p:sp>
          <p:nvSpPr>
            <p:cNvPr id="21" name="Line 8">
              <a:extLst>
                <a:ext uri="{FF2B5EF4-FFF2-40B4-BE49-F238E27FC236}">
                  <a16:creationId xmlns:a16="http://schemas.microsoft.com/office/drawing/2014/main" id="{BADE02B2-937D-744E-9A69-9999593E7F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9">
              <a:extLst>
                <a:ext uri="{FF2B5EF4-FFF2-40B4-BE49-F238E27FC236}">
                  <a16:creationId xmlns:a16="http://schemas.microsoft.com/office/drawing/2014/main" id="{E0A9FC09-898F-DA43-8825-7285E51CE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
              <a:extLst>
                <a:ext uri="{FF2B5EF4-FFF2-40B4-BE49-F238E27FC236}">
                  <a16:creationId xmlns:a16="http://schemas.microsoft.com/office/drawing/2014/main" id="{6EA62C4C-81F4-D545-B8BC-7CE688E79A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1">
              <a:extLst>
                <a:ext uri="{FF2B5EF4-FFF2-40B4-BE49-F238E27FC236}">
                  <a16:creationId xmlns:a16="http://schemas.microsoft.com/office/drawing/2014/main" id="{1ABE0A90-E13B-AE49-AF29-56AE060FA18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5" name="Straight Connector 24">
            <a:extLst>
              <a:ext uri="{FF2B5EF4-FFF2-40B4-BE49-F238E27FC236}">
                <a16:creationId xmlns:a16="http://schemas.microsoft.com/office/drawing/2014/main" id="{40327CF6-AA72-2747-9AD0-42852372BEF0}"/>
              </a:ext>
            </a:extLst>
          </p:cNvPr>
          <p:cNvCxnSpPr/>
          <p:nvPr/>
        </p:nvCxnSpPr>
        <p:spPr>
          <a:xfrm>
            <a:off x="1508688" y="4759739"/>
            <a:ext cx="1159508"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7503DB4-DF40-FE49-BD16-163166C8D041}"/>
              </a:ext>
            </a:extLst>
          </p:cNvPr>
          <p:cNvCxnSpPr/>
          <p:nvPr/>
        </p:nvCxnSpPr>
        <p:spPr>
          <a:xfrm rot="5400000" flipH="1" flipV="1">
            <a:off x="1816793" y="4681776"/>
            <a:ext cx="0" cy="162253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77D83BF-EB0B-C14A-986B-0BB218A0E007}"/>
              </a:ext>
            </a:extLst>
          </p:cNvPr>
          <p:cNvSpPr txBox="1"/>
          <p:nvPr/>
        </p:nvSpPr>
        <p:spPr>
          <a:xfrm>
            <a:off x="1892866" y="4927278"/>
            <a:ext cx="391153" cy="369332"/>
          </a:xfrm>
          <a:prstGeom prst="rect">
            <a:avLst/>
          </a:prstGeom>
          <a:noFill/>
        </p:spPr>
        <p:txBody>
          <a:bodyPr wrap="square" rtlCol="0">
            <a:spAutoFit/>
          </a:bodyPr>
          <a:lstStyle/>
          <a:p>
            <a:r>
              <a:rPr lang="en-US"/>
              <a:t>R</a:t>
            </a:r>
            <a:endParaRPr lang="en-US" baseline="-25000"/>
          </a:p>
        </p:txBody>
      </p:sp>
      <p:sp>
        <p:nvSpPr>
          <p:cNvPr id="28" name="TextBox 27">
            <a:extLst>
              <a:ext uri="{FF2B5EF4-FFF2-40B4-BE49-F238E27FC236}">
                <a16:creationId xmlns:a16="http://schemas.microsoft.com/office/drawing/2014/main" id="{55735F77-C6FA-2C44-B745-23C0E8445289}"/>
              </a:ext>
            </a:extLst>
          </p:cNvPr>
          <p:cNvSpPr txBox="1"/>
          <p:nvPr/>
        </p:nvSpPr>
        <p:spPr>
          <a:xfrm>
            <a:off x="988619" y="4851077"/>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29" name="Freeform 12">
            <a:extLst>
              <a:ext uri="{FF2B5EF4-FFF2-40B4-BE49-F238E27FC236}">
                <a16:creationId xmlns:a16="http://schemas.microsoft.com/office/drawing/2014/main" id="{E71DC8AF-508F-A04C-9B03-67499F5500CD}"/>
              </a:ext>
            </a:extLst>
          </p:cNvPr>
          <p:cNvSpPr>
            <a:spLocks/>
          </p:cNvSpPr>
          <p:nvPr/>
        </p:nvSpPr>
        <p:spPr bwMode="auto">
          <a:xfrm flipH="1">
            <a:off x="10378248" y="49600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30" name="Group 210">
            <a:extLst>
              <a:ext uri="{FF2B5EF4-FFF2-40B4-BE49-F238E27FC236}">
                <a16:creationId xmlns:a16="http://schemas.microsoft.com/office/drawing/2014/main" id="{CCAE6C71-707F-9D4D-854D-8896C0A111B4}"/>
              </a:ext>
            </a:extLst>
          </p:cNvPr>
          <p:cNvGrpSpPr>
            <a:grpSpLocks/>
          </p:cNvGrpSpPr>
          <p:nvPr/>
        </p:nvGrpSpPr>
        <p:grpSpPr bwMode="auto">
          <a:xfrm rot="16200000">
            <a:off x="9997248" y="4579020"/>
            <a:ext cx="304800" cy="762000"/>
            <a:chOff x="3216" y="1728"/>
            <a:chExt cx="192" cy="480"/>
          </a:xfrm>
          <a:scene3d>
            <a:camera prst="orthographicFront">
              <a:rot lat="0" lon="0" rev="0"/>
            </a:camera>
            <a:lightRig rig="threePt" dir="t"/>
          </a:scene3d>
        </p:grpSpPr>
        <p:sp>
          <p:nvSpPr>
            <p:cNvPr id="31" name="Line 8">
              <a:extLst>
                <a:ext uri="{FF2B5EF4-FFF2-40B4-BE49-F238E27FC236}">
                  <a16:creationId xmlns:a16="http://schemas.microsoft.com/office/drawing/2014/main" id="{95441DF1-C401-EE4E-A6CB-FBB1544046F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 name="Line 9">
              <a:extLst>
                <a:ext uri="{FF2B5EF4-FFF2-40B4-BE49-F238E27FC236}">
                  <a16:creationId xmlns:a16="http://schemas.microsoft.com/office/drawing/2014/main" id="{00954A7F-E80F-1C46-B966-6C6ACA737B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 name="Line 10">
              <a:extLst>
                <a:ext uri="{FF2B5EF4-FFF2-40B4-BE49-F238E27FC236}">
                  <a16:creationId xmlns:a16="http://schemas.microsoft.com/office/drawing/2014/main" id="{5B3953A1-EDDA-524F-AE24-C33F46EDF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 name="Line 11">
              <a:extLst>
                <a:ext uri="{FF2B5EF4-FFF2-40B4-BE49-F238E27FC236}">
                  <a16:creationId xmlns:a16="http://schemas.microsoft.com/office/drawing/2014/main" id="{F7C77E0D-93EB-2A45-A019-E18044667C3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id="{06B60499-5F16-2341-928B-8651FBD2B059}"/>
              </a:ext>
            </a:extLst>
          </p:cNvPr>
          <p:cNvCxnSpPr/>
          <p:nvPr/>
        </p:nvCxnSpPr>
        <p:spPr>
          <a:xfrm>
            <a:off x="10172382" y="4958431"/>
            <a:ext cx="854708" cy="158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60C292A-4AC7-364F-B4EB-BF00C41F3D02}"/>
              </a:ext>
            </a:extLst>
          </p:cNvPr>
          <p:cNvCxnSpPr/>
          <p:nvPr/>
        </p:nvCxnSpPr>
        <p:spPr>
          <a:xfrm flipV="1">
            <a:off x="9046684" y="5689854"/>
            <a:ext cx="1980406" cy="168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F91A95F3-C258-D740-8AB1-85520418C113}"/>
              </a:ext>
            </a:extLst>
          </p:cNvPr>
          <p:cNvSpPr txBox="1"/>
          <p:nvPr/>
        </p:nvSpPr>
        <p:spPr>
          <a:xfrm>
            <a:off x="10988399" y="5088795"/>
            <a:ext cx="1076953" cy="307777"/>
          </a:xfrm>
          <a:prstGeom prst="rect">
            <a:avLst/>
          </a:prstGeom>
          <a:noFill/>
        </p:spPr>
        <p:txBody>
          <a:bodyPr wrap="square" rtlCol="0">
            <a:spAutoFit/>
          </a:bodyPr>
          <a:lstStyle/>
          <a:p>
            <a:r>
              <a:rPr lang="en-US" sz="1400"/>
              <a:t>R= 60</a:t>
            </a:r>
            <a:r>
              <a:rPr lang="en-US" sz="1400">
                <a:latin typeface="Math1Mono"/>
              </a:rPr>
              <a:t>W</a:t>
            </a:r>
            <a:endParaRPr lang="en-US" sz="1400" baseline="-25000">
              <a:latin typeface="Math1Mono"/>
            </a:endParaRPr>
          </a:p>
        </p:txBody>
      </p:sp>
      <p:sp>
        <p:nvSpPr>
          <p:cNvPr id="38" name="TextBox 37">
            <a:extLst>
              <a:ext uri="{FF2B5EF4-FFF2-40B4-BE49-F238E27FC236}">
                <a16:creationId xmlns:a16="http://schemas.microsoft.com/office/drawing/2014/main" id="{B34044CF-A94E-5244-884C-07660E17B62F}"/>
              </a:ext>
            </a:extLst>
          </p:cNvPr>
          <p:cNvSpPr txBox="1"/>
          <p:nvPr/>
        </p:nvSpPr>
        <p:spPr>
          <a:xfrm>
            <a:off x="9605966" y="5249282"/>
            <a:ext cx="863722" cy="307777"/>
          </a:xfrm>
          <a:prstGeom prst="rect">
            <a:avLst/>
          </a:prstGeom>
          <a:noFill/>
        </p:spPr>
        <p:txBody>
          <a:bodyPr wrap="square" rtlCol="0">
            <a:spAutoFit/>
          </a:bodyPr>
          <a:lstStyle/>
          <a:p>
            <a:r>
              <a:rPr lang="en-US" sz="1400"/>
              <a:t>C=120</a:t>
            </a:r>
            <a:r>
              <a:rPr lang="en-US" sz="1400">
                <a:latin typeface="Math1Mono"/>
              </a:rPr>
              <a:t>m</a:t>
            </a:r>
            <a:r>
              <a:rPr lang="en-US" sz="1400"/>
              <a:t>F</a:t>
            </a:r>
            <a:endParaRPr lang="en-US" sz="1400" baseline="-25000">
              <a:latin typeface="Math1Mono"/>
            </a:endParaRPr>
          </a:p>
        </p:txBody>
      </p:sp>
      <p:grpSp>
        <p:nvGrpSpPr>
          <p:cNvPr id="39" name="Group 284">
            <a:extLst>
              <a:ext uri="{FF2B5EF4-FFF2-40B4-BE49-F238E27FC236}">
                <a16:creationId xmlns:a16="http://schemas.microsoft.com/office/drawing/2014/main" id="{0417E6C8-827B-F741-90DB-6C613B6AD262}"/>
              </a:ext>
            </a:extLst>
          </p:cNvPr>
          <p:cNvGrpSpPr>
            <a:grpSpLocks/>
          </p:cNvGrpSpPr>
          <p:nvPr/>
        </p:nvGrpSpPr>
        <p:grpSpPr bwMode="auto">
          <a:xfrm rot="16200000">
            <a:off x="9358311" y="4581496"/>
            <a:ext cx="137160" cy="762001"/>
            <a:chOff x="3935" y="1728"/>
            <a:chExt cx="96" cy="480"/>
          </a:xfrm>
        </p:grpSpPr>
        <p:sp>
          <p:nvSpPr>
            <p:cNvPr id="40" name="Arc 59">
              <a:extLst>
                <a:ext uri="{FF2B5EF4-FFF2-40B4-BE49-F238E27FC236}">
                  <a16:creationId xmlns:a16="http://schemas.microsoft.com/office/drawing/2014/main" id="{6F06045F-8AE5-E643-8CCE-24F300392E9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1" name="Arc 60">
              <a:extLst>
                <a:ext uri="{FF2B5EF4-FFF2-40B4-BE49-F238E27FC236}">
                  <a16:creationId xmlns:a16="http://schemas.microsoft.com/office/drawing/2014/main" id="{1FCFAE2D-54C8-9F4E-B66B-5E7E265CAD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2" name="Arc 61">
              <a:extLst>
                <a:ext uri="{FF2B5EF4-FFF2-40B4-BE49-F238E27FC236}">
                  <a16:creationId xmlns:a16="http://schemas.microsoft.com/office/drawing/2014/main" id="{7C09813F-D947-E94F-8D25-091758B0CA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3" name="Arc 62">
              <a:extLst>
                <a:ext uri="{FF2B5EF4-FFF2-40B4-BE49-F238E27FC236}">
                  <a16:creationId xmlns:a16="http://schemas.microsoft.com/office/drawing/2014/main" id="{EDA196AB-A27D-BF4B-A833-A7BEAF8EF4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4" name="Line 63">
              <a:extLst>
                <a:ext uri="{FF2B5EF4-FFF2-40B4-BE49-F238E27FC236}">
                  <a16:creationId xmlns:a16="http://schemas.microsoft.com/office/drawing/2014/main" id="{C4FF32C6-BE40-4543-B66E-7BAEF516E7C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5" name="Line 64">
              <a:extLst>
                <a:ext uri="{FF2B5EF4-FFF2-40B4-BE49-F238E27FC236}">
                  <a16:creationId xmlns:a16="http://schemas.microsoft.com/office/drawing/2014/main" id="{38EF22A1-150F-014B-B9EA-BC8FB1173ED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6" name="Arc 65">
              <a:extLst>
                <a:ext uri="{FF2B5EF4-FFF2-40B4-BE49-F238E27FC236}">
                  <a16:creationId xmlns:a16="http://schemas.microsoft.com/office/drawing/2014/main" id="{56F5B10E-0EFC-F84E-9163-0F70647E5AF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7" name="Arc 66">
              <a:extLst>
                <a:ext uri="{FF2B5EF4-FFF2-40B4-BE49-F238E27FC236}">
                  <a16:creationId xmlns:a16="http://schemas.microsoft.com/office/drawing/2014/main" id="{7FC7E9AE-7A3E-E14E-9233-6889C1B347A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8" name="Arc 67">
              <a:extLst>
                <a:ext uri="{FF2B5EF4-FFF2-40B4-BE49-F238E27FC236}">
                  <a16:creationId xmlns:a16="http://schemas.microsoft.com/office/drawing/2014/main" id="{1EC744A2-E6E1-1349-B035-E6026872A45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9" name="Arc 68">
              <a:extLst>
                <a:ext uri="{FF2B5EF4-FFF2-40B4-BE49-F238E27FC236}">
                  <a16:creationId xmlns:a16="http://schemas.microsoft.com/office/drawing/2014/main" id="{0567C34C-1CC8-3B43-A93F-7F9457BB151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0" name="Arc 69">
              <a:extLst>
                <a:ext uri="{FF2B5EF4-FFF2-40B4-BE49-F238E27FC236}">
                  <a16:creationId xmlns:a16="http://schemas.microsoft.com/office/drawing/2014/main" id="{A99BB974-A66D-CD42-AD34-40E4D604C86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1" name="Arc 70">
              <a:extLst>
                <a:ext uri="{FF2B5EF4-FFF2-40B4-BE49-F238E27FC236}">
                  <a16:creationId xmlns:a16="http://schemas.microsoft.com/office/drawing/2014/main" id="{485BDAEA-385D-6949-B644-32C775A784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2" name="Arc 71">
              <a:extLst>
                <a:ext uri="{FF2B5EF4-FFF2-40B4-BE49-F238E27FC236}">
                  <a16:creationId xmlns:a16="http://schemas.microsoft.com/office/drawing/2014/main" id="{3906F3BE-0FBB-8647-AD9F-8753D4A05A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grpSp>
      <p:sp>
        <p:nvSpPr>
          <p:cNvPr id="53" name="TextBox 52">
            <a:extLst>
              <a:ext uri="{FF2B5EF4-FFF2-40B4-BE49-F238E27FC236}">
                <a16:creationId xmlns:a16="http://schemas.microsoft.com/office/drawing/2014/main" id="{1C9C240F-6AD6-0642-AE3C-C2BE36887781}"/>
              </a:ext>
            </a:extLst>
          </p:cNvPr>
          <p:cNvSpPr txBox="1"/>
          <p:nvPr/>
        </p:nvSpPr>
        <p:spPr>
          <a:xfrm>
            <a:off x="8741947" y="4424457"/>
            <a:ext cx="1159508" cy="307777"/>
          </a:xfrm>
          <a:prstGeom prst="rect">
            <a:avLst/>
          </a:prstGeom>
          <a:noFill/>
        </p:spPr>
        <p:txBody>
          <a:bodyPr wrap="square" rtlCol="0">
            <a:spAutoFit/>
          </a:bodyPr>
          <a:lstStyle/>
          <a:p>
            <a:r>
              <a:rPr lang="en-US" sz="1400"/>
              <a:t>L=500mH</a:t>
            </a:r>
            <a:endParaRPr lang="en-US" sz="1400" baseline="-25000"/>
          </a:p>
        </p:txBody>
      </p:sp>
      <p:sp>
        <p:nvSpPr>
          <p:cNvPr id="54" name="TextBox 53">
            <a:extLst>
              <a:ext uri="{FF2B5EF4-FFF2-40B4-BE49-F238E27FC236}">
                <a16:creationId xmlns:a16="http://schemas.microsoft.com/office/drawing/2014/main" id="{7D7257E6-2D6A-DD47-986E-574CFF751FC5}"/>
              </a:ext>
            </a:extLst>
          </p:cNvPr>
          <p:cNvSpPr txBox="1"/>
          <p:nvPr/>
        </p:nvSpPr>
        <p:spPr>
          <a:xfrm>
            <a:off x="422049" y="5907340"/>
            <a:ext cx="3931920" cy="338554"/>
          </a:xfrm>
          <a:prstGeom prst="rect">
            <a:avLst/>
          </a:prstGeom>
          <a:noFill/>
        </p:spPr>
        <p:txBody>
          <a:bodyPr wrap="square" rtlCol="0">
            <a:spAutoFit/>
          </a:bodyPr>
          <a:lstStyle/>
          <a:p>
            <a:r>
              <a:rPr lang="en-US" sz="1600"/>
              <a:t>H= (1-j/(</a:t>
            </a:r>
            <a:r>
              <a:rPr lang="en-US" sz="1600">
                <a:latin typeface="Math1Mono"/>
              </a:rPr>
              <a:t>𝜔</a:t>
            </a:r>
            <a:r>
              <a:rPr lang="en-US" sz="1600"/>
              <a:t>RC))</a:t>
            </a:r>
            <a:r>
              <a:rPr lang="en-US" sz="1600" baseline="30000"/>
              <a:t>-1</a:t>
            </a:r>
            <a:r>
              <a:rPr lang="en-US" sz="1600"/>
              <a:t> = (j</a:t>
            </a:r>
            <a:r>
              <a:rPr lang="en-US" sz="1600">
                <a:latin typeface="Math1Mono"/>
              </a:rPr>
              <a:t>𝜔t</a:t>
            </a:r>
            <a:r>
              <a:rPr lang="en-US" sz="1600"/>
              <a:t>)/(1+j</a:t>
            </a:r>
            <a:r>
              <a:rPr lang="en-US" sz="1600">
                <a:latin typeface="Math1Mono"/>
              </a:rPr>
              <a:t>𝜔t</a:t>
            </a:r>
            <a:r>
              <a:rPr lang="en-US" sz="1600"/>
              <a:t>), </a:t>
            </a:r>
            <a:r>
              <a:rPr lang="en-US" sz="1600">
                <a:latin typeface="Math1Mono"/>
              </a:rPr>
              <a:t>t</a:t>
            </a:r>
            <a:r>
              <a:rPr lang="en-US" sz="1600"/>
              <a:t>= RC</a:t>
            </a:r>
          </a:p>
        </p:txBody>
      </p:sp>
      <p:sp>
        <p:nvSpPr>
          <p:cNvPr id="55" name="TextBox 54">
            <a:extLst>
              <a:ext uri="{FF2B5EF4-FFF2-40B4-BE49-F238E27FC236}">
                <a16:creationId xmlns:a16="http://schemas.microsoft.com/office/drawing/2014/main" id="{DFB0ED75-CEFF-984D-B8F4-55A8DD7B325A}"/>
              </a:ext>
            </a:extLst>
          </p:cNvPr>
          <p:cNvSpPr txBox="1"/>
          <p:nvPr/>
        </p:nvSpPr>
        <p:spPr>
          <a:xfrm>
            <a:off x="5526658" y="5929852"/>
            <a:ext cx="2159890" cy="369332"/>
          </a:xfrm>
          <a:prstGeom prst="rect">
            <a:avLst/>
          </a:prstGeom>
          <a:noFill/>
        </p:spPr>
        <p:txBody>
          <a:bodyPr wrap="square" rtlCol="0">
            <a:spAutoFit/>
          </a:bodyPr>
          <a:lstStyle/>
          <a:p>
            <a:r>
              <a:rPr lang="en-US"/>
              <a:t>H= R(1+j/(</a:t>
            </a:r>
            <a:r>
              <a:rPr lang="en-US">
                <a:latin typeface="Math1Mono"/>
              </a:rPr>
              <a:t>𝜔</a:t>
            </a:r>
            <a:r>
              <a:rPr lang="en-US"/>
              <a:t>RC))</a:t>
            </a:r>
            <a:r>
              <a:rPr lang="en-US" baseline="30000"/>
              <a:t>-1</a:t>
            </a:r>
          </a:p>
        </p:txBody>
      </p:sp>
      <p:sp>
        <p:nvSpPr>
          <p:cNvPr id="56" name="TextBox 55">
            <a:extLst>
              <a:ext uri="{FF2B5EF4-FFF2-40B4-BE49-F238E27FC236}">
                <a16:creationId xmlns:a16="http://schemas.microsoft.com/office/drawing/2014/main" id="{42B991D9-DC6A-4346-989A-BA9048192998}"/>
              </a:ext>
            </a:extLst>
          </p:cNvPr>
          <p:cNvSpPr txBox="1"/>
          <p:nvPr/>
        </p:nvSpPr>
        <p:spPr>
          <a:xfrm>
            <a:off x="9058440" y="6042059"/>
            <a:ext cx="2629640" cy="369332"/>
          </a:xfrm>
          <a:prstGeom prst="rect">
            <a:avLst/>
          </a:prstGeom>
          <a:noFill/>
        </p:spPr>
        <p:txBody>
          <a:bodyPr wrap="square" rtlCol="0">
            <a:spAutoFit/>
          </a:bodyPr>
          <a:lstStyle/>
          <a:p>
            <a:r>
              <a:rPr lang="en-US"/>
              <a:t>H= R(R+j(</a:t>
            </a:r>
            <a:r>
              <a:rPr lang="en-US">
                <a:latin typeface="Math1Mono"/>
              </a:rPr>
              <a:t>𝜔</a:t>
            </a:r>
            <a:r>
              <a:rPr lang="en-US"/>
              <a:t>L-1/(</a:t>
            </a:r>
            <a:r>
              <a:rPr lang="en-US">
                <a:latin typeface="Math1Mono"/>
              </a:rPr>
              <a:t>𝜔</a:t>
            </a:r>
            <a:r>
              <a:rPr lang="en-US"/>
              <a:t>C)))</a:t>
            </a:r>
            <a:r>
              <a:rPr lang="en-US" baseline="30000"/>
              <a:t>-1</a:t>
            </a:r>
          </a:p>
        </p:txBody>
      </p:sp>
      <p:sp>
        <p:nvSpPr>
          <p:cNvPr id="58" name="Oval 57">
            <a:extLst>
              <a:ext uri="{FF2B5EF4-FFF2-40B4-BE49-F238E27FC236}">
                <a16:creationId xmlns:a16="http://schemas.microsoft.com/office/drawing/2014/main" id="{BE6A1BD3-9BC8-5D45-974C-E8035F76C7EE}"/>
              </a:ext>
            </a:extLst>
          </p:cNvPr>
          <p:cNvSpPr/>
          <p:nvPr/>
        </p:nvSpPr>
        <p:spPr>
          <a:xfrm>
            <a:off x="969569" y="542888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F60BB8ED-A72C-1344-968A-D652CDCCE3CA}"/>
              </a:ext>
            </a:extLst>
          </p:cNvPr>
          <p:cNvSpPr txBox="1"/>
          <p:nvPr/>
        </p:nvSpPr>
        <p:spPr>
          <a:xfrm>
            <a:off x="10116457" y="4209144"/>
            <a:ext cx="184731" cy="369332"/>
          </a:xfrm>
          <a:prstGeom prst="rect">
            <a:avLst/>
          </a:prstGeom>
          <a:noFill/>
        </p:spPr>
        <p:txBody>
          <a:bodyPr wrap="none" rtlCol="0">
            <a:spAutoFit/>
          </a:bodyPr>
          <a:lstStyle/>
          <a:p>
            <a:endParaRPr lang="en-US"/>
          </a:p>
        </p:txBody>
      </p:sp>
      <p:sp>
        <p:nvSpPr>
          <p:cNvPr id="59" name="Oval 58">
            <a:extLst>
              <a:ext uri="{FF2B5EF4-FFF2-40B4-BE49-F238E27FC236}">
                <a16:creationId xmlns:a16="http://schemas.microsoft.com/office/drawing/2014/main" id="{B5F49DE1-9832-CC41-9535-CE14E6A9685B}"/>
              </a:ext>
            </a:extLst>
          </p:cNvPr>
          <p:cNvSpPr/>
          <p:nvPr/>
        </p:nvSpPr>
        <p:spPr>
          <a:xfrm>
            <a:off x="1698165" y="47169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ED4A0B6D-89DD-1743-88D5-4960C2DDCE21}"/>
              </a:ext>
            </a:extLst>
          </p:cNvPr>
          <p:cNvSpPr/>
          <p:nvPr/>
        </p:nvSpPr>
        <p:spPr>
          <a:xfrm>
            <a:off x="1712779" y="54455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1" name="Oval 60">
            <a:extLst>
              <a:ext uri="{FF2B5EF4-FFF2-40B4-BE49-F238E27FC236}">
                <a16:creationId xmlns:a16="http://schemas.microsoft.com/office/drawing/2014/main" id="{6D301542-72E3-1042-A757-421DF9A55526}"/>
              </a:ext>
            </a:extLst>
          </p:cNvPr>
          <p:cNvSpPr/>
          <p:nvPr/>
        </p:nvSpPr>
        <p:spPr>
          <a:xfrm>
            <a:off x="2552021" y="471907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2" name="Oval 61">
            <a:extLst>
              <a:ext uri="{FF2B5EF4-FFF2-40B4-BE49-F238E27FC236}">
                <a16:creationId xmlns:a16="http://schemas.microsoft.com/office/drawing/2014/main" id="{64488FEC-88B5-4741-B68F-AE79A0E7FB8D}"/>
              </a:ext>
            </a:extLst>
          </p:cNvPr>
          <p:cNvSpPr/>
          <p:nvPr/>
        </p:nvSpPr>
        <p:spPr>
          <a:xfrm>
            <a:off x="2616739" y="54476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3" name="Oval 62">
            <a:extLst>
              <a:ext uri="{FF2B5EF4-FFF2-40B4-BE49-F238E27FC236}">
                <a16:creationId xmlns:a16="http://schemas.microsoft.com/office/drawing/2014/main" id="{A6B768EE-224C-1744-8CF2-56D4DB9354CC}"/>
              </a:ext>
            </a:extLst>
          </p:cNvPr>
          <p:cNvSpPr/>
          <p:nvPr/>
        </p:nvSpPr>
        <p:spPr>
          <a:xfrm>
            <a:off x="5384985" y="48464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566FFB90-0861-5B48-8E4B-AD6D8867B49C}"/>
              </a:ext>
            </a:extLst>
          </p:cNvPr>
          <p:cNvSpPr/>
          <p:nvPr/>
        </p:nvSpPr>
        <p:spPr>
          <a:xfrm>
            <a:off x="5462229"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BECC9D5E-D4F0-244A-9350-4ACC0C0E8CAB}"/>
              </a:ext>
            </a:extLst>
          </p:cNvPr>
          <p:cNvSpPr/>
          <p:nvPr/>
        </p:nvSpPr>
        <p:spPr>
          <a:xfrm>
            <a:off x="6163685"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6" name="Oval 65">
            <a:extLst>
              <a:ext uri="{FF2B5EF4-FFF2-40B4-BE49-F238E27FC236}">
                <a16:creationId xmlns:a16="http://schemas.microsoft.com/office/drawing/2014/main" id="{2F6846FF-648A-D646-B536-FE784D6CF877}"/>
              </a:ext>
            </a:extLst>
          </p:cNvPr>
          <p:cNvSpPr/>
          <p:nvPr/>
        </p:nvSpPr>
        <p:spPr>
          <a:xfrm>
            <a:off x="6163685"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7" name="Oval 66">
            <a:extLst>
              <a:ext uri="{FF2B5EF4-FFF2-40B4-BE49-F238E27FC236}">
                <a16:creationId xmlns:a16="http://schemas.microsoft.com/office/drawing/2014/main" id="{5E54815E-C17E-3949-802E-76EE1004FDD4}"/>
              </a:ext>
            </a:extLst>
          </p:cNvPr>
          <p:cNvSpPr/>
          <p:nvPr/>
        </p:nvSpPr>
        <p:spPr>
          <a:xfrm>
            <a:off x="6965349"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8" name="Oval 67">
            <a:extLst>
              <a:ext uri="{FF2B5EF4-FFF2-40B4-BE49-F238E27FC236}">
                <a16:creationId xmlns:a16="http://schemas.microsoft.com/office/drawing/2014/main" id="{48379C22-C162-8641-B6D2-86E588BAC074}"/>
              </a:ext>
            </a:extLst>
          </p:cNvPr>
          <p:cNvSpPr/>
          <p:nvPr/>
        </p:nvSpPr>
        <p:spPr>
          <a:xfrm>
            <a:off x="7042593" y="55520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77DA1A-208A-F54A-846F-4003FE4D42DA}"/>
              </a:ext>
            </a:extLst>
          </p:cNvPr>
          <p:cNvSpPr/>
          <p:nvPr/>
        </p:nvSpPr>
        <p:spPr>
          <a:xfrm>
            <a:off x="10412087" y="49132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D4021FE0-1B5D-2C4B-B9AA-FF254E5FC9F1}"/>
              </a:ext>
            </a:extLst>
          </p:cNvPr>
          <p:cNvSpPr/>
          <p:nvPr/>
        </p:nvSpPr>
        <p:spPr>
          <a:xfrm>
            <a:off x="10424613" y="56397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27B22CF2-2EFC-174A-92ED-918B566FF1B2}"/>
              </a:ext>
            </a:extLst>
          </p:cNvPr>
          <p:cNvSpPr/>
          <p:nvPr/>
        </p:nvSpPr>
        <p:spPr>
          <a:xfrm>
            <a:off x="9021701" y="490070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00B9FEA-8B9A-A842-9C4D-7DC6B34A662E}"/>
              </a:ext>
            </a:extLst>
          </p:cNvPr>
          <p:cNvSpPr/>
          <p:nvPr/>
        </p:nvSpPr>
        <p:spPr>
          <a:xfrm>
            <a:off x="9011263" y="56418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4E82EB66-FCB5-BF47-ACBD-AE06F9C422BE}"/>
              </a:ext>
            </a:extLst>
          </p:cNvPr>
          <p:cNvSpPr/>
          <p:nvPr/>
        </p:nvSpPr>
        <p:spPr>
          <a:xfrm>
            <a:off x="10965319" y="491531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F56A412E-E5FC-8244-94B7-7CC982FF0A11}"/>
              </a:ext>
            </a:extLst>
          </p:cNvPr>
          <p:cNvSpPr/>
          <p:nvPr/>
        </p:nvSpPr>
        <p:spPr>
          <a:xfrm>
            <a:off x="10967407" y="56439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DD3B9547-EE5B-884F-B0B9-33880C224AE9}"/>
              </a:ext>
            </a:extLst>
          </p:cNvPr>
          <p:cNvSpPr/>
          <p:nvPr/>
        </p:nvSpPr>
        <p:spPr>
          <a:xfrm>
            <a:off x="1006250" y="47147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825254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75" y="345835"/>
            <a:ext cx="11596808" cy="868362"/>
          </a:xfrm>
        </p:spPr>
        <p:txBody>
          <a:bodyPr anchor="ctr">
            <a:normAutofit/>
          </a:bodyPr>
          <a:lstStyle/>
          <a:p>
            <a:pPr algn="ctr"/>
            <a:r>
              <a:rPr lang="en-US" sz="4400">
                <a:latin typeface="Arial" panose="020B0604020202020204" pitchFamily="34" charset="0"/>
                <a:cs typeface="Arial" panose="020B0604020202020204" pitchFamily="34" charset="0"/>
              </a:rPr>
              <a:t>Oscillators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6371" y="1715560"/>
            <a:ext cx="6911596"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Oscillators are a combination of amplifiers and filters.</a:t>
            </a:r>
          </a:p>
          <a:p>
            <a:pPr marL="342900" indent="-342900" algn="l">
              <a:buFont typeface="Arial" panose="020B0604020202020204" pitchFamily="34" charset="0"/>
              <a:buChar char="•"/>
            </a:pPr>
            <a:r>
              <a:rPr lang="en-US" sz="2000">
                <a:latin typeface="Arial" charset="0"/>
                <a:ea typeface="Arial" charset="0"/>
                <a:cs typeface="Arial" charset="0"/>
              </a:rPr>
              <a:t>The output of an amplifier is fed back to the input through a filter or resonance circuit so that the desired frequency output is favored.</a:t>
            </a:r>
          </a:p>
          <a:p>
            <a:pPr marL="342900" indent="-342900" algn="l">
              <a:buFont typeface="Arial" panose="020B0604020202020204" pitchFamily="34" charset="0"/>
              <a:buChar char="•"/>
            </a:pPr>
            <a:r>
              <a:rPr lang="en-US" sz="2000">
                <a:latin typeface="Arial" charset="0"/>
                <a:ea typeface="Arial" charset="0"/>
                <a:cs typeface="Arial" charset="0"/>
              </a:rPr>
              <a:t>The output rapidly settles on a clean signal with the right frequency </a:t>
            </a:r>
          </a:p>
          <a:p>
            <a:pPr marL="342900" indent="-342900" algn="l">
              <a:buFont typeface="Arial" panose="020B0604020202020204" pitchFamily="34" charset="0"/>
              <a:buChar char="•"/>
            </a:pPr>
            <a:r>
              <a:rPr lang="en-US" sz="2000">
                <a:latin typeface="Arial" charset="0"/>
                <a:ea typeface="Arial" charset="0"/>
                <a:cs typeface="Arial" charset="0"/>
              </a:rPr>
              <a:t>The Clapp Oscillator on the right uses a balanced resonant circuit to pick the desired frequency.</a:t>
            </a:r>
          </a:p>
          <a:p>
            <a:pPr marL="342900" indent="-342900" algn="l">
              <a:buFont typeface="Arial" panose="020B0604020202020204" pitchFamily="34" charset="0"/>
              <a:buChar char="•"/>
            </a:pPr>
            <a:r>
              <a:rPr lang="en-US" sz="2000">
                <a:latin typeface="Arial" charset="0"/>
                <a:ea typeface="Arial" charset="0"/>
                <a:cs typeface="Arial" charset="0"/>
              </a:rPr>
              <a:t>Crystals can also be used to obtain very precise frequency selection that does not change as circuit elements heat up.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grpSp>
        <p:nvGrpSpPr>
          <p:cNvPr id="4" name="Group 3">
            <a:extLst>
              <a:ext uri="{FF2B5EF4-FFF2-40B4-BE49-F238E27FC236}">
                <a16:creationId xmlns:a16="http://schemas.microsoft.com/office/drawing/2014/main" id="{2C8DA9E2-158C-2C4D-8E82-C267F3D9F352}"/>
              </a:ext>
            </a:extLst>
          </p:cNvPr>
          <p:cNvGrpSpPr/>
          <p:nvPr/>
        </p:nvGrpSpPr>
        <p:grpSpPr>
          <a:xfrm>
            <a:off x="7242476" y="1676738"/>
            <a:ext cx="5031002" cy="3659559"/>
            <a:chOff x="7242476" y="1676738"/>
            <a:chExt cx="5031002" cy="3659559"/>
          </a:xfrm>
        </p:grpSpPr>
        <p:grpSp>
          <p:nvGrpSpPr>
            <p:cNvPr id="7" name="Group 209">
              <a:extLst>
                <a:ext uri="{FF2B5EF4-FFF2-40B4-BE49-F238E27FC236}">
                  <a16:creationId xmlns:a16="http://schemas.microsoft.com/office/drawing/2014/main" id="{37FCCC37-5341-3442-B422-DA08C61165F3}"/>
                </a:ext>
              </a:extLst>
            </p:cNvPr>
            <p:cNvGrpSpPr>
              <a:grpSpLocks/>
            </p:cNvGrpSpPr>
            <p:nvPr/>
          </p:nvGrpSpPr>
          <p:grpSpPr bwMode="auto">
            <a:xfrm>
              <a:off x="11130156" y="3281923"/>
              <a:ext cx="152400" cy="762000"/>
              <a:chOff x="3935" y="1728"/>
              <a:chExt cx="96" cy="480"/>
            </a:xfrm>
          </p:grpSpPr>
          <p:sp>
            <p:nvSpPr>
              <p:cNvPr id="8" name="Arc 59">
                <a:extLst>
                  <a:ext uri="{FF2B5EF4-FFF2-40B4-BE49-F238E27FC236}">
                    <a16:creationId xmlns:a16="http://schemas.microsoft.com/office/drawing/2014/main" id="{2494931D-96AE-DF4B-BCF2-B028D877DE9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0">
                <a:extLst>
                  <a:ext uri="{FF2B5EF4-FFF2-40B4-BE49-F238E27FC236}">
                    <a16:creationId xmlns:a16="http://schemas.microsoft.com/office/drawing/2014/main" id="{204EE66E-D1EC-584A-A1B4-41DD4FA7D4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1">
                <a:extLst>
                  <a:ext uri="{FF2B5EF4-FFF2-40B4-BE49-F238E27FC236}">
                    <a16:creationId xmlns:a16="http://schemas.microsoft.com/office/drawing/2014/main" id="{0C18C0E2-5D70-234A-AEF2-6E87D48D905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Arc 62">
                <a:extLst>
                  <a:ext uri="{FF2B5EF4-FFF2-40B4-BE49-F238E27FC236}">
                    <a16:creationId xmlns:a16="http://schemas.microsoft.com/office/drawing/2014/main" id="{78A2A8AD-5CDB-D043-B2F7-9BE8579888A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 name="Line 63">
                <a:extLst>
                  <a:ext uri="{FF2B5EF4-FFF2-40B4-BE49-F238E27FC236}">
                    <a16:creationId xmlns:a16="http://schemas.microsoft.com/office/drawing/2014/main" id="{F4E5ABAA-55EF-E249-AEAA-C460F7CD28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64">
                <a:extLst>
                  <a:ext uri="{FF2B5EF4-FFF2-40B4-BE49-F238E27FC236}">
                    <a16:creationId xmlns:a16="http://schemas.microsoft.com/office/drawing/2014/main" id="{84D80881-4217-8043-B78E-CC01A8C228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Arc 65">
                <a:extLst>
                  <a:ext uri="{FF2B5EF4-FFF2-40B4-BE49-F238E27FC236}">
                    <a16:creationId xmlns:a16="http://schemas.microsoft.com/office/drawing/2014/main" id="{28560CCF-3FC6-4041-8E47-18EB884212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6">
                <a:extLst>
                  <a:ext uri="{FF2B5EF4-FFF2-40B4-BE49-F238E27FC236}">
                    <a16:creationId xmlns:a16="http://schemas.microsoft.com/office/drawing/2014/main" id="{AF6B7ECF-0166-5A4D-9209-1F8958123B9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7">
                <a:extLst>
                  <a:ext uri="{FF2B5EF4-FFF2-40B4-BE49-F238E27FC236}">
                    <a16:creationId xmlns:a16="http://schemas.microsoft.com/office/drawing/2014/main" id="{4DBA3F80-318B-684E-A1DB-11DC184C0A9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8">
                <a:extLst>
                  <a:ext uri="{FF2B5EF4-FFF2-40B4-BE49-F238E27FC236}">
                    <a16:creationId xmlns:a16="http://schemas.microsoft.com/office/drawing/2014/main" id="{283426FE-201E-284F-A0BF-9DAA850173A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69">
                <a:extLst>
                  <a:ext uri="{FF2B5EF4-FFF2-40B4-BE49-F238E27FC236}">
                    <a16:creationId xmlns:a16="http://schemas.microsoft.com/office/drawing/2014/main" id="{D7DF4E6B-094A-7048-AB0B-55183243F3A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0">
                <a:extLst>
                  <a:ext uri="{FF2B5EF4-FFF2-40B4-BE49-F238E27FC236}">
                    <a16:creationId xmlns:a16="http://schemas.microsoft.com/office/drawing/2014/main" id="{2D24330E-E57E-2744-85C5-AE4306785A2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0" name="Arc 71">
                <a:extLst>
                  <a:ext uri="{FF2B5EF4-FFF2-40B4-BE49-F238E27FC236}">
                    <a16:creationId xmlns:a16="http://schemas.microsoft.com/office/drawing/2014/main" id="{A9D4E65A-FE8A-BF40-82DF-9E32B4AB1D0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1" name="Group 451">
              <a:extLst>
                <a:ext uri="{FF2B5EF4-FFF2-40B4-BE49-F238E27FC236}">
                  <a16:creationId xmlns:a16="http://schemas.microsoft.com/office/drawing/2014/main" id="{D0BBF9F1-35B4-4743-A47B-27665F7D8E4A}"/>
                </a:ext>
              </a:extLst>
            </p:cNvPr>
            <p:cNvGrpSpPr>
              <a:grpSpLocks/>
            </p:cNvGrpSpPr>
            <p:nvPr/>
          </p:nvGrpSpPr>
          <p:grpSpPr bwMode="auto">
            <a:xfrm>
              <a:off x="8463688" y="3281923"/>
              <a:ext cx="642938" cy="914400"/>
              <a:chOff x="3802" y="1123"/>
              <a:chExt cx="405" cy="576"/>
            </a:xfrm>
          </p:grpSpPr>
          <p:grpSp>
            <p:nvGrpSpPr>
              <p:cNvPr id="22" name="Group 372">
                <a:extLst>
                  <a:ext uri="{FF2B5EF4-FFF2-40B4-BE49-F238E27FC236}">
                    <a16:creationId xmlns:a16="http://schemas.microsoft.com/office/drawing/2014/main" id="{493CAA22-CE46-4A44-842D-A9356C95E5E5}"/>
                  </a:ext>
                </a:extLst>
              </p:cNvPr>
              <p:cNvGrpSpPr>
                <a:grpSpLocks/>
              </p:cNvGrpSpPr>
              <p:nvPr/>
            </p:nvGrpSpPr>
            <p:grpSpPr bwMode="auto">
              <a:xfrm>
                <a:off x="3803" y="1123"/>
                <a:ext cx="404" cy="576"/>
                <a:chOff x="691" y="1872"/>
                <a:chExt cx="404" cy="576"/>
              </a:xfrm>
            </p:grpSpPr>
            <p:sp>
              <p:nvSpPr>
                <p:cNvPr id="24" name="Oval 373">
                  <a:extLst>
                    <a:ext uri="{FF2B5EF4-FFF2-40B4-BE49-F238E27FC236}">
                      <a16:creationId xmlns:a16="http://schemas.microsoft.com/office/drawing/2014/main" id="{4B6D5997-E1AE-DF4C-BD19-02F0989BF16F}"/>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374">
                  <a:extLst>
                    <a:ext uri="{FF2B5EF4-FFF2-40B4-BE49-F238E27FC236}">
                      <a16:creationId xmlns:a16="http://schemas.microsoft.com/office/drawing/2014/main" id="{B8FC5932-C7D3-0342-B6A2-E00D72A643A1}"/>
                    </a:ext>
                  </a:extLst>
                </p:cNvPr>
                <p:cNvSpPr>
                  <a:spLocks noChangeShapeType="1"/>
                </p:cNvSpPr>
                <p:nvPr/>
              </p:nvSpPr>
              <p:spPr bwMode="auto">
                <a:xfrm>
                  <a:off x="922" y="1872"/>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375">
                  <a:extLst>
                    <a:ext uri="{FF2B5EF4-FFF2-40B4-BE49-F238E27FC236}">
                      <a16:creationId xmlns:a16="http://schemas.microsoft.com/office/drawing/2014/main" id="{3CED4CD5-5D96-714A-8CB7-10654FF7CD4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 name="Line 376">
                  <a:extLst>
                    <a:ext uri="{FF2B5EF4-FFF2-40B4-BE49-F238E27FC236}">
                      <a16:creationId xmlns:a16="http://schemas.microsoft.com/office/drawing/2014/main" id="{E7889D67-ED87-C241-AFDE-1FA296E4C94B}"/>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8" name="Line 377">
                  <a:extLst>
                    <a:ext uri="{FF2B5EF4-FFF2-40B4-BE49-F238E27FC236}">
                      <a16:creationId xmlns:a16="http://schemas.microsoft.com/office/drawing/2014/main" id="{015C6563-2D42-754F-A0CA-894C9CDB0E34}"/>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9" name="Line 378">
                  <a:extLst>
                    <a:ext uri="{FF2B5EF4-FFF2-40B4-BE49-F238E27FC236}">
                      <a16:creationId xmlns:a16="http://schemas.microsoft.com/office/drawing/2014/main" id="{F2BF26B9-64B8-534C-AF44-139F95E53D32}"/>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0" name="Line 379">
                  <a:extLst>
                    <a:ext uri="{FF2B5EF4-FFF2-40B4-BE49-F238E27FC236}">
                      <a16:creationId xmlns:a16="http://schemas.microsoft.com/office/drawing/2014/main" id="{1231C990-A9E2-5146-B4B7-F72022D13F8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 name="Freeform 450">
                <a:extLst>
                  <a:ext uri="{FF2B5EF4-FFF2-40B4-BE49-F238E27FC236}">
                    <a16:creationId xmlns:a16="http://schemas.microsoft.com/office/drawing/2014/main" id="{EB001AFC-A466-DE4E-BAF8-CE95A58E1ED1}"/>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31" name="Group 437">
              <a:extLst>
                <a:ext uri="{FF2B5EF4-FFF2-40B4-BE49-F238E27FC236}">
                  <a16:creationId xmlns:a16="http://schemas.microsoft.com/office/drawing/2014/main" id="{85747E6D-EF94-7D4A-8FBC-6857F38154F0}"/>
                </a:ext>
              </a:extLst>
            </p:cNvPr>
            <p:cNvGrpSpPr>
              <a:grpSpLocks/>
            </p:cNvGrpSpPr>
            <p:nvPr/>
          </p:nvGrpSpPr>
          <p:grpSpPr bwMode="auto">
            <a:xfrm>
              <a:off x="10930924" y="3927810"/>
              <a:ext cx="549275" cy="914400"/>
              <a:chOff x="4781" y="3254"/>
              <a:chExt cx="346" cy="576"/>
            </a:xfrm>
          </p:grpSpPr>
          <p:grpSp>
            <p:nvGrpSpPr>
              <p:cNvPr id="32" name="Group 427">
                <a:extLst>
                  <a:ext uri="{FF2B5EF4-FFF2-40B4-BE49-F238E27FC236}">
                    <a16:creationId xmlns:a16="http://schemas.microsoft.com/office/drawing/2014/main" id="{0C70DA29-44B1-1E42-B809-7845537F3369}"/>
                  </a:ext>
                </a:extLst>
              </p:cNvPr>
              <p:cNvGrpSpPr>
                <a:grpSpLocks/>
              </p:cNvGrpSpPr>
              <p:nvPr/>
            </p:nvGrpSpPr>
            <p:grpSpPr bwMode="auto">
              <a:xfrm>
                <a:off x="4781" y="3254"/>
                <a:ext cx="346" cy="576"/>
                <a:chOff x="5012" y="1930"/>
                <a:chExt cx="346" cy="576"/>
              </a:xfrm>
            </p:grpSpPr>
            <p:grpSp>
              <p:nvGrpSpPr>
                <p:cNvPr id="36" name="Group 429">
                  <a:extLst>
                    <a:ext uri="{FF2B5EF4-FFF2-40B4-BE49-F238E27FC236}">
                      <a16:creationId xmlns:a16="http://schemas.microsoft.com/office/drawing/2014/main" id="{2B50E6CB-3A95-E240-86DA-B3A79EAFBDAC}"/>
                    </a:ext>
                  </a:extLst>
                </p:cNvPr>
                <p:cNvGrpSpPr>
                  <a:grpSpLocks/>
                </p:cNvGrpSpPr>
                <p:nvPr/>
              </p:nvGrpSpPr>
              <p:grpSpPr bwMode="auto">
                <a:xfrm>
                  <a:off x="5012" y="1930"/>
                  <a:ext cx="346" cy="576"/>
                  <a:chOff x="2707" y="2736"/>
                  <a:chExt cx="346" cy="576"/>
                </a:xfrm>
              </p:grpSpPr>
              <p:sp>
                <p:nvSpPr>
                  <p:cNvPr id="38" name="Line 430">
                    <a:extLst>
                      <a:ext uri="{FF2B5EF4-FFF2-40B4-BE49-F238E27FC236}">
                        <a16:creationId xmlns:a16="http://schemas.microsoft.com/office/drawing/2014/main" id="{D4BE3ABF-DFB7-3540-8D41-4DA353553330}"/>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31">
                    <a:extLst>
                      <a:ext uri="{FF2B5EF4-FFF2-40B4-BE49-F238E27FC236}">
                        <a16:creationId xmlns:a16="http://schemas.microsoft.com/office/drawing/2014/main" id="{F30CAED2-9591-1144-9F36-1CF977425146}"/>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432">
                    <a:extLst>
                      <a:ext uri="{FF2B5EF4-FFF2-40B4-BE49-F238E27FC236}">
                        <a16:creationId xmlns:a16="http://schemas.microsoft.com/office/drawing/2014/main" id="{FED7F210-4E80-5D48-A778-4BF7E9381035}"/>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433">
                    <a:extLst>
                      <a:ext uri="{FF2B5EF4-FFF2-40B4-BE49-F238E27FC236}">
                        <a16:creationId xmlns:a16="http://schemas.microsoft.com/office/drawing/2014/main" id="{B799F125-15C1-CC4E-8984-F899237A1B04}"/>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435">
                  <a:extLst>
                    <a:ext uri="{FF2B5EF4-FFF2-40B4-BE49-F238E27FC236}">
                      <a16:creationId xmlns:a16="http://schemas.microsoft.com/office/drawing/2014/main" id="{CC5B3B74-B131-3B42-8062-9B08C495E73F}"/>
                    </a:ext>
                  </a:extLst>
                </p:cNvPr>
                <p:cNvSpPr>
                  <a:spLocks/>
                </p:cNvSpPr>
                <p:nvPr/>
              </p:nvSpPr>
              <p:spPr bwMode="auto">
                <a:xfrm>
                  <a:off x="5069" y="1930"/>
                  <a:ext cx="230" cy="576"/>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Line 436">
                <a:extLst>
                  <a:ext uri="{FF2B5EF4-FFF2-40B4-BE49-F238E27FC236}">
                    <a16:creationId xmlns:a16="http://schemas.microsoft.com/office/drawing/2014/main" id="{8E907EB6-9D20-0749-A73A-F6E88CF5421B}"/>
                  </a:ext>
                </a:extLst>
              </p:cNvPr>
              <p:cNvSpPr>
                <a:spLocks noChangeShapeType="1"/>
              </p:cNvSpPr>
              <p:nvPr/>
            </p:nvSpPr>
            <p:spPr bwMode="auto">
              <a:xfrm flipV="1">
                <a:off x="4838" y="3370"/>
                <a:ext cx="231"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 name="Group 210">
              <a:extLst>
                <a:ext uri="{FF2B5EF4-FFF2-40B4-BE49-F238E27FC236}">
                  <a16:creationId xmlns:a16="http://schemas.microsoft.com/office/drawing/2014/main" id="{7001F6E6-D7BB-F944-B081-2631F30B5E03}"/>
                </a:ext>
              </a:extLst>
            </p:cNvPr>
            <p:cNvGrpSpPr>
              <a:grpSpLocks/>
            </p:cNvGrpSpPr>
            <p:nvPr/>
          </p:nvGrpSpPr>
          <p:grpSpPr bwMode="auto">
            <a:xfrm>
              <a:off x="10052032" y="3297005"/>
              <a:ext cx="304800" cy="762000"/>
              <a:chOff x="3216" y="1728"/>
              <a:chExt cx="192" cy="480"/>
            </a:xfrm>
          </p:grpSpPr>
          <p:sp>
            <p:nvSpPr>
              <p:cNvPr id="43" name="Line 8">
                <a:extLst>
                  <a:ext uri="{FF2B5EF4-FFF2-40B4-BE49-F238E27FC236}">
                    <a16:creationId xmlns:a16="http://schemas.microsoft.com/office/drawing/2014/main" id="{B687B316-3716-2648-BB54-2478DDBC11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4" name="Line 9">
                <a:extLst>
                  <a:ext uri="{FF2B5EF4-FFF2-40B4-BE49-F238E27FC236}">
                    <a16:creationId xmlns:a16="http://schemas.microsoft.com/office/drawing/2014/main" id="{E8DE61EE-E4F6-5847-B56E-F22E2BB407A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5" name="Line 10">
                <a:extLst>
                  <a:ext uri="{FF2B5EF4-FFF2-40B4-BE49-F238E27FC236}">
                    <a16:creationId xmlns:a16="http://schemas.microsoft.com/office/drawing/2014/main" id="{DF603BA6-6627-6245-AE46-DC5F39DAA4A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6" name="Line 11">
                <a:extLst>
                  <a:ext uri="{FF2B5EF4-FFF2-40B4-BE49-F238E27FC236}">
                    <a16:creationId xmlns:a16="http://schemas.microsoft.com/office/drawing/2014/main" id="{010A2EFE-CF20-1645-8E5C-274401F68C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47" name="Group 210">
              <a:extLst>
                <a:ext uri="{FF2B5EF4-FFF2-40B4-BE49-F238E27FC236}">
                  <a16:creationId xmlns:a16="http://schemas.microsoft.com/office/drawing/2014/main" id="{31650BE7-29DD-AF4D-9FD8-E7A9DAAA53B0}"/>
                </a:ext>
              </a:extLst>
            </p:cNvPr>
            <p:cNvGrpSpPr>
              <a:grpSpLocks/>
            </p:cNvGrpSpPr>
            <p:nvPr/>
          </p:nvGrpSpPr>
          <p:grpSpPr bwMode="auto">
            <a:xfrm>
              <a:off x="10052032" y="3981578"/>
              <a:ext cx="304800" cy="762000"/>
              <a:chOff x="3216" y="1728"/>
              <a:chExt cx="192" cy="480"/>
            </a:xfrm>
          </p:grpSpPr>
          <p:sp>
            <p:nvSpPr>
              <p:cNvPr id="48" name="Line 8">
                <a:extLst>
                  <a:ext uri="{FF2B5EF4-FFF2-40B4-BE49-F238E27FC236}">
                    <a16:creationId xmlns:a16="http://schemas.microsoft.com/office/drawing/2014/main" id="{0FAFD76A-088E-BB4D-8EEB-7CC5C52A5F8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9" name="Line 9">
                <a:extLst>
                  <a:ext uri="{FF2B5EF4-FFF2-40B4-BE49-F238E27FC236}">
                    <a16:creationId xmlns:a16="http://schemas.microsoft.com/office/drawing/2014/main" id="{98DF9E68-EF8C-3540-B192-060323D4D1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0" name="Line 10">
                <a:extLst>
                  <a:ext uri="{FF2B5EF4-FFF2-40B4-BE49-F238E27FC236}">
                    <a16:creationId xmlns:a16="http://schemas.microsoft.com/office/drawing/2014/main" id="{D3DADE9F-09F3-504C-A089-FD778B1C1FB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1" name="Line 11">
                <a:extLst>
                  <a:ext uri="{FF2B5EF4-FFF2-40B4-BE49-F238E27FC236}">
                    <a16:creationId xmlns:a16="http://schemas.microsoft.com/office/drawing/2014/main" id="{852A5127-4C0A-6A45-AF68-281136F2C9A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2" name="Group 222">
              <a:extLst>
                <a:ext uri="{FF2B5EF4-FFF2-40B4-BE49-F238E27FC236}">
                  <a16:creationId xmlns:a16="http://schemas.microsoft.com/office/drawing/2014/main" id="{9EDBCB66-5247-7E49-802F-00DECF18AA41}"/>
                </a:ext>
              </a:extLst>
            </p:cNvPr>
            <p:cNvGrpSpPr>
              <a:grpSpLocks/>
            </p:cNvGrpSpPr>
            <p:nvPr/>
          </p:nvGrpSpPr>
          <p:grpSpPr bwMode="auto">
            <a:xfrm>
              <a:off x="10472238" y="4010367"/>
              <a:ext cx="304800" cy="381000"/>
              <a:chOff x="4272" y="3072"/>
              <a:chExt cx="192" cy="240"/>
            </a:xfrm>
          </p:grpSpPr>
          <p:sp>
            <p:nvSpPr>
              <p:cNvPr id="53" name="Line 99">
                <a:extLst>
                  <a:ext uri="{FF2B5EF4-FFF2-40B4-BE49-F238E27FC236}">
                    <a16:creationId xmlns:a16="http://schemas.microsoft.com/office/drawing/2014/main" id="{8962D067-2593-5048-87B8-63F9EA365C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100">
                <a:extLst>
                  <a:ext uri="{FF2B5EF4-FFF2-40B4-BE49-F238E27FC236}">
                    <a16:creationId xmlns:a16="http://schemas.microsoft.com/office/drawing/2014/main" id="{9194F80D-ED4C-2646-B8A8-612E5861FB8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101">
                <a:extLst>
                  <a:ext uri="{FF2B5EF4-FFF2-40B4-BE49-F238E27FC236}">
                    <a16:creationId xmlns:a16="http://schemas.microsoft.com/office/drawing/2014/main" id="{0660A1CA-0A90-B042-B1EC-32028C8CDA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102">
                <a:extLst>
                  <a:ext uri="{FF2B5EF4-FFF2-40B4-BE49-F238E27FC236}">
                    <a16:creationId xmlns:a16="http://schemas.microsoft.com/office/drawing/2014/main" id="{21DB31C5-9D23-F341-8E43-DAB8FF412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103">
                <a:extLst>
                  <a:ext uri="{FF2B5EF4-FFF2-40B4-BE49-F238E27FC236}">
                    <a16:creationId xmlns:a16="http://schemas.microsoft.com/office/drawing/2014/main" id="{4630139D-2D3A-0342-B941-17256BDD78B6}"/>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104">
                <a:extLst>
                  <a:ext uri="{FF2B5EF4-FFF2-40B4-BE49-F238E27FC236}">
                    <a16:creationId xmlns:a16="http://schemas.microsoft.com/office/drawing/2014/main" id="{DB9D5F07-249B-F54A-85C3-99E00B4EAE5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9" name="Group 210">
              <a:extLst>
                <a:ext uri="{FF2B5EF4-FFF2-40B4-BE49-F238E27FC236}">
                  <a16:creationId xmlns:a16="http://schemas.microsoft.com/office/drawing/2014/main" id="{9FD97138-27B3-2F44-B833-D64CABFEC02D}"/>
                </a:ext>
              </a:extLst>
            </p:cNvPr>
            <p:cNvGrpSpPr>
              <a:grpSpLocks/>
            </p:cNvGrpSpPr>
            <p:nvPr/>
          </p:nvGrpSpPr>
          <p:grpSpPr bwMode="auto">
            <a:xfrm rot="5400000">
              <a:off x="7501154" y="3371901"/>
              <a:ext cx="304800" cy="762000"/>
              <a:chOff x="3216" y="1728"/>
              <a:chExt cx="192" cy="480"/>
            </a:xfrm>
          </p:grpSpPr>
          <p:sp>
            <p:nvSpPr>
              <p:cNvPr id="60" name="Line 8">
                <a:extLst>
                  <a:ext uri="{FF2B5EF4-FFF2-40B4-BE49-F238E27FC236}">
                    <a16:creationId xmlns:a16="http://schemas.microsoft.com/office/drawing/2014/main" id="{43450EDA-2CC5-3442-BAF4-A850CA2293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9">
                <a:extLst>
                  <a:ext uri="{FF2B5EF4-FFF2-40B4-BE49-F238E27FC236}">
                    <a16:creationId xmlns:a16="http://schemas.microsoft.com/office/drawing/2014/main" id="{2199D590-C230-6A4B-8308-49369C2574F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2" name="Line 10">
                <a:extLst>
                  <a:ext uri="{FF2B5EF4-FFF2-40B4-BE49-F238E27FC236}">
                    <a16:creationId xmlns:a16="http://schemas.microsoft.com/office/drawing/2014/main" id="{96F17F8B-32D2-104F-80DD-451F05FAE3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11">
                <a:extLst>
                  <a:ext uri="{FF2B5EF4-FFF2-40B4-BE49-F238E27FC236}">
                    <a16:creationId xmlns:a16="http://schemas.microsoft.com/office/drawing/2014/main" id="{EC511D43-E9E1-F54B-B9F1-F7BC52DBE83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64" name="Group 210">
              <a:extLst>
                <a:ext uri="{FF2B5EF4-FFF2-40B4-BE49-F238E27FC236}">
                  <a16:creationId xmlns:a16="http://schemas.microsoft.com/office/drawing/2014/main" id="{3F158282-2387-9B43-83B3-401AD6E166EE}"/>
                </a:ext>
              </a:extLst>
            </p:cNvPr>
            <p:cNvGrpSpPr>
              <a:grpSpLocks/>
            </p:cNvGrpSpPr>
            <p:nvPr/>
          </p:nvGrpSpPr>
          <p:grpSpPr bwMode="auto">
            <a:xfrm rot="5400000">
              <a:off x="10439089" y="2916004"/>
              <a:ext cx="304800" cy="762000"/>
              <a:chOff x="3216" y="1728"/>
              <a:chExt cx="192" cy="480"/>
            </a:xfrm>
          </p:grpSpPr>
          <p:sp>
            <p:nvSpPr>
              <p:cNvPr id="65" name="Line 8">
                <a:extLst>
                  <a:ext uri="{FF2B5EF4-FFF2-40B4-BE49-F238E27FC236}">
                    <a16:creationId xmlns:a16="http://schemas.microsoft.com/office/drawing/2014/main" id="{C8D6B650-2B0F-E944-B669-B5A1E1BE90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6" name="Line 9">
                <a:extLst>
                  <a:ext uri="{FF2B5EF4-FFF2-40B4-BE49-F238E27FC236}">
                    <a16:creationId xmlns:a16="http://schemas.microsoft.com/office/drawing/2014/main" id="{634B1D48-B49D-0343-A490-1EB0FD752D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7" name="Line 10">
                <a:extLst>
                  <a:ext uri="{FF2B5EF4-FFF2-40B4-BE49-F238E27FC236}">
                    <a16:creationId xmlns:a16="http://schemas.microsoft.com/office/drawing/2014/main" id="{E4A9EDD9-E693-CC45-A766-4016083D33F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8" name="Line 11">
                <a:extLst>
                  <a:ext uri="{FF2B5EF4-FFF2-40B4-BE49-F238E27FC236}">
                    <a16:creationId xmlns:a16="http://schemas.microsoft.com/office/drawing/2014/main" id="{3BCDFDCE-3E37-E748-9699-D2846538F13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grpSp>
        <p:cxnSp>
          <p:nvCxnSpPr>
            <p:cNvPr id="69" name="Straight Connector 68">
              <a:extLst>
                <a:ext uri="{FF2B5EF4-FFF2-40B4-BE49-F238E27FC236}">
                  <a16:creationId xmlns:a16="http://schemas.microsoft.com/office/drawing/2014/main" id="{6D4DE592-4992-104E-9743-3F6E0095482C}"/>
                </a:ext>
              </a:extLst>
            </p:cNvPr>
            <p:cNvCxnSpPr>
              <a:cxnSpLocks/>
            </p:cNvCxnSpPr>
            <p:nvPr/>
          </p:nvCxnSpPr>
          <p:spPr>
            <a:xfrm>
              <a:off x="11206652" y="4520275"/>
              <a:ext cx="0" cy="8160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539FF93-665A-A340-8ECE-218ACBDC6CE4}"/>
                </a:ext>
              </a:extLst>
            </p:cNvPr>
            <p:cNvCxnSpPr>
              <a:cxnSpLocks/>
            </p:cNvCxnSpPr>
            <p:nvPr/>
          </p:nvCxnSpPr>
          <p:spPr>
            <a:xfrm>
              <a:off x="10935140" y="33046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4834228-1AD7-F040-8FE8-63F88703F882}"/>
                </a:ext>
              </a:extLst>
            </p:cNvPr>
            <p:cNvSpPr/>
            <p:nvPr/>
          </p:nvSpPr>
          <p:spPr>
            <a:xfrm>
              <a:off x="11148931" y="32485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CCC22F8D-C85D-E940-B196-88877481AE86}"/>
                </a:ext>
              </a:extLst>
            </p:cNvPr>
            <p:cNvSpPr/>
            <p:nvPr/>
          </p:nvSpPr>
          <p:spPr>
            <a:xfrm>
              <a:off x="11582932" y="3248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A8E08ABD-5CB3-9F4E-B0C0-DE86433F9977}"/>
                </a:ext>
              </a:extLst>
            </p:cNvPr>
            <p:cNvCxnSpPr>
              <a:cxnSpLocks/>
            </p:cNvCxnSpPr>
            <p:nvPr/>
          </p:nvCxnSpPr>
          <p:spPr>
            <a:xfrm>
              <a:off x="10180369" y="4013761"/>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288F14D-32FA-B04F-9B53-00BC80B9A27B}"/>
                </a:ext>
              </a:extLst>
            </p:cNvPr>
            <p:cNvCxnSpPr>
              <a:cxnSpLocks/>
            </p:cNvCxnSpPr>
            <p:nvPr/>
          </p:nvCxnSpPr>
          <p:spPr>
            <a:xfrm>
              <a:off x="7273245" y="5312478"/>
              <a:ext cx="39291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Freeform 12">
              <a:extLst>
                <a:ext uri="{FF2B5EF4-FFF2-40B4-BE49-F238E27FC236}">
                  <a16:creationId xmlns:a16="http://schemas.microsoft.com/office/drawing/2014/main" id="{D3765AA5-BBE9-1545-800B-9DD303081FF4}"/>
                </a:ext>
              </a:extLst>
            </p:cNvPr>
            <p:cNvSpPr>
              <a:spLocks noChangeAspect="1"/>
            </p:cNvSpPr>
            <p:nvPr/>
          </p:nvSpPr>
          <p:spPr bwMode="auto">
            <a:xfrm>
              <a:off x="8760196" y="4140371"/>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0" name="Freeform 12">
              <a:extLst>
                <a:ext uri="{FF2B5EF4-FFF2-40B4-BE49-F238E27FC236}">
                  <a16:creationId xmlns:a16="http://schemas.microsoft.com/office/drawing/2014/main" id="{0C9ADE56-518E-B148-A434-95E06ECC4F05}"/>
                </a:ext>
              </a:extLst>
            </p:cNvPr>
            <p:cNvSpPr>
              <a:spLocks noChangeAspect="1"/>
            </p:cNvSpPr>
            <p:nvPr/>
          </p:nvSpPr>
          <p:spPr bwMode="auto">
            <a:xfrm>
              <a:off x="8317515" y="2674340"/>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1" name="Freeform 12">
              <a:extLst>
                <a:ext uri="{FF2B5EF4-FFF2-40B4-BE49-F238E27FC236}">
                  <a16:creationId xmlns:a16="http://schemas.microsoft.com/office/drawing/2014/main" id="{1740B97D-75DA-674A-9F65-0906249C8DD5}"/>
                </a:ext>
              </a:extLst>
            </p:cNvPr>
            <p:cNvSpPr>
              <a:spLocks noChangeAspect="1"/>
            </p:cNvSpPr>
            <p:nvPr/>
          </p:nvSpPr>
          <p:spPr bwMode="auto">
            <a:xfrm>
              <a:off x="8304452" y="3833525"/>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C55773E8-AB79-8643-8459-E7519E8392C8}"/>
                </a:ext>
              </a:extLst>
            </p:cNvPr>
            <p:cNvSpPr/>
            <p:nvPr/>
          </p:nvSpPr>
          <p:spPr>
            <a:xfrm>
              <a:off x="8312372" y="369123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3" name="Group 222">
              <a:extLst>
                <a:ext uri="{FF2B5EF4-FFF2-40B4-BE49-F238E27FC236}">
                  <a16:creationId xmlns:a16="http://schemas.microsoft.com/office/drawing/2014/main" id="{CD34A8E1-6CF1-7043-9CEF-FE0EC9AA8F87}"/>
                </a:ext>
              </a:extLst>
            </p:cNvPr>
            <p:cNvGrpSpPr>
              <a:grpSpLocks/>
            </p:cNvGrpSpPr>
            <p:nvPr/>
          </p:nvGrpSpPr>
          <p:grpSpPr bwMode="auto">
            <a:xfrm>
              <a:off x="8674597" y="4632511"/>
              <a:ext cx="304800" cy="381000"/>
              <a:chOff x="4272" y="3072"/>
              <a:chExt cx="192" cy="240"/>
            </a:xfrm>
          </p:grpSpPr>
          <p:sp>
            <p:nvSpPr>
              <p:cNvPr id="84" name="Line 99">
                <a:extLst>
                  <a:ext uri="{FF2B5EF4-FFF2-40B4-BE49-F238E27FC236}">
                    <a16:creationId xmlns:a16="http://schemas.microsoft.com/office/drawing/2014/main" id="{BC6B4A3E-7C6D-F74E-B4F9-7388E445744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5" name="Line 100">
                <a:extLst>
                  <a:ext uri="{FF2B5EF4-FFF2-40B4-BE49-F238E27FC236}">
                    <a16:creationId xmlns:a16="http://schemas.microsoft.com/office/drawing/2014/main" id="{7E2D5803-4463-6F48-9319-B2BD6F7A4BC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6" name="Line 101">
                <a:extLst>
                  <a:ext uri="{FF2B5EF4-FFF2-40B4-BE49-F238E27FC236}">
                    <a16:creationId xmlns:a16="http://schemas.microsoft.com/office/drawing/2014/main" id="{58F4D2F8-D7F8-A348-A119-B8AA0EA8705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7" name="Line 102">
                <a:extLst>
                  <a:ext uri="{FF2B5EF4-FFF2-40B4-BE49-F238E27FC236}">
                    <a16:creationId xmlns:a16="http://schemas.microsoft.com/office/drawing/2014/main" id="{14852811-3622-9C42-BEBA-3043AAC6732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8" name="Line 103">
                <a:extLst>
                  <a:ext uri="{FF2B5EF4-FFF2-40B4-BE49-F238E27FC236}">
                    <a16:creationId xmlns:a16="http://schemas.microsoft.com/office/drawing/2014/main" id="{D0E6E41C-D27F-3342-8271-4D00D85551D2}"/>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9" name="Line 104">
                <a:extLst>
                  <a:ext uri="{FF2B5EF4-FFF2-40B4-BE49-F238E27FC236}">
                    <a16:creationId xmlns:a16="http://schemas.microsoft.com/office/drawing/2014/main" id="{0FA3D73F-D1BC-8745-A445-13B635BB62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0" name="Group 222">
              <a:extLst>
                <a:ext uri="{FF2B5EF4-FFF2-40B4-BE49-F238E27FC236}">
                  <a16:creationId xmlns:a16="http://schemas.microsoft.com/office/drawing/2014/main" id="{43346039-0E9F-D745-A822-76499AFB5544}"/>
                </a:ext>
              </a:extLst>
            </p:cNvPr>
            <p:cNvGrpSpPr>
              <a:grpSpLocks/>
            </p:cNvGrpSpPr>
            <p:nvPr/>
          </p:nvGrpSpPr>
          <p:grpSpPr bwMode="auto">
            <a:xfrm>
              <a:off x="9036005" y="4628155"/>
              <a:ext cx="304800" cy="381000"/>
              <a:chOff x="4272" y="3072"/>
              <a:chExt cx="192" cy="240"/>
            </a:xfrm>
          </p:grpSpPr>
          <p:sp>
            <p:nvSpPr>
              <p:cNvPr id="91" name="Line 99">
                <a:extLst>
                  <a:ext uri="{FF2B5EF4-FFF2-40B4-BE49-F238E27FC236}">
                    <a16:creationId xmlns:a16="http://schemas.microsoft.com/office/drawing/2014/main" id="{7292288E-3D77-9147-9FA2-852918C610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2" name="Line 100">
                <a:extLst>
                  <a:ext uri="{FF2B5EF4-FFF2-40B4-BE49-F238E27FC236}">
                    <a16:creationId xmlns:a16="http://schemas.microsoft.com/office/drawing/2014/main" id="{4AD95A1B-7787-3B4E-97A1-D27AF45DDC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3" name="Line 101">
                <a:extLst>
                  <a:ext uri="{FF2B5EF4-FFF2-40B4-BE49-F238E27FC236}">
                    <a16:creationId xmlns:a16="http://schemas.microsoft.com/office/drawing/2014/main" id="{1B501642-6D7E-D646-8FE3-671F13EFED0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4" name="Line 102">
                <a:extLst>
                  <a:ext uri="{FF2B5EF4-FFF2-40B4-BE49-F238E27FC236}">
                    <a16:creationId xmlns:a16="http://schemas.microsoft.com/office/drawing/2014/main" id="{1594CBD7-BEA0-8D40-B9C6-6254CE16B95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5" name="Line 103">
                <a:extLst>
                  <a:ext uri="{FF2B5EF4-FFF2-40B4-BE49-F238E27FC236}">
                    <a16:creationId xmlns:a16="http://schemas.microsoft.com/office/drawing/2014/main" id="{54CD3DD3-9336-9345-8C7C-0F89FB340A3B}"/>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6" name="Line 104">
                <a:extLst>
                  <a:ext uri="{FF2B5EF4-FFF2-40B4-BE49-F238E27FC236}">
                    <a16:creationId xmlns:a16="http://schemas.microsoft.com/office/drawing/2014/main" id="{E722DE80-71F4-5043-A25A-6ABBE6EF66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7" name="Group 210">
              <a:extLst>
                <a:ext uri="{FF2B5EF4-FFF2-40B4-BE49-F238E27FC236}">
                  <a16:creationId xmlns:a16="http://schemas.microsoft.com/office/drawing/2014/main" id="{55F2664D-A356-E944-BC9D-81254F09F5D2}"/>
                </a:ext>
              </a:extLst>
            </p:cNvPr>
            <p:cNvGrpSpPr>
              <a:grpSpLocks/>
            </p:cNvGrpSpPr>
            <p:nvPr/>
          </p:nvGrpSpPr>
          <p:grpSpPr bwMode="auto">
            <a:xfrm>
              <a:off x="9036557" y="4085726"/>
              <a:ext cx="304800" cy="762000"/>
              <a:chOff x="3216" y="1728"/>
              <a:chExt cx="192" cy="480"/>
            </a:xfrm>
          </p:grpSpPr>
          <p:sp>
            <p:nvSpPr>
              <p:cNvPr id="98" name="Line 8">
                <a:extLst>
                  <a:ext uri="{FF2B5EF4-FFF2-40B4-BE49-F238E27FC236}">
                    <a16:creationId xmlns:a16="http://schemas.microsoft.com/office/drawing/2014/main" id="{EAC6744B-1233-D74F-90A9-660B3C4B88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9" name="Line 9">
                <a:extLst>
                  <a:ext uri="{FF2B5EF4-FFF2-40B4-BE49-F238E27FC236}">
                    <a16:creationId xmlns:a16="http://schemas.microsoft.com/office/drawing/2014/main" id="{7B433D42-850D-324B-B7D1-174966B7C42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0" name="Line 10">
                <a:extLst>
                  <a:ext uri="{FF2B5EF4-FFF2-40B4-BE49-F238E27FC236}">
                    <a16:creationId xmlns:a16="http://schemas.microsoft.com/office/drawing/2014/main" id="{FC2B7DAF-DC48-8741-8C62-3D3431235A6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1" name="Line 11">
                <a:extLst>
                  <a:ext uri="{FF2B5EF4-FFF2-40B4-BE49-F238E27FC236}">
                    <a16:creationId xmlns:a16="http://schemas.microsoft.com/office/drawing/2014/main" id="{FDC10A1F-6900-C042-B832-4B332FFF4B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02" name="Straight Connector 101">
              <a:extLst>
                <a:ext uri="{FF2B5EF4-FFF2-40B4-BE49-F238E27FC236}">
                  <a16:creationId xmlns:a16="http://schemas.microsoft.com/office/drawing/2014/main" id="{E291B2B2-F965-7545-9A31-44223129B8D3}"/>
                </a:ext>
              </a:extLst>
            </p:cNvPr>
            <p:cNvCxnSpPr>
              <a:cxnSpLocks/>
            </p:cNvCxnSpPr>
            <p:nvPr/>
          </p:nvCxnSpPr>
          <p:spPr>
            <a:xfrm>
              <a:off x="8830264" y="4103596"/>
              <a:ext cx="3733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8E98D5-7B4A-D545-B4F2-3B4A183FFB3C}"/>
                </a:ext>
              </a:extLst>
            </p:cNvPr>
            <p:cNvCxnSpPr>
              <a:cxnSpLocks/>
              <a:endCxn id="30" idx="0"/>
            </p:cNvCxnSpPr>
            <p:nvPr/>
          </p:nvCxnSpPr>
          <p:spPr>
            <a:xfrm flipV="1">
              <a:off x="7752488" y="3739123"/>
              <a:ext cx="987426" cy="174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7DC26C5-4F57-C54D-A46A-89299542608C}"/>
                </a:ext>
              </a:extLst>
            </p:cNvPr>
            <p:cNvCxnSpPr>
              <a:cxnSpLocks/>
            </p:cNvCxnSpPr>
            <p:nvPr/>
          </p:nvCxnSpPr>
          <p:spPr>
            <a:xfrm flipV="1">
              <a:off x="7272554" y="3737537"/>
              <a:ext cx="0" cy="15749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2C84466-66A1-004C-82E3-68FBD5523420}"/>
                </a:ext>
              </a:extLst>
            </p:cNvPr>
            <p:cNvCxnSpPr>
              <a:cxnSpLocks/>
            </p:cNvCxnSpPr>
            <p:nvPr/>
          </p:nvCxnSpPr>
          <p:spPr>
            <a:xfrm>
              <a:off x="10204432" y="4742455"/>
              <a:ext cx="10079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Group 209">
              <a:extLst>
                <a:ext uri="{FF2B5EF4-FFF2-40B4-BE49-F238E27FC236}">
                  <a16:creationId xmlns:a16="http://schemas.microsoft.com/office/drawing/2014/main" id="{236FAD26-A1CF-2E4F-9B2E-B9987C164579}"/>
                </a:ext>
              </a:extLst>
            </p:cNvPr>
            <p:cNvGrpSpPr>
              <a:grpSpLocks/>
            </p:cNvGrpSpPr>
            <p:nvPr/>
          </p:nvGrpSpPr>
          <p:grpSpPr bwMode="auto">
            <a:xfrm>
              <a:off x="9283648" y="2539437"/>
              <a:ext cx="152400" cy="762000"/>
              <a:chOff x="3935" y="1728"/>
              <a:chExt cx="96" cy="480"/>
            </a:xfrm>
          </p:grpSpPr>
          <p:sp>
            <p:nvSpPr>
              <p:cNvPr id="116" name="Arc 59">
                <a:extLst>
                  <a:ext uri="{FF2B5EF4-FFF2-40B4-BE49-F238E27FC236}">
                    <a16:creationId xmlns:a16="http://schemas.microsoft.com/office/drawing/2014/main" id="{0DB281B9-0A6D-4A42-8654-65901E30C94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7" name="Arc 60">
                <a:extLst>
                  <a:ext uri="{FF2B5EF4-FFF2-40B4-BE49-F238E27FC236}">
                    <a16:creationId xmlns:a16="http://schemas.microsoft.com/office/drawing/2014/main" id="{28151977-4230-3845-B730-4E6FBDDE48B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8" name="Arc 61">
                <a:extLst>
                  <a:ext uri="{FF2B5EF4-FFF2-40B4-BE49-F238E27FC236}">
                    <a16:creationId xmlns:a16="http://schemas.microsoft.com/office/drawing/2014/main" id="{BBA27A2F-B0E6-F445-8311-7C0965B6E50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9" name="Arc 62">
                <a:extLst>
                  <a:ext uri="{FF2B5EF4-FFF2-40B4-BE49-F238E27FC236}">
                    <a16:creationId xmlns:a16="http://schemas.microsoft.com/office/drawing/2014/main" id="{2C614FE5-1653-9E4C-8186-85CDACB0AEF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0" name="Line 63">
                <a:extLst>
                  <a:ext uri="{FF2B5EF4-FFF2-40B4-BE49-F238E27FC236}">
                    <a16:creationId xmlns:a16="http://schemas.microsoft.com/office/drawing/2014/main" id="{3F9A4C58-EB3C-DB47-9C6B-DBE10152BC1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1" name="Line 64">
                <a:extLst>
                  <a:ext uri="{FF2B5EF4-FFF2-40B4-BE49-F238E27FC236}">
                    <a16:creationId xmlns:a16="http://schemas.microsoft.com/office/drawing/2014/main" id="{572313AA-9EAE-C248-AF8E-7FDA06F1B1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2" name="Arc 65">
                <a:extLst>
                  <a:ext uri="{FF2B5EF4-FFF2-40B4-BE49-F238E27FC236}">
                    <a16:creationId xmlns:a16="http://schemas.microsoft.com/office/drawing/2014/main" id="{F896D396-8BAA-D54B-98E9-4D6F775DF85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3" name="Arc 66">
                <a:extLst>
                  <a:ext uri="{FF2B5EF4-FFF2-40B4-BE49-F238E27FC236}">
                    <a16:creationId xmlns:a16="http://schemas.microsoft.com/office/drawing/2014/main" id="{5584AD21-C897-3A42-90A3-7ADCD6C2B55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4" name="Arc 67">
                <a:extLst>
                  <a:ext uri="{FF2B5EF4-FFF2-40B4-BE49-F238E27FC236}">
                    <a16:creationId xmlns:a16="http://schemas.microsoft.com/office/drawing/2014/main" id="{120B1ED9-ACAC-3B47-A9CE-A9831956C8A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5" name="Arc 68">
                <a:extLst>
                  <a:ext uri="{FF2B5EF4-FFF2-40B4-BE49-F238E27FC236}">
                    <a16:creationId xmlns:a16="http://schemas.microsoft.com/office/drawing/2014/main" id="{02E31C07-E10C-9540-9C44-3330101A003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6" name="Arc 69">
                <a:extLst>
                  <a:ext uri="{FF2B5EF4-FFF2-40B4-BE49-F238E27FC236}">
                    <a16:creationId xmlns:a16="http://schemas.microsoft.com/office/drawing/2014/main" id="{4FE3AEA1-EF5B-CF43-BBA6-5A3C361253B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7" name="Arc 70">
                <a:extLst>
                  <a:ext uri="{FF2B5EF4-FFF2-40B4-BE49-F238E27FC236}">
                    <a16:creationId xmlns:a16="http://schemas.microsoft.com/office/drawing/2014/main" id="{54F5DAB9-050E-4541-BB42-C7AA7CFA0F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8" name="Arc 71">
                <a:extLst>
                  <a:ext uri="{FF2B5EF4-FFF2-40B4-BE49-F238E27FC236}">
                    <a16:creationId xmlns:a16="http://schemas.microsoft.com/office/drawing/2014/main" id="{38AE01EC-AECC-4348-B345-1F039C230A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29" name="Group 222">
              <a:extLst>
                <a:ext uri="{FF2B5EF4-FFF2-40B4-BE49-F238E27FC236}">
                  <a16:creationId xmlns:a16="http://schemas.microsoft.com/office/drawing/2014/main" id="{EC15A3D0-F031-FE4D-A80B-527693981576}"/>
                </a:ext>
              </a:extLst>
            </p:cNvPr>
            <p:cNvGrpSpPr>
              <a:grpSpLocks/>
            </p:cNvGrpSpPr>
            <p:nvPr/>
          </p:nvGrpSpPr>
          <p:grpSpPr bwMode="auto">
            <a:xfrm>
              <a:off x="8216479" y="4393021"/>
              <a:ext cx="304800" cy="381000"/>
              <a:chOff x="4272" y="3072"/>
              <a:chExt cx="192" cy="240"/>
            </a:xfrm>
          </p:grpSpPr>
          <p:sp>
            <p:nvSpPr>
              <p:cNvPr id="130" name="Line 99">
                <a:extLst>
                  <a:ext uri="{FF2B5EF4-FFF2-40B4-BE49-F238E27FC236}">
                    <a16:creationId xmlns:a16="http://schemas.microsoft.com/office/drawing/2014/main" id="{98A7D0AB-27D7-0345-88A7-7D0BF6C63E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1" name="Line 100">
                <a:extLst>
                  <a:ext uri="{FF2B5EF4-FFF2-40B4-BE49-F238E27FC236}">
                    <a16:creationId xmlns:a16="http://schemas.microsoft.com/office/drawing/2014/main" id="{456D9813-C40A-5E44-891C-B1A9C70F2B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2" name="Line 101">
                <a:extLst>
                  <a:ext uri="{FF2B5EF4-FFF2-40B4-BE49-F238E27FC236}">
                    <a16:creationId xmlns:a16="http://schemas.microsoft.com/office/drawing/2014/main" id="{8664AFFD-4B88-1047-9452-33480F4C466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3" name="Line 102">
                <a:extLst>
                  <a:ext uri="{FF2B5EF4-FFF2-40B4-BE49-F238E27FC236}">
                    <a16:creationId xmlns:a16="http://schemas.microsoft.com/office/drawing/2014/main" id="{BE9F9DC7-46E9-104A-A983-EFA4F7E8E55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4" name="Line 103">
                <a:extLst>
                  <a:ext uri="{FF2B5EF4-FFF2-40B4-BE49-F238E27FC236}">
                    <a16:creationId xmlns:a16="http://schemas.microsoft.com/office/drawing/2014/main" id="{6899321B-DB8E-B541-825B-AEF1A7217714}"/>
                  </a:ext>
                </a:extLst>
              </p:cNvPr>
              <p:cNvSpPr>
                <a:spLocks noChangeAspect="1" noChangeShapeType="1"/>
              </p:cNvSpPr>
              <p:nvPr/>
            </p:nvSpPr>
            <p:spPr bwMode="auto">
              <a:xfrm>
                <a:off x="4336"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5" name="Line 104">
                <a:extLst>
                  <a:ext uri="{FF2B5EF4-FFF2-40B4-BE49-F238E27FC236}">
                    <a16:creationId xmlns:a16="http://schemas.microsoft.com/office/drawing/2014/main" id="{B7F1CFEE-C8E6-5442-AD73-36426C497D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36" name="Straight Connector 135">
              <a:extLst>
                <a:ext uri="{FF2B5EF4-FFF2-40B4-BE49-F238E27FC236}">
                  <a16:creationId xmlns:a16="http://schemas.microsoft.com/office/drawing/2014/main" id="{ECD8AE48-78EE-834B-9FA0-F2270C5865E4}"/>
                </a:ext>
              </a:extLst>
            </p:cNvPr>
            <p:cNvCxnSpPr>
              <a:cxnSpLocks/>
            </p:cNvCxnSpPr>
            <p:nvPr/>
          </p:nvCxnSpPr>
          <p:spPr>
            <a:xfrm>
              <a:off x="8366892" y="3274895"/>
              <a:ext cx="1989940" cy="22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7D343CD-281E-FB42-A434-02B0747C39D3}"/>
                </a:ext>
              </a:extLst>
            </p:cNvPr>
            <p:cNvCxnSpPr>
              <a:cxnSpLocks/>
            </p:cNvCxnSpPr>
            <p:nvPr/>
          </p:nvCxnSpPr>
          <p:spPr>
            <a:xfrm>
              <a:off x="8366892" y="2540230"/>
              <a:ext cx="9995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54F1132-B669-CE46-852F-3E2AE9E25952}"/>
                </a:ext>
              </a:extLst>
            </p:cNvPr>
            <p:cNvCxnSpPr>
              <a:cxnSpLocks/>
            </p:cNvCxnSpPr>
            <p:nvPr/>
          </p:nvCxnSpPr>
          <p:spPr>
            <a:xfrm flipV="1">
              <a:off x="8382358" y="2152337"/>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F291266-A584-9A41-9897-1024AEBD3682}"/>
                </a:ext>
              </a:extLst>
            </p:cNvPr>
            <p:cNvSpPr/>
            <p:nvPr/>
          </p:nvSpPr>
          <p:spPr>
            <a:xfrm>
              <a:off x="8314497" y="208114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44" name="Straight Connector 143">
              <a:extLst>
                <a:ext uri="{FF2B5EF4-FFF2-40B4-BE49-F238E27FC236}">
                  <a16:creationId xmlns:a16="http://schemas.microsoft.com/office/drawing/2014/main" id="{D8247A27-205A-FC47-B00E-FDE4F03E75A6}"/>
                </a:ext>
              </a:extLst>
            </p:cNvPr>
            <p:cNvCxnSpPr>
              <a:cxnSpLocks/>
            </p:cNvCxnSpPr>
            <p:nvPr/>
          </p:nvCxnSpPr>
          <p:spPr>
            <a:xfrm flipV="1">
              <a:off x="8370557" y="3265436"/>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CF095EE4-89D2-3142-A915-FDE32CEEB4DC}"/>
                </a:ext>
              </a:extLst>
            </p:cNvPr>
            <p:cNvSpPr/>
            <p:nvPr/>
          </p:nvSpPr>
          <p:spPr>
            <a:xfrm>
              <a:off x="10144425" y="325770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9" name="TextBox 148">
              <a:extLst>
                <a:ext uri="{FF2B5EF4-FFF2-40B4-BE49-F238E27FC236}">
                  <a16:creationId xmlns:a16="http://schemas.microsoft.com/office/drawing/2014/main" id="{DD4A1110-D358-EF49-9EB2-4B8044984790}"/>
                </a:ext>
              </a:extLst>
            </p:cNvPr>
            <p:cNvSpPr txBox="1"/>
            <p:nvPr/>
          </p:nvSpPr>
          <p:spPr>
            <a:xfrm>
              <a:off x="8280999" y="4354432"/>
              <a:ext cx="55975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820</a:t>
              </a:r>
              <a:endParaRPr lang="en-US" sz="1600" baseline="-25000">
                <a:latin typeface="Arial" panose="020B0604020202020204" pitchFamily="34" charset="0"/>
                <a:cs typeface="Arial" panose="020B0604020202020204" pitchFamily="34" charset="0"/>
              </a:endParaRPr>
            </a:p>
          </p:txBody>
        </p:sp>
        <p:sp>
          <p:nvSpPr>
            <p:cNvPr id="150" name="TextBox 149">
              <a:extLst>
                <a:ext uri="{FF2B5EF4-FFF2-40B4-BE49-F238E27FC236}">
                  <a16:creationId xmlns:a16="http://schemas.microsoft.com/office/drawing/2014/main" id="{48C71D7D-E457-8449-BE8C-5D229EFF84A0}"/>
                </a:ext>
              </a:extLst>
            </p:cNvPr>
            <p:cNvSpPr txBox="1"/>
            <p:nvPr/>
          </p:nvSpPr>
          <p:spPr>
            <a:xfrm>
              <a:off x="7853450" y="3973665"/>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8.2K</a:t>
              </a:r>
              <a:endParaRPr lang="en-US" sz="1600" baseline="-25000">
                <a:latin typeface="Arial" panose="020B0604020202020204" pitchFamily="34" charset="0"/>
                <a:cs typeface="Arial" panose="020B0604020202020204" pitchFamily="34" charset="0"/>
              </a:endParaRPr>
            </a:p>
          </p:txBody>
        </p:sp>
        <p:sp>
          <p:nvSpPr>
            <p:cNvPr id="151" name="TextBox 150">
              <a:extLst>
                <a:ext uri="{FF2B5EF4-FFF2-40B4-BE49-F238E27FC236}">
                  <a16:creationId xmlns:a16="http://schemas.microsoft.com/office/drawing/2014/main" id="{6C544BD4-E091-854E-951E-E69A71721EB2}"/>
                </a:ext>
              </a:extLst>
            </p:cNvPr>
            <p:cNvSpPr txBox="1"/>
            <p:nvPr/>
          </p:nvSpPr>
          <p:spPr>
            <a:xfrm>
              <a:off x="7756735" y="2827880"/>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68K</a:t>
              </a:r>
              <a:endParaRPr lang="en-US" sz="1600" baseline="-25000">
                <a:latin typeface="Arial" panose="020B0604020202020204" pitchFamily="34" charset="0"/>
                <a:cs typeface="Arial" panose="020B0604020202020204" pitchFamily="34" charset="0"/>
              </a:endParaRPr>
            </a:p>
          </p:txBody>
        </p:sp>
        <p:sp>
          <p:nvSpPr>
            <p:cNvPr id="152" name="TextBox 151">
              <a:extLst>
                <a:ext uri="{FF2B5EF4-FFF2-40B4-BE49-F238E27FC236}">
                  <a16:creationId xmlns:a16="http://schemas.microsoft.com/office/drawing/2014/main" id="{9EBB0062-586C-B243-A01A-C8C2A22F9E00}"/>
                </a:ext>
              </a:extLst>
            </p:cNvPr>
            <p:cNvSpPr txBox="1"/>
            <p:nvPr/>
          </p:nvSpPr>
          <p:spPr>
            <a:xfrm>
              <a:off x="9417656" y="2710091"/>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RFC</a:t>
              </a:r>
              <a:endParaRPr lang="en-US" sz="1600" baseline="-25000">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856DEF6F-429F-A74D-BF5D-B83435DB70F1}"/>
                </a:ext>
              </a:extLst>
            </p:cNvPr>
            <p:cNvSpPr txBox="1"/>
            <p:nvPr/>
          </p:nvSpPr>
          <p:spPr>
            <a:xfrm>
              <a:off x="11293960" y="3501099"/>
              <a:ext cx="75477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20 𝜇H</a:t>
              </a:r>
              <a:endParaRPr lang="en-US" sz="1400" baseline="-25000">
                <a:latin typeface="Arial" panose="020B0604020202020204" pitchFamily="34" charset="0"/>
                <a:cs typeface="Arial" panose="020B0604020202020204" pitchFamily="34" charset="0"/>
              </a:endParaRPr>
            </a:p>
          </p:txBody>
        </p:sp>
        <p:sp>
          <p:nvSpPr>
            <p:cNvPr id="154" name="TextBox 153">
              <a:extLst>
                <a:ext uri="{FF2B5EF4-FFF2-40B4-BE49-F238E27FC236}">
                  <a16:creationId xmlns:a16="http://schemas.microsoft.com/office/drawing/2014/main" id="{C33960DE-CCE7-A948-B439-9F6E45949352}"/>
                </a:ext>
              </a:extLst>
            </p:cNvPr>
            <p:cNvSpPr txBox="1"/>
            <p:nvPr/>
          </p:nvSpPr>
          <p:spPr>
            <a:xfrm>
              <a:off x="11446359" y="4097638"/>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100 nF</a:t>
              </a:r>
              <a:endParaRPr lang="en-US" sz="1400" baseline="-25000">
                <a:latin typeface="Arial" panose="020B0604020202020204" pitchFamily="34" charset="0"/>
                <a:cs typeface="Arial" panose="020B0604020202020204" pitchFamily="34" charset="0"/>
              </a:endParaRPr>
            </a:p>
          </p:txBody>
        </p:sp>
        <p:sp>
          <p:nvSpPr>
            <p:cNvPr id="155" name="TextBox 154">
              <a:extLst>
                <a:ext uri="{FF2B5EF4-FFF2-40B4-BE49-F238E27FC236}">
                  <a16:creationId xmlns:a16="http://schemas.microsoft.com/office/drawing/2014/main" id="{329CDD94-19CA-4043-A83E-BA1D3F1EA65D}"/>
                </a:ext>
              </a:extLst>
            </p:cNvPr>
            <p:cNvSpPr txBox="1"/>
            <p:nvPr/>
          </p:nvSpPr>
          <p:spPr>
            <a:xfrm>
              <a:off x="10302244" y="2747843"/>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 𝜇F</a:t>
              </a:r>
              <a:endParaRPr lang="en-US" sz="1400" baseline="-25000">
                <a:latin typeface="Arial" panose="020B0604020202020204" pitchFamily="34" charset="0"/>
                <a:cs typeface="Arial" panose="020B0604020202020204" pitchFamily="34" charset="0"/>
              </a:endParaRPr>
            </a:p>
          </p:txBody>
        </p:sp>
        <p:sp>
          <p:nvSpPr>
            <p:cNvPr id="156" name="TextBox 155">
              <a:extLst>
                <a:ext uri="{FF2B5EF4-FFF2-40B4-BE49-F238E27FC236}">
                  <a16:creationId xmlns:a16="http://schemas.microsoft.com/office/drawing/2014/main" id="{222C00E6-A922-804F-B0B5-B5C1FE0DBB25}"/>
                </a:ext>
              </a:extLst>
            </p:cNvPr>
            <p:cNvSpPr txBox="1"/>
            <p:nvPr/>
          </p:nvSpPr>
          <p:spPr>
            <a:xfrm>
              <a:off x="7242476" y="3330666"/>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57" name="TextBox 156">
              <a:extLst>
                <a:ext uri="{FF2B5EF4-FFF2-40B4-BE49-F238E27FC236}">
                  <a16:creationId xmlns:a16="http://schemas.microsoft.com/office/drawing/2014/main" id="{2A6D2268-E340-F449-9555-B76D33AF4F72}"/>
                </a:ext>
              </a:extLst>
            </p:cNvPr>
            <p:cNvSpPr txBox="1"/>
            <p:nvPr/>
          </p:nvSpPr>
          <p:spPr>
            <a:xfrm>
              <a:off x="10328301" y="3516278"/>
              <a:ext cx="693112"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59" name="TextBox 158">
              <a:extLst>
                <a:ext uri="{FF2B5EF4-FFF2-40B4-BE49-F238E27FC236}">
                  <a16:creationId xmlns:a16="http://schemas.microsoft.com/office/drawing/2014/main" id="{BB1A0D7D-6ABA-0C42-80DF-297E724D9FD4}"/>
                </a:ext>
              </a:extLst>
            </p:cNvPr>
            <p:cNvSpPr txBox="1"/>
            <p:nvPr/>
          </p:nvSpPr>
          <p:spPr>
            <a:xfrm>
              <a:off x="8103427" y="1676738"/>
              <a:ext cx="82711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+12V</a:t>
              </a:r>
              <a:endParaRPr lang="en-US" sz="1600" baseline="-25000">
                <a:latin typeface="Arial" panose="020B0604020202020204" pitchFamily="34" charset="0"/>
                <a:cs typeface="Arial" panose="020B0604020202020204" pitchFamily="34" charset="0"/>
              </a:endParaRPr>
            </a:p>
          </p:txBody>
        </p:sp>
        <p:sp>
          <p:nvSpPr>
            <p:cNvPr id="160" name="TextBox 159">
              <a:extLst>
                <a:ext uri="{FF2B5EF4-FFF2-40B4-BE49-F238E27FC236}">
                  <a16:creationId xmlns:a16="http://schemas.microsoft.com/office/drawing/2014/main" id="{D35B94DF-C38A-9446-A41A-0243C9F7564A}"/>
                </a:ext>
              </a:extLst>
            </p:cNvPr>
            <p:cNvSpPr txBox="1"/>
            <p:nvPr/>
          </p:nvSpPr>
          <p:spPr>
            <a:xfrm>
              <a:off x="10152030" y="4437426"/>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61" name="TextBox 160">
              <a:extLst>
                <a:ext uri="{FF2B5EF4-FFF2-40B4-BE49-F238E27FC236}">
                  <a16:creationId xmlns:a16="http://schemas.microsoft.com/office/drawing/2014/main" id="{6B8A0CCC-B669-5B41-B542-9C5A32457B59}"/>
                </a:ext>
              </a:extLst>
            </p:cNvPr>
            <p:cNvSpPr txBox="1"/>
            <p:nvPr/>
          </p:nvSpPr>
          <p:spPr>
            <a:xfrm>
              <a:off x="9229402" y="4503338"/>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3232A67A-8FA7-7F48-B040-B4F774FBAD3D}"/>
                </a:ext>
              </a:extLst>
            </p:cNvPr>
            <p:cNvSpPr/>
            <p:nvPr/>
          </p:nvSpPr>
          <p:spPr>
            <a:xfrm>
              <a:off x="8317717" y="3222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9" name="Oval 138">
              <a:extLst>
                <a:ext uri="{FF2B5EF4-FFF2-40B4-BE49-F238E27FC236}">
                  <a16:creationId xmlns:a16="http://schemas.microsoft.com/office/drawing/2014/main" id="{AEE5D58E-C66A-7F49-9AD1-F47224498D8D}"/>
                </a:ext>
              </a:extLst>
            </p:cNvPr>
            <p:cNvSpPr/>
            <p:nvPr/>
          </p:nvSpPr>
          <p:spPr>
            <a:xfrm>
              <a:off x="9295900" y="323363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3F0F49A6-155C-3943-8987-A047C6DF2145}"/>
                </a:ext>
              </a:extLst>
            </p:cNvPr>
            <p:cNvSpPr/>
            <p:nvPr/>
          </p:nvSpPr>
          <p:spPr>
            <a:xfrm>
              <a:off x="8316997" y="248837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2" name="Oval 141">
              <a:extLst>
                <a:ext uri="{FF2B5EF4-FFF2-40B4-BE49-F238E27FC236}">
                  <a16:creationId xmlns:a16="http://schemas.microsoft.com/office/drawing/2014/main" id="{D8706650-436F-004E-962A-ED9603067D46}"/>
                </a:ext>
              </a:extLst>
            </p:cNvPr>
            <p:cNvSpPr/>
            <p:nvPr/>
          </p:nvSpPr>
          <p:spPr>
            <a:xfrm>
              <a:off x="10146925" y="39681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5" name="Oval 144">
              <a:extLst>
                <a:ext uri="{FF2B5EF4-FFF2-40B4-BE49-F238E27FC236}">
                  <a16:creationId xmlns:a16="http://schemas.microsoft.com/office/drawing/2014/main" id="{0A2A40DF-9429-8D47-9A74-BD147D7B247E}"/>
                </a:ext>
              </a:extLst>
            </p:cNvPr>
            <p:cNvSpPr/>
            <p:nvPr/>
          </p:nvSpPr>
          <p:spPr>
            <a:xfrm>
              <a:off x="8776969" y="40342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590796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31" y="160875"/>
            <a:ext cx="11898923" cy="868362"/>
          </a:xfrm>
        </p:spPr>
        <p:txBody>
          <a:bodyPr anchor="ctr">
            <a:normAutofit/>
          </a:bodyPr>
          <a:lstStyle/>
          <a:p>
            <a:pPr algn="ctr"/>
            <a:r>
              <a:rPr lang="en-US" sz="4400">
                <a:latin typeface="Arial" panose="020B0604020202020204" pitchFamily="34" charset="0"/>
                <a:cs typeface="Arial" panose="020B0604020202020204" pitchFamily="34" charset="0"/>
              </a:rPr>
              <a:t>Power, SNR and bandwidth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37722"/>
                <a:ext cx="11582400" cy="522027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Relative power, like the power of an input signal compared to an output signal is often measured in dB.</a:t>
                </a:r>
              </a:p>
              <a:p>
                <a:pPr marL="342900" indent="-342900" algn="l">
                  <a:buFont typeface="Arial" panose="020B0604020202020204" pitchFamily="34" charset="0"/>
                  <a:buChar char="•"/>
                </a:pPr>
                <a:r>
                  <a:rPr lang="en-US" sz="2000">
                    <a:latin typeface="Arial" charset="0"/>
                    <a:ea typeface="Arial" charset="0"/>
                    <a:cs typeface="Arial" charset="0"/>
                  </a:rPr>
                  <a:t>dB= 10 log(</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2</m:t>
                        </m:r>
                      </m:den>
                    </m:f>
                  </m:oMath>
                </a14:m>
                <a:r>
                  <a:rPr lang="en-US" sz="2000">
                    <a:latin typeface="Arial" charset="0"/>
                    <a:ea typeface="Arial" charset="0"/>
                    <a:cs typeface="Arial" charset="0"/>
                  </a:rPr>
                  <a:t>).  3dB loss is equivalent to loss of half the original power.</a:t>
                </a:r>
              </a:p>
              <a:p>
                <a:pPr marL="342900" indent="-342900" algn="l">
                  <a:buFont typeface="Arial" panose="020B0604020202020204" pitchFamily="34" charset="0"/>
                  <a:buChar char="•"/>
                </a:pPr>
                <a:r>
                  <a:rPr lang="en-US" sz="2000">
                    <a:latin typeface="Arial" charset="0"/>
                    <a:ea typeface="Arial" charset="0"/>
                    <a:cs typeface="Arial" charset="0"/>
                  </a:rPr>
                  <a:t>Filters performance is often measured in dB.  A good filter will often have relative power (in dB) between the “passband” and the “rejection band” of a factor of more than 10.</a:t>
                </a:r>
              </a:p>
              <a:p>
                <a:pPr marL="342900" indent="-342900" algn="l">
                  <a:buFont typeface="Arial" panose="020B0604020202020204" pitchFamily="34" charset="0"/>
                  <a:buChar char="•"/>
                </a:pPr>
                <a:r>
                  <a:rPr lang="en-US" sz="2000">
                    <a:latin typeface="Arial" charset="0"/>
                    <a:ea typeface="Arial" charset="0"/>
                    <a:cs typeface="Arial" charset="0"/>
                  </a:rPr>
                  <a:t>At any temperatures higher than 0K, there is ambient noise and a critical metric is the relative power of the signal you want and the noise.  This parameter (measured in dB) is called the Signal to Noise ration (SNR).</a:t>
                </a:r>
              </a:p>
              <a:p>
                <a:pPr marL="342900" indent="-342900" algn="l">
                  <a:buFont typeface="Arial" panose="020B0604020202020204" pitchFamily="34" charset="0"/>
                  <a:buChar char="•"/>
                </a:pPr>
                <a:r>
                  <a:rPr lang="en-US" sz="2000">
                    <a:latin typeface="Arial" charset="0"/>
                    <a:ea typeface="Arial" charset="0"/>
                    <a:cs typeface="Arial" charset="0"/>
                  </a:rPr>
                  <a:t>Bandwidth is a confusing term.</a:t>
                </a:r>
              </a:p>
              <a:p>
                <a:pPr marL="800100" lvl="1" indent="-342900" algn="l">
                  <a:buFont typeface="Arial" panose="020B0604020202020204" pitchFamily="34" charset="0"/>
                  <a:buChar char="•"/>
                </a:pPr>
                <a:r>
                  <a:rPr lang="en-US" sz="1800">
                    <a:latin typeface="Arial" charset="0"/>
                    <a:ea typeface="Arial" charset="0"/>
                    <a:cs typeface="Arial" charset="0"/>
                  </a:rPr>
                  <a:t>Most computer scientists use the term  refer to the speed with which data can be transmitted or received.</a:t>
                </a:r>
              </a:p>
              <a:p>
                <a:pPr marL="800100" lvl="1" indent="-342900" algn="l">
                  <a:buFont typeface="Arial" panose="020B0604020202020204" pitchFamily="34" charset="0"/>
                  <a:buChar char="•"/>
                </a:pPr>
                <a:r>
                  <a:rPr lang="en-US" sz="1800">
                    <a:latin typeface="Arial" charset="0"/>
                    <a:ea typeface="Arial" charset="0"/>
                    <a:cs typeface="Arial" charset="0"/>
                  </a:rPr>
                  <a:t>Analog engineers usually use the term to refer to “passband width.”</a:t>
                </a:r>
              </a:p>
              <a:p>
                <a:pPr marL="800100" lvl="1" indent="-342900" algn="l">
                  <a:buFont typeface="Arial" panose="020B0604020202020204" pitchFamily="34" charset="0"/>
                  <a:buChar char="•"/>
                </a:pPr>
                <a:r>
                  <a:rPr lang="en-US" sz="1800">
                    <a:latin typeface="Arial" charset="0"/>
                    <a:ea typeface="Arial" charset="0"/>
                    <a:cs typeface="Arial" charset="0"/>
                  </a:rPr>
                  <a:t>These two are related: a wide passband can pass modulated information encoded at high data rates.  Voice transmission require a passband of only about 20 KHz.  High speed optical links have passbands of GHZ.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37722"/>
                <a:ext cx="11582400" cy="5220278"/>
              </a:xfrm>
              <a:blipFill>
                <a:blip r:embed="rId3"/>
                <a:stretch>
                  <a:fillRect l="-439" t="-971"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805717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692911"/>
            <a:ext cx="1965778" cy="420051"/>
          </a:xfrm>
        </p:spPr>
        <p:txBody>
          <a:bodyPr>
            <a:noAutofit/>
          </a:bodyPr>
          <a:lstStyle/>
          <a:p>
            <a:pPr algn="l"/>
            <a:r>
              <a:rPr lang="en-US" sz="180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947713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51355"/>
            <a:ext cx="11305622" cy="868362"/>
          </a:xfrm>
        </p:spPr>
        <p:txBody>
          <a:bodyPr anchor="ctr">
            <a:noAutofit/>
          </a:bodyPr>
          <a:lstStyle/>
          <a:p>
            <a:pPr algn="ctr"/>
            <a:r>
              <a:rPr lang="en-US" sz="4400">
                <a:latin typeface="Arial" panose="020B0604020202020204" pitchFamily="34" charset="0"/>
                <a:cs typeface="Arial" panose="020B0604020202020204" pitchFamily="34" charset="0"/>
              </a:rPr>
              <a:t>Electronics part 1, charge, current potential and circuits</a:t>
            </a:r>
          </a:p>
        </p:txBody>
      </p:sp>
      <p:sp>
        <p:nvSpPr>
          <p:cNvPr id="3" name="Content Placeholder 2"/>
          <p:cNvSpPr>
            <a:spLocks noGrp="1"/>
          </p:cNvSpPr>
          <p:nvPr>
            <p:ph idx="1"/>
          </p:nvPr>
        </p:nvSpPr>
        <p:spPr>
          <a:xfrm>
            <a:off x="318052" y="1428266"/>
            <a:ext cx="11414290" cy="511064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Charge and forces on charged particles are the basis for electronics.  There are four things we can measure related to this.  You should be able to define them and say how to measure them.</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Electric field (E)</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Magnetic field (B)</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 (I)</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Voltage (V)</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How do you process electrical signals to produce useful output?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Currents and potentials are affected by “lumped components” like resistors, capacitors and transistors.  You should know what they are and model their effect.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Circuits:  Lumped components can be connected to implement complex relationships between input currents and potentials and output currents and potentials.  You should be able to draw circuit diagrams (showing how the components are connected) and analyze the circuit.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Analyzing circuits: You should know what phasors are and model complex circuits using Thevenin and Norton equivalent circuits.</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Power</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You should be able to define and calculate electrical power in a circuit.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a:p>
        </p:txBody>
      </p:sp>
    </p:spTree>
    <p:extLst>
      <p:ext uri="{BB962C8B-B14F-4D97-AF65-F5344CB8AC3E}">
        <p14:creationId xmlns:p14="http://schemas.microsoft.com/office/powerpoint/2010/main" val="420621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3" name="Group 2">
            <a:extLst>
              <a:ext uri="{FF2B5EF4-FFF2-40B4-BE49-F238E27FC236}">
                <a16:creationId xmlns:a16="http://schemas.microsoft.com/office/drawing/2014/main" id="{AF824411-1C22-9049-AD8C-EADE8550AA47}"/>
              </a:ext>
            </a:extLst>
          </p:cNvPr>
          <p:cNvGrpSpPr/>
          <p:nvPr/>
        </p:nvGrpSpPr>
        <p:grpSpPr>
          <a:xfrm>
            <a:off x="380380" y="1900469"/>
            <a:ext cx="2863658" cy="3199096"/>
            <a:chOff x="380380" y="1900469"/>
            <a:chExt cx="2863658" cy="3199096"/>
          </a:xfrm>
        </p:grpSpPr>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557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418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65489" y="1900469"/>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669937"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823318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2, digital circuits</a:t>
            </a:r>
          </a:p>
        </p:txBody>
      </p:sp>
      <p:sp>
        <p:nvSpPr>
          <p:cNvPr id="3" name="Content Placeholder 2"/>
          <p:cNvSpPr>
            <a:spLocks noGrp="1"/>
          </p:cNvSpPr>
          <p:nvPr>
            <p:ph idx="1"/>
          </p:nvPr>
        </p:nvSpPr>
        <p:spPr>
          <a:xfrm>
            <a:off x="619432" y="2067351"/>
            <a:ext cx="11112910" cy="4910323"/>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You should understand what integrated circuits (IC’s) are and be able to describe, model and use:</a:t>
            </a:r>
          </a:p>
          <a:p>
            <a:pPr marL="800100" lvl="1" indent="-342900" algn="l">
              <a:buFont typeface="Arial" charset="0"/>
              <a:buChar char="•"/>
            </a:pPr>
            <a:r>
              <a:rPr lang="en-US">
                <a:latin typeface="Arial" panose="020B0604020202020204" pitchFamily="34" charset="0"/>
                <a:cs typeface="Arial" panose="020B0604020202020204" pitchFamily="34" charset="0"/>
              </a:rPr>
              <a:t>Timers (like the 555 timer)</a:t>
            </a:r>
          </a:p>
          <a:p>
            <a:pPr marL="800100" lvl="1" indent="-342900" algn="l">
              <a:buFont typeface="Arial" charset="0"/>
              <a:buChar char="•"/>
            </a:pPr>
            <a:r>
              <a:rPr lang="en-US">
                <a:latin typeface="Arial" panose="020B0604020202020204" pitchFamily="34" charset="0"/>
                <a:cs typeface="Arial" panose="020B0604020202020204" pitchFamily="34" charset="0"/>
              </a:rPr>
              <a:t>Op Amps (like the 741)</a:t>
            </a:r>
          </a:p>
          <a:p>
            <a:pPr marL="800100" lvl="1" indent="-342900" algn="l">
              <a:buFont typeface="Arial" charset="0"/>
              <a:buChar char="•"/>
            </a:pPr>
            <a:r>
              <a:rPr lang="en-US">
                <a:latin typeface="Arial" panose="020B0604020202020204" pitchFamily="34" charset="0"/>
                <a:cs typeface="Arial" panose="020B0604020202020204" pitchFamily="34" charset="0"/>
              </a:rPr>
              <a:t>Digital circuits are clocked circuits that implement operation on binary values in clock cycles. </a:t>
            </a:r>
          </a:p>
          <a:p>
            <a:pPr marL="800100" lvl="1" indent="-342900" algn="l">
              <a:buFont typeface="Arial" charset="0"/>
              <a:buChar char="•"/>
            </a:pPr>
            <a:r>
              <a:rPr lang="en-US">
                <a:latin typeface="Arial" panose="020B0604020202020204" pitchFamily="34" charset="0"/>
                <a:cs typeface="Arial" panose="020B0604020202020204" pitchFamily="34" charset="0"/>
              </a:rPr>
              <a:t>You should understand how digital memories are implemented and be able to describe two: SRAM and DRAM as well as their characteristics.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807923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32</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34</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6641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65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7049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35</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400">
                    <a:latin typeface="Arial" panose="020B0604020202020204" pitchFamily="34" charset="0"/>
                    <a:cs typeface="Arial" panose="020B0604020202020204" pitchFamily="34" charset="0"/>
                  </a:rPr>
                  <a:t>Try</a:t>
                </a:r>
                <a:endParaRPr lang="en-US" sz="200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R</a:t>
                </a:r>
                <a:r>
                  <a:rPr lang="en-US" sz="2000" baseline="-25000">
                    <a:latin typeface="Arial" panose="020B0604020202020204" pitchFamily="34" charset="0"/>
                    <a:cs typeface="Arial" panose="020B0604020202020204" pitchFamily="34" charset="0"/>
                  </a:rPr>
                  <a:t>1 </a:t>
                </a:r>
                <a:r>
                  <a:rPr lang="en-US" sz="2000">
                    <a:latin typeface="Arial" panose="020B0604020202020204" pitchFamily="34" charset="0"/>
                    <a:cs typeface="Arial" panose="020B0604020202020204" pitchFamily="34" charset="0"/>
                  </a:rPr>
                  <a:t>= R</a:t>
                </a:r>
                <a:r>
                  <a:rPr lang="en-US" sz="2000" baseline="-25000">
                    <a:latin typeface="Arial" panose="020B0604020202020204" pitchFamily="34" charset="0"/>
                    <a:cs typeface="Arial" panose="020B0604020202020204" pitchFamily="34" charset="0"/>
                  </a:rPr>
                  <a:t>2 </a:t>
                </a:r>
                <a:r>
                  <a:rPr lang="en-US" sz="200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1</a:t>
                </a:r>
                <a:r>
                  <a:rPr lang="en-US" sz="200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1217" r="-142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F97D454-7558-E14D-8646-CCF0FF37E51B}"/>
              </a:ext>
            </a:extLst>
          </p:cNvPr>
          <p:cNvGrpSpPr/>
          <p:nvPr/>
        </p:nvGrpSpPr>
        <p:grpSpPr>
          <a:xfrm>
            <a:off x="6564501" y="1915723"/>
            <a:ext cx="5130746" cy="4184112"/>
            <a:chOff x="6564501" y="1915723"/>
            <a:chExt cx="5130746" cy="418411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grpSp>
    </p:spTree>
    <p:extLst>
      <p:ext uri="{BB962C8B-B14F-4D97-AF65-F5344CB8AC3E}">
        <p14:creationId xmlns:p14="http://schemas.microsoft.com/office/powerpoint/2010/main" val="2394726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400">
                <a:latin typeface="Arial" panose="020B0604020202020204" pitchFamily="34" charset="0"/>
                <a:cs typeface="Arial" panose="020B0604020202020204" pitchFamily="34" charset="0"/>
              </a:rPr>
              <a:t>Logic symbols, flip flops, latches and shift registers</a:t>
            </a:r>
          </a:p>
        </p:txBody>
      </p:sp>
      <p:sp>
        <p:nvSpPr>
          <p:cNvPr id="3" name="Content Placeholder 2"/>
          <p:cNvSpPr>
            <a:spLocks noGrp="1"/>
          </p:cNvSpPr>
          <p:nvPr>
            <p:ph idx="1"/>
          </p:nvPr>
        </p:nvSpPr>
        <p:spPr>
          <a:xfrm>
            <a:off x="142946" y="1702813"/>
            <a:ext cx="9153454" cy="1601103"/>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We can build circuits that implement logic operations.  For example, the and below will output a 1 (5V) only if both inputs are 1.</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algn="l"/>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We can combine these elements together with a clock to build important digital building blocks.</a:t>
            </a:r>
          </a:p>
          <a:p>
            <a:pPr marL="342900" indent="-342900" algn="l">
              <a:buFont typeface="Arial" panose="020B0604020202020204" pitchFamily="34" charset="0"/>
              <a:buChar char="•"/>
            </a:pPr>
            <a:r>
              <a:rPr lang="en-US" sz="2000">
                <a:latin typeface="Arial" charset="0"/>
                <a:ea typeface="Arial" charset="0"/>
                <a:cs typeface="Arial" charset="0"/>
              </a:rPr>
              <a:t>The circuit on the right is an S-R flip flop. QB = ¬Q, always. If EN=0, i</a:t>
            </a:r>
            <a:r>
              <a:rPr lang="en-US" sz="2000" baseline="-25000">
                <a:latin typeface="Arial" charset="0"/>
                <a:ea typeface="Arial" charset="0"/>
                <a:cs typeface="Arial" charset="0"/>
              </a:rPr>
              <a:t>1</a:t>
            </a:r>
            <a:r>
              <a:rPr lang="en-US" sz="2000">
                <a:latin typeface="Arial" charset="0"/>
                <a:ea typeface="Arial" charset="0"/>
                <a:cs typeface="Arial" charset="0"/>
              </a:rPr>
              <a:t>=i</a:t>
            </a:r>
            <a:r>
              <a:rPr lang="en-US" sz="2000" baseline="-25000">
                <a:latin typeface="Arial" charset="0"/>
                <a:ea typeface="Arial" charset="0"/>
                <a:cs typeface="Arial" charset="0"/>
              </a:rPr>
              <a:t>2</a:t>
            </a:r>
            <a:r>
              <a:rPr lang="en-US" sz="2000">
                <a:latin typeface="Arial" charset="0"/>
                <a:ea typeface="Arial" charset="0"/>
                <a:cs typeface="Arial" charset="0"/>
              </a:rPr>
              <a:t>=1 and the other NAND input will be Q will get ¬Q and Q will keep whatever value it had.  If EN=1, S=1 and R=0, Q=1 and QB=0. If EN=1, S=0 and R=1, Q=0 and QB=1.  The output is undefined if EN=1, and S and R have the same value.</a:t>
            </a:r>
          </a:p>
          <a:p>
            <a:pPr marL="342900" indent="-342900" algn="l">
              <a:buFont typeface="Arial" panose="020B0604020202020204" pitchFamily="34" charset="0"/>
              <a:buChar char="•"/>
            </a:pPr>
            <a:r>
              <a:rPr lang="en-US" sz="2000">
                <a:latin typeface="Arial" charset="0"/>
                <a:ea typeface="Arial" charset="0"/>
                <a:cs typeface="Arial" charset="0"/>
              </a:rPr>
              <a:t>We can also build memory elements, arithmetic elements, and comparators from these elements.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36</a:t>
            </a:fld>
            <a:endParaRPr lang="en-US"/>
          </a:p>
        </p:txBody>
      </p:sp>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44433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26275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26358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26358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26275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31963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32283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32134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3209750"/>
            <a:ext cx="838691" cy="369332"/>
          </a:xfrm>
          <a:prstGeom prst="rect">
            <a:avLst/>
          </a:prstGeom>
          <a:noFill/>
        </p:spPr>
        <p:txBody>
          <a:bodyPr wrap="none" rtlCol="0">
            <a:spAutoFit/>
          </a:bodyPr>
          <a:lstStyle/>
          <a:p>
            <a:r>
              <a:rPr lang="en-US"/>
              <a:t>not or</a:t>
            </a:r>
          </a:p>
        </p:txBody>
      </p:sp>
      <p:sp>
        <p:nvSpPr>
          <p:cNvPr id="6" name="TextBox 5">
            <a:extLst>
              <a:ext uri="{FF2B5EF4-FFF2-40B4-BE49-F238E27FC236}">
                <a16:creationId xmlns:a16="http://schemas.microsoft.com/office/drawing/2014/main" id="{6300F4DE-7519-C54F-8EC8-EAAB49343EA2}"/>
              </a:ext>
            </a:extLst>
          </p:cNvPr>
          <p:cNvSpPr txBox="1"/>
          <p:nvPr/>
        </p:nvSpPr>
        <p:spPr>
          <a:xfrm>
            <a:off x="10584795" y="4335467"/>
            <a:ext cx="532550" cy="307777"/>
          </a:xfrm>
          <a:prstGeom prst="rect">
            <a:avLst/>
          </a:prstGeom>
          <a:noFill/>
        </p:spPr>
        <p:txBody>
          <a:bodyPr wrap="square" rtlCol="0">
            <a:spAutoFit/>
          </a:bodyPr>
          <a:lstStyle/>
          <a:p>
            <a:r>
              <a:rPr lang="en-US" sz="1400"/>
              <a:t>i</a:t>
            </a:r>
            <a:r>
              <a:rPr lang="en-US" sz="1400" baseline="-2500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619965" y="5753956"/>
            <a:ext cx="532550" cy="307777"/>
          </a:xfrm>
          <a:prstGeom prst="rect">
            <a:avLst/>
          </a:prstGeom>
          <a:noFill/>
        </p:spPr>
        <p:txBody>
          <a:bodyPr wrap="square" rtlCol="0">
            <a:spAutoFit/>
          </a:bodyPr>
          <a:lstStyle/>
          <a:p>
            <a:r>
              <a:rPr lang="en-US" sz="1400"/>
              <a:t>i</a:t>
            </a:r>
            <a:r>
              <a:rPr lang="en-US" sz="1400" baseline="-25000"/>
              <a:t>2</a:t>
            </a:r>
          </a:p>
        </p:txBody>
      </p:sp>
    </p:spTree>
    <p:extLst>
      <p:ext uri="{BB962C8B-B14F-4D97-AF65-F5344CB8AC3E}">
        <p14:creationId xmlns:p14="http://schemas.microsoft.com/office/powerpoint/2010/main" val="3674300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690" y="160340"/>
            <a:ext cx="10349345" cy="868362"/>
          </a:xfrm>
        </p:spPr>
        <p:txBody>
          <a:bodyPr anchor="ctr">
            <a:noAutofit/>
          </a:bodyPr>
          <a:lstStyle/>
          <a:p>
            <a:pPr algn="ctr"/>
            <a:r>
              <a:rPr lang="en-US" sz="4400">
                <a:latin typeface="Arial" panose="020B0604020202020204" pitchFamily="34" charset="0"/>
                <a:cs typeface="Arial" panose="020B0604020202020204" pitchFamily="34" charset="0"/>
              </a:rPr>
              <a:t>Digital signals and synchronous circuits</a:t>
            </a:r>
          </a:p>
        </p:txBody>
      </p:sp>
      <p:sp>
        <p:nvSpPr>
          <p:cNvPr id="3" name="Content Placeholder 2"/>
          <p:cNvSpPr>
            <a:spLocks noGrp="1"/>
          </p:cNvSpPr>
          <p:nvPr>
            <p:ph idx="1"/>
          </p:nvPr>
        </p:nvSpPr>
        <p:spPr>
          <a:xfrm>
            <a:off x="194490" y="1343222"/>
            <a:ext cx="11748127"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Digital signals have two level, on (say 5V) and off (say 0V).</a:t>
            </a:r>
          </a:p>
          <a:p>
            <a:pPr marL="342900" indent="-342900" algn="l">
              <a:buFont typeface="Arial" panose="020B0604020202020204" pitchFamily="34" charset="0"/>
              <a:buChar char="•"/>
            </a:pPr>
            <a:r>
              <a:rPr lang="en-US" sz="2000">
                <a:latin typeface="Arial" charset="0"/>
                <a:ea typeface="Arial" charset="0"/>
                <a:cs typeface="Arial" charset="0"/>
              </a:rPr>
              <a:t>Digital circuits are clocked meaning there is a clock signal pictured below.</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 value is calculated by combinatorial logic (and’s or’s,…) with and memory elements and moved into storage elements (registers) on each clock cycle.</a:t>
            </a:r>
          </a:p>
          <a:p>
            <a:pPr marL="342900" indent="-342900" algn="l">
              <a:buFont typeface="Arial" panose="020B0604020202020204" pitchFamily="34" charset="0"/>
              <a:buChar char="•"/>
            </a:pPr>
            <a:r>
              <a:rPr lang="en-US" sz="2000">
                <a:latin typeface="Arial" charset="0"/>
                <a:ea typeface="Arial" charset="0"/>
                <a:cs typeface="Arial" charset="0"/>
              </a:rPr>
              <a:t>In a microcontroller or computer, a program which consists of binary instructions and on each cycle, the instruction selects the logic connecting input registers, the particular logic required by an instruction and an output register.</a:t>
            </a:r>
          </a:p>
          <a:p>
            <a:pPr marL="342900" indent="-342900" algn="l">
              <a:buFont typeface="Arial" panose="020B0604020202020204" pitchFamily="34" charset="0"/>
              <a:buChar char="•"/>
            </a:pPr>
            <a:r>
              <a:rPr lang="en-US" sz="2000">
                <a:latin typeface="Arial" charset="0"/>
                <a:ea typeface="Arial" charset="0"/>
                <a:cs typeface="Arial" charset="0"/>
              </a:rPr>
              <a:t>A program moves from one instruction to the next each clock cycle although some instructions may cause a change in program flow by “jumping” to an earlier or later instruction based, say on some test condition (e.g. jump if the value of register 1 &gt; the value of register 2).</a:t>
            </a:r>
          </a:p>
          <a:p>
            <a:pPr marL="342900" indent="-342900" algn="l">
              <a:buFont typeface="Arial" panose="020B0604020202020204" pitchFamily="34" charset="0"/>
              <a:buChar char="•"/>
            </a:pPr>
            <a:r>
              <a:rPr lang="en-US" sz="2000">
                <a:latin typeface="Arial" charset="0"/>
                <a:ea typeface="Arial" charset="0"/>
                <a:cs typeface="Arial" charset="0"/>
              </a:rPr>
              <a:t>Digital circuits are pretty simple but when so many of them are composed, the processing power is formidable; it has changed our lives.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37</a:t>
            </a:fld>
            <a:endParaRPr lang="en-US"/>
          </a:p>
        </p:txBody>
      </p:sp>
      <p:pic>
        <p:nvPicPr>
          <p:cNvPr id="4" name="Picture 3">
            <a:extLst>
              <a:ext uri="{FF2B5EF4-FFF2-40B4-BE49-F238E27FC236}">
                <a16:creationId xmlns:a16="http://schemas.microsoft.com/office/drawing/2014/main" id="{67850742-F4FD-9E4A-B7C6-53C5E082BCC0}"/>
              </a:ext>
            </a:extLst>
          </p:cNvPr>
          <p:cNvPicPr>
            <a:picLocks noChangeAspect="1"/>
          </p:cNvPicPr>
          <p:nvPr/>
        </p:nvPicPr>
        <p:blipFill>
          <a:blip r:embed="rId3"/>
          <a:stretch>
            <a:fillRect/>
          </a:stretch>
        </p:blipFill>
        <p:spPr>
          <a:xfrm>
            <a:off x="1409700" y="2374437"/>
            <a:ext cx="4686300" cy="927100"/>
          </a:xfrm>
          <a:prstGeom prst="rect">
            <a:avLst/>
          </a:prstGeom>
        </p:spPr>
      </p:pic>
    </p:spTree>
    <p:extLst>
      <p:ext uri="{BB962C8B-B14F-4D97-AF65-F5344CB8AC3E}">
        <p14:creationId xmlns:p14="http://schemas.microsoft.com/office/powerpoint/2010/main" val="2138672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121964" cy="868362"/>
          </a:xfrm>
        </p:spPr>
        <p:txBody>
          <a:bodyPr anchor="ctr">
            <a:normAutofit/>
          </a:bodyPr>
          <a:lstStyle/>
          <a:p>
            <a:pPr algn="ctr"/>
            <a:r>
              <a:rPr lang="en-US" sz="4400">
                <a:latin typeface="Arial" panose="020B0604020202020204" pitchFamily="34" charset="0"/>
                <a:cs typeface="Arial" panose="020B0604020202020204" pitchFamily="34" charset="0"/>
              </a:rPr>
              <a:t>SRAM and DRAM</a:t>
            </a:r>
          </a:p>
        </p:txBody>
      </p:sp>
      <p:sp>
        <p:nvSpPr>
          <p:cNvPr id="3" name="Content Placeholder 2"/>
          <p:cNvSpPr>
            <a:spLocks noGrp="1"/>
          </p:cNvSpPr>
          <p:nvPr>
            <p:ph idx="1"/>
          </p:nvPr>
        </p:nvSpPr>
        <p:spPr>
          <a:xfrm>
            <a:off x="435378" y="1406077"/>
            <a:ext cx="11139366" cy="253123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Binary values can be stored in and retrieved from computer memory. </a:t>
            </a:r>
          </a:p>
          <a:p>
            <a:pPr marL="342900" indent="-342900" algn="l">
              <a:buFont typeface="Arial" panose="020B0604020202020204" pitchFamily="34" charset="0"/>
              <a:buChar char="•"/>
            </a:pPr>
            <a:r>
              <a:rPr lang="en-US" sz="2000" dirty="0">
                <a:latin typeface="Arial" charset="0"/>
                <a:ea typeface="Arial" charset="0"/>
                <a:cs typeface="Arial" charset="0"/>
              </a:rPr>
              <a:t>Computer memory comes in two types:  Static random-access memories (SRAM) retain the storage value with no intervention and have very fast access times.  The registers and caches in your computer are based on SRAM.</a:t>
            </a:r>
          </a:p>
          <a:p>
            <a:pPr marL="342900" indent="-342900" algn="l">
              <a:buFont typeface="Arial" panose="020B0604020202020204" pitchFamily="34" charset="0"/>
              <a:buChar char="•"/>
            </a:pPr>
            <a:r>
              <a:rPr lang="en-US" sz="2000" dirty="0">
                <a:latin typeface="Arial" charset="0"/>
                <a:ea typeface="Arial" charset="0"/>
                <a:cs typeface="Arial" charset="0"/>
              </a:rPr>
              <a:t>Dynamic random-access elements retain values for brief periods of time  and must be “refreshed” regularly.  The main memory in your PC is built on DRAM.</a:t>
            </a:r>
          </a:p>
          <a:p>
            <a:pPr marL="342900" indent="-342900" algn="l">
              <a:buFont typeface="Arial" panose="020B0604020202020204" pitchFamily="34" charset="0"/>
              <a:buChar char="•"/>
            </a:pPr>
            <a:r>
              <a:rPr lang="en-US" sz="2000" dirty="0">
                <a:latin typeface="Arial" charset="0"/>
                <a:ea typeface="Arial" charset="0"/>
                <a:cs typeface="Arial" charset="0"/>
              </a:rPr>
              <a:t>You can see how DRAM and SRAM are built below.</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38</a:t>
            </a:fld>
            <a:endParaRPr lang="en-US"/>
          </a:p>
        </p:txBody>
      </p:sp>
      <p:grpSp>
        <p:nvGrpSpPr>
          <p:cNvPr id="15" name="Group 474">
            <a:extLst>
              <a:ext uri="{FF2B5EF4-FFF2-40B4-BE49-F238E27FC236}">
                <a16:creationId xmlns:a16="http://schemas.microsoft.com/office/drawing/2014/main" id="{E1552EFD-E44F-664C-BCFA-105D49EFB71F}"/>
              </a:ext>
            </a:extLst>
          </p:cNvPr>
          <p:cNvGrpSpPr>
            <a:grpSpLocks/>
          </p:cNvGrpSpPr>
          <p:nvPr/>
        </p:nvGrpSpPr>
        <p:grpSpPr bwMode="auto">
          <a:xfrm rot="5400000">
            <a:off x="1110249" y="4384429"/>
            <a:ext cx="722389" cy="1138570"/>
            <a:chOff x="3312" y="1344"/>
            <a:chExt cx="240" cy="384"/>
          </a:xfrm>
        </p:grpSpPr>
        <p:sp>
          <p:nvSpPr>
            <p:cNvPr id="16" name="Freeform 3">
              <a:extLst>
                <a:ext uri="{FF2B5EF4-FFF2-40B4-BE49-F238E27FC236}">
                  <a16:creationId xmlns:a16="http://schemas.microsoft.com/office/drawing/2014/main" id="{56C3AE0E-2DA8-B846-BB6B-189D60FEB4B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4">
              <a:extLst>
                <a:ext uri="{FF2B5EF4-FFF2-40B4-BE49-F238E27FC236}">
                  <a16:creationId xmlns:a16="http://schemas.microsoft.com/office/drawing/2014/main" id="{88A05CE6-810F-1544-BB26-F7DB3936012D}"/>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6">
              <a:extLst>
                <a:ext uri="{FF2B5EF4-FFF2-40B4-BE49-F238E27FC236}">
                  <a16:creationId xmlns:a16="http://schemas.microsoft.com/office/drawing/2014/main" id="{180E1219-98F7-8546-BD8A-A61A11204B5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18EA11D8-0B95-3440-9DAE-5B24356EE788}"/>
              </a:ext>
            </a:extLst>
          </p:cNvPr>
          <p:cNvCxnSpPr>
            <a:cxnSpLocks/>
            <a:stCxn id="108" idx="0"/>
            <a:endCxn id="49" idx="1"/>
          </p:cNvCxnSpPr>
          <p:nvPr/>
        </p:nvCxnSpPr>
        <p:spPr>
          <a:xfrm flipH="1">
            <a:off x="9030285" y="4854766"/>
            <a:ext cx="1514348" cy="6354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5CC251-2D5F-574E-AEC0-380F88457CE0}"/>
              </a:ext>
            </a:extLst>
          </p:cNvPr>
          <p:cNvCxnSpPr>
            <a:cxnSpLocks/>
          </p:cNvCxnSpPr>
          <p:nvPr/>
        </p:nvCxnSpPr>
        <p:spPr>
          <a:xfrm>
            <a:off x="2024349" y="4592518"/>
            <a:ext cx="0" cy="8873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2">
            <a:extLst>
              <a:ext uri="{FF2B5EF4-FFF2-40B4-BE49-F238E27FC236}">
                <a16:creationId xmlns:a16="http://schemas.microsoft.com/office/drawing/2014/main" id="{F7757904-56A2-D145-A0F2-2E8C822BE503}"/>
              </a:ext>
            </a:extLst>
          </p:cNvPr>
          <p:cNvGrpSpPr>
            <a:grpSpLocks/>
          </p:cNvGrpSpPr>
          <p:nvPr/>
        </p:nvGrpSpPr>
        <p:grpSpPr bwMode="auto">
          <a:xfrm>
            <a:off x="1871402" y="5988761"/>
            <a:ext cx="304800" cy="381000"/>
            <a:chOff x="4272" y="3072"/>
            <a:chExt cx="192" cy="240"/>
          </a:xfrm>
        </p:grpSpPr>
        <p:sp>
          <p:nvSpPr>
            <p:cNvPr id="24" name="Line 99">
              <a:extLst>
                <a:ext uri="{FF2B5EF4-FFF2-40B4-BE49-F238E27FC236}">
                  <a16:creationId xmlns:a16="http://schemas.microsoft.com/office/drawing/2014/main" id="{945885DB-38E5-3E4B-AFA1-3E26CFCFD2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40F8F820-CD7C-594C-9659-02643C12CA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9C104B31-60A2-F246-9146-8775A6F169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9B18B1D8-F8DF-784E-AD18-6F6DB05AC9D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A3236DE0-5024-A84E-B46F-8276E6D111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8363BD01-0D55-E54F-9C59-BF479E642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Shape 223">
            <a:extLst>
              <a:ext uri="{FF2B5EF4-FFF2-40B4-BE49-F238E27FC236}">
                <a16:creationId xmlns:a16="http://schemas.microsoft.com/office/drawing/2014/main" id="{EBAB6236-DC11-9A42-AE71-8986766550E6}"/>
              </a:ext>
            </a:extLst>
          </p:cNvPr>
          <p:cNvSpPr/>
          <p:nvPr/>
        </p:nvSpPr>
        <p:spPr>
          <a:xfrm>
            <a:off x="1415444" y="528786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1" name="Shape 223">
            <a:extLst>
              <a:ext uri="{FF2B5EF4-FFF2-40B4-BE49-F238E27FC236}">
                <a16:creationId xmlns:a16="http://schemas.microsoft.com/office/drawing/2014/main" id="{8FC7EA2A-F01B-3C49-B851-7713AEC8C995}"/>
              </a:ext>
            </a:extLst>
          </p:cNvPr>
          <p:cNvSpPr/>
          <p:nvPr/>
        </p:nvSpPr>
        <p:spPr>
          <a:xfrm>
            <a:off x="871558" y="454368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TextBox 31">
            <a:extLst>
              <a:ext uri="{FF2B5EF4-FFF2-40B4-BE49-F238E27FC236}">
                <a16:creationId xmlns:a16="http://schemas.microsoft.com/office/drawing/2014/main" id="{0B4AB6FA-F89F-1344-B34E-F599E9AC1E23}"/>
              </a:ext>
            </a:extLst>
          </p:cNvPr>
          <p:cNvSpPr txBox="1"/>
          <p:nvPr/>
        </p:nvSpPr>
        <p:spPr>
          <a:xfrm>
            <a:off x="469485" y="4153960"/>
            <a:ext cx="1184940" cy="307777"/>
          </a:xfrm>
          <a:prstGeom prst="rect">
            <a:avLst/>
          </a:prstGeom>
          <a:noFill/>
        </p:spPr>
        <p:txBody>
          <a:bodyPr wrap="none" rtlCol="0">
            <a:spAutoFit/>
          </a:bodyPr>
          <a:lstStyle/>
          <a:p>
            <a:r>
              <a:rPr lang="en-US" sz="1400"/>
              <a:t>Data in/out</a:t>
            </a:r>
          </a:p>
        </p:txBody>
      </p:sp>
      <p:sp>
        <p:nvSpPr>
          <p:cNvPr id="33" name="TextBox 32">
            <a:extLst>
              <a:ext uri="{FF2B5EF4-FFF2-40B4-BE49-F238E27FC236}">
                <a16:creationId xmlns:a16="http://schemas.microsoft.com/office/drawing/2014/main" id="{A564FA17-2774-F547-9A1F-4A39B5381B90}"/>
              </a:ext>
            </a:extLst>
          </p:cNvPr>
          <p:cNvSpPr txBox="1"/>
          <p:nvPr/>
        </p:nvSpPr>
        <p:spPr>
          <a:xfrm>
            <a:off x="757812" y="5445088"/>
            <a:ext cx="947695" cy="307777"/>
          </a:xfrm>
          <a:prstGeom prst="rect">
            <a:avLst/>
          </a:prstGeom>
          <a:noFill/>
        </p:spPr>
        <p:txBody>
          <a:bodyPr wrap="none" rtlCol="0">
            <a:spAutoFit/>
          </a:bodyPr>
          <a:lstStyle/>
          <a:p>
            <a:r>
              <a:rPr lang="en-US" sz="1400"/>
              <a:t>Bit select</a:t>
            </a:r>
          </a:p>
        </p:txBody>
      </p:sp>
      <p:grpSp>
        <p:nvGrpSpPr>
          <p:cNvPr id="34" name="Group 474">
            <a:extLst>
              <a:ext uri="{FF2B5EF4-FFF2-40B4-BE49-F238E27FC236}">
                <a16:creationId xmlns:a16="http://schemas.microsoft.com/office/drawing/2014/main" id="{DB836BC2-C8C9-0342-805E-6C69AE1E3728}"/>
              </a:ext>
            </a:extLst>
          </p:cNvPr>
          <p:cNvGrpSpPr>
            <a:grpSpLocks/>
          </p:cNvGrpSpPr>
          <p:nvPr/>
        </p:nvGrpSpPr>
        <p:grpSpPr bwMode="auto">
          <a:xfrm rot="5400000">
            <a:off x="11018099" y="4635863"/>
            <a:ext cx="503580" cy="934097"/>
            <a:chOff x="3312" y="1344"/>
            <a:chExt cx="240" cy="384"/>
          </a:xfrm>
        </p:grpSpPr>
        <p:sp>
          <p:nvSpPr>
            <p:cNvPr id="35" name="Freeform 3">
              <a:extLst>
                <a:ext uri="{FF2B5EF4-FFF2-40B4-BE49-F238E27FC236}">
                  <a16:creationId xmlns:a16="http://schemas.microsoft.com/office/drawing/2014/main" id="{9D94D0C1-B58F-D449-BDCA-1A404AD5488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Line 4">
              <a:extLst>
                <a:ext uri="{FF2B5EF4-FFF2-40B4-BE49-F238E27FC236}">
                  <a16:creationId xmlns:a16="http://schemas.microsoft.com/office/drawing/2014/main" id="{91D14A6F-8D97-1343-A00F-39D4EAA592E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6">
              <a:extLst>
                <a:ext uri="{FF2B5EF4-FFF2-40B4-BE49-F238E27FC236}">
                  <a16:creationId xmlns:a16="http://schemas.microsoft.com/office/drawing/2014/main" id="{B6033373-60B7-7948-9151-6B4B020362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474">
            <a:extLst>
              <a:ext uri="{FF2B5EF4-FFF2-40B4-BE49-F238E27FC236}">
                <a16:creationId xmlns:a16="http://schemas.microsoft.com/office/drawing/2014/main" id="{3D4971A4-E047-524E-8298-B9DCF67669E9}"/>
              </a:ext>
            </a:extLst>
          </p:cNvPr>
          <p:cNvGrpSpPr>
            <a:grpSpLocks/>
          </p:cNvGrpSpPr>
          <p:nvPr/>
        </p:nvGrpSpPr>
        <p:grpSpPr bwMode="auto">
          <a:xfrm rot="5400000">
            <a:off x="7408355" y="4629262"/>
            <a:ext cx="503580" cy="934097"/>
            <a:chOff x="3312" y="1344"/>
            <a:chExt cx="240" cy="384"/>
          </a:xfrm>
        </p:grpSpPr>
        <p:sp>
          <p:nvSpPr>
            <p:cNvPr id="40" name="Freeform 3">
              <a:extLst>
                <a:ext uri="{FF2B5EF4-FFF2-40B4-BE49-F238E27FC236}">
                  <a16:creationId xmlns:a16="http://schemas.microsoft.com/office/drawing/2014/main" id="{3972C430-1751-FC46-821D-6B6B63B3927C}"/>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Line 4">
              <a:extLst>
                <a:ext uri="{FF2B5EF4-FFF2-40B4-BE49-F238E27FC236}">
                  <a16:creationId xmlns:a16="http://schemas.microsoft.com/office/drawing/2014/main" id="{7B36462D-C55C-A94B-AACE-2D7FA21B2A19}"/>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
              <a:extLst>
                <a:ext uri="{FF2B5EF4-FFF2-40B4-BE49-F238E27FC236}">
                  <a16:creationId xmlns:a16="http://schemas.microsoft.com/office/drawing/2014/main" id="{0A757ECF-D1D1-4E46-8B6A-B7E325DFD91B}"/>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 name="Group 474">
            <a:extLst>
              <a:ext uri="{FF2B5EF4-FFF2-40B4-BE49-F238E27FC236}">
                <a16:creationId xmlns:a16="http://schemas.microsoft.com/office/drawing/2014/main" id="{E1CD312F-B434-724A-99AA-842BD33E2BA5}"/>
              </a:ext>
            </a:extLst>
          </p:cNvPr>
          <p:cNvGrpSpPr>
            <a:grpSpLocks/>
          </p:cNvGrpSpPr>
          <p:nvPr/>
        </p:nvGrpSpPr>
        <p:grpSpPr bwMode="auto">
          <a:xfrm>
            <a:off x="8532233" y="3853843"/>
            <a:ext cx="503580" cy="934097"/>
            <a:chOff x="3312" y="1344"/>
            <a:chExt cx="240" cy="384"/>
          </a:xfrm>
        </p:grpSpPr>
        <p:sp>
          <p:nvSpPr>
            <p:cNvPr id="44" name="Freeform 3">
              <a:extLst>
                <a:ext uri="{FF2B5EF4-FFF2-40B4-BE49-F238E27FC236}">
                  <a16:creationId xmlns:a16="http://schemas.microsoft.com/office/drawing/2014/main" id="{62519963-32E3-0A46-98ED-669A1A03191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Line 4">
              <a:extLst>
                <a:ext uri="{FF2B5EF4-FFF2-40B4-BE49-F238E27FC236}">
                  <a16:creationId xmlns:a16="http://schemas.microsoft.com/office/drawing/2014/main" id="{785D56D0-F1C7-CD4A-8A5F-D29086E0808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
              <a:extLst>
                <a:ext uri="{FF2B5EF4-FFF2-40B4-BE49-F238E27FC236}">
                  <a16:creationId xmlns:a16="http://schemas.microsoft.com/office/drawing/2014/main" id="{3504305C-DB2B-F94E-85C1-67785FC6133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 name="Group 474">
            <a:extLst>
              <a:ext uri="{FF2B5EF4-FFF2-40B4-BE49-F238E27FC236}">
                <a16:creationId xmlns:a16="http://schemas.microsoft.com/office/drawing/2014/main" id="{3D9B1E67-E2F3-4448-B721-0316663BB082}"/>
              </a:ext>
            </a:extLst>
          </p:cNvPr>
          <p:cNvGrpSpPr>
            <a:grpSpLocks/>
          </p:cNvGrpSpPr>
          <p:nvPr/>
        </p:nvGrpSpPr>
        <p:grpSpPr bwMode="auto">
          <a:xfrm>
            <a:off x="8526705" y="5023118"/>
            <a:ext cx="503580" cy="934097"/>
            <a:chOff x="3312" y="1344"/>
            <a:chExt cx="240" cy="384"/>
          </a:xfrm>
        </p:grpSpPr>
        <p:sp>
          <p:nvSpPr>
            <p:cNvPr id="48" name="Freeform 3">
              <a:extLst>
                <a:ext uri="{FF2B5EF4-FFF2-40B4-BE49-F238E27FC236}">
                  <a16:creationId xmlns:a16="http://schemas.microsoft.com/office/drawing/2014/main" id="{3D0B980B-7AD2-0741-A82B-E8E4863E2EE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 name="Line 4">
              <a:extLst>
                <a:ext uri="{FF2B5EF4-FFF2-40B4-BE49-F238E27FC236}">
                  <a16:creationId xmlns:a16="http://schemas.microsoft.com/office/drawing/2014/main" id="{F18D6FA0-6E31-DD49-B8AA-D345AB017180}"/>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6">
              <a:extLst>
                <a:ext uri="{FF2B5EF4-FFF2-40B4-BE49-F238E27FC236}">
                  <a16:creationId xmlns:a16="http://schemas.microsoft.com/office/drawing/2014/main" id="{34704C63-168D-1145-9AA5-FC7178586D31}"/>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1" name="Group 474">
            <a:extLst>
              <a:ext uri="{FF2B5EF4-FFF2-40B4-BE49-F238E27FC236}">
                <a16:creationId xmlns:a16="http://schemas.microsoft.com/office/drawing/2014/main" id="{5CC3A6F1-4BB7-8246-A1A6-8AA808F7DCC4}"/>
              </a:ext>
            </a:extLst>
          </p:cNvPr>
          <p:cNvGrpSpPr>
            <a:grpSpLocks/>
          </p:cNvGrpSpPr>
          <p:nvPr/>
        </p:nvGrpSpPr>
        <p:grpSpPr bwMode="auto">
          <a:xfrm rot="10800000">
            <a:off x="10040273" y="5000473"/>
            <a:ext cx="503580" cy="934097"/>
            <a:chOff x="3312" y="1344"/>
            <a:chExt cx="240" cy="384"/>
          </a:xfrm>
        </p:grpSpPr>
        <p:sp>
          <p:nvSpPr>
            <p:cNvPr id="52" name="Freeform 3">
              <a:extLst>
                <a:ext uri="{FF2B5EF4-FFF2-40B4-BE49-F238E27FC236}">
                  <a16:creationId xmlns:a16="http://schemas.microsoft.com/office/drawing/2014/main" id="{D4F8B9D0-C7CC-9D42-94D7-1415DD67C4E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Line 4">
              <a:extLst>
                <a:ext uri="{FF2B5EF4-FFF2-40B4-BE49-F238E27FC236}">
                  <a16:creationId xmlns:a16="http://schemas.microsoft.com/office/drawing/2014/main" id="{B240D0FD-C813-6442-B075-227CA8AFE0C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6">
              <a:extLst>
                <a:ext uri="{FF2B5EF4-FFF2-40B4-BE49-F238E27FC236}">
                  <a16:creationId xmlns:a16="http://schemas.microsoft.com/office/drawing/2014/main" id="{E6AF37A4-A89B-FD4E-9459-CF5A93B7B4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 name="Group 474">
            <a:extLst>
              <a:ext uri="{FF2B5EF4-FFF2-40B4-BE49-F238E27FC236}">
                <a16:creationId xmlns:a16="http://schemas.microsoft.com/office/drawing/2014/main" id="{6576D422-63F2-DF4C-9B49-8048C7E6F826}"/>
              </a:ext>
            </a:extLst>
          </p:cNvPr>
          <p:cNvGrpSpPr>
            <a:grpSpLocks/>
          </p:cNvGrpSpPr>
          <p:nvPr/>
        </p:nvGrpSpPr>
        <p:grpSpPr bwMode="auto">
          <a:xfrm rot="10800000">
            <a:off x="10034465" y="3860442"/>
            <a:ext cx="503580" cy="934097"/>
            <a:chOff x="3312" y="1344"/>
            <a:chExt cx="240" cy="384"/>
          </a:xfrm>
        </p:grpSpPr>
        <p:sp>
          <p:nvSpPr>
            <p:cNvPr id="56" name="Freeform 3">
              <a:extLst>
                <a:ext uri="{FF2B5EF4-FFF2-40B4-BE49-F238E27FC236}">
                  <a16:creationId xmlns:a16="http://schemas.microsoft.com/office/drawing/2014/main" id="{92D44CFB-1417-3644-BBB8-67C310866A9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 name="Line 4">
              <a:extLst>
                <a:ext uri="{FF2B5EF4-FFF2-40B4-BE49-F238E27FC236}">
                  <a16:creationId xmlns:a16="http://schemas.microsoft.com/office/drawing/2014/main" id="{952A7D6F-9B3B-6A40-AC5A-A45DE8B1957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6">
              <a:extLst>
                <a:ext uri="{FF2B5EF4-FFF2-40B4-BE49-F238E27FC236}">
                  <a16:creationId xmlns:a16="http://schemas.microsoft.com/office/drawing/2014/main" id="{8E48B0E0-13C9-9840-B78C-E84EAAFD08CF}"/>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1" name="Straight Connector 60">
            <a:extLst>
              <a:ext uri="{FF2B5EF4-FFF2-40B4-BE49-F238E27FC236}">
                <a16:creationId xmlns:a16="http://schemas.microsoft.com/office/drawing/2014/main" id="{D4F98C5C-74C4-F449-B6D8-28D2E4428FF0}"/>
              </a:ext>
            </a:extLst>
          </p:cNvPr>
          <p:cNvCxnSpPr>
            <a:cxnSpLocks/>
          </p:cNvCxnSpPr>
          <p:nvPr/>
        </p:nvCxnSpPr>
        <p:spPr>
          <a:xfrm>
            <a:off x="8531986" y="4819333"/>
            <a:ext cx="0" cy="2445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515DBC-287C-A44C-B65A-D965E78C88CE}"/>
              </a:ext>
            </a:extLst>
          </p:cNvPr>
          <p:cNvCxnSpPr>
            <a:cxnSpLocks/>
          </p:cNvCxnSpPr>
          <p:nvPr/>
        </p:nvCxnSpPr>
        <p:spPr>
          <a:xfrm>
            <a:off x="10542995" y="4641504"/>
            <a:ext cx="7260" cy="5047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76CE75-D68B-A04C-B164-F5537F048D83}"/>
              </a:ext>
            </a:extLst>
          </p:cNvPr>
          <p:cNvCxnSpPr>
            <a:cxnSpLocks/>
          </p:cNvCxnSpPr>
          <p:nvPr/>
        </p:nvCxnSpPr>
        <p:spPr>
          <a:xfrm flipH="1">
            <a:off x="8532236" y="3875614"/>
            <a:ext cx="20138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1455E75-254D-2C48-9D13-20E0122E6446}"/>
              </a:ext>
            </a:extLst>
          </p:cNvPr>
          <p:cNvCxnSpPr>
            <a:cxnSpLocks/>
          </p:cNvCxnSpPr>
          <p:nvPr/>
        </p:nvCxnSpPr>
        <p:spPr>
          <a:xfrm>
            <a:off x="9622971" y="3574470"/>
            <a:ext cx="0" cy="7609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FD74AFF-4D9F-C840-9C12-5B5EA57D7684}"/>
              </a:ext>
            </a:extLst>
          </p:cNvPr>
          <p:cNvCxnSpPr>
            <a:cxnSpLocks/>
          </p:cNvCxnSpPr>
          <p:nvPr/>
        </p:nvCxnSpPr>
        <p:spPr>
          <a:xfrm>
            <a:off x="11269889" y="5287686"/>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F630706-BD58-8049-94E9-39ED4696F981}"/>
              </a:ext>
            </a:extLst>
          </p:cNvPr>
          <p:cNvCxnSpPr>
            <a:cxnSpLocks/>
          </p:cNvCxnSpPr>
          <p:nvPr/>
        </p:nvCxnSpPr>
        <p:spPr>
          <a:xfrm>
            <a:off x="7660145" y="5278969"/>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1925C6D-35D7-F948-A19F-279584601987}"/>
              </a:ext>
            </a:extLst>
          </p:cNvPr>
          <p:cNvCxnSpPr>
            <a:cxnSpLocks/>
          </p:cNvCxnSpPr>
          <p:nvPr/>
        </p:nvCxnSpPr>
        <p:spPr>
          <a:xfrm flipH="1">
            <a:off x="8127195" y="4841093"/>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222">
            <a:extLst>
              <a:ext uri="{FF2B5EF4-FFF2-40B4-BE49-F238E27FC236}">
                <a16:creationId xmlns:a16="http://schemas.microsoft.com/office/drawing/2014/main" id="{9CCCEF58-773C-5F47-9D2E-13068B28CEEE}"/>
              </a:ext>
            </a:extLst>
          </p:cNvPr>
          <p:cNvGrpSpPr>
            <a:grpSpLocks/>
          </p:cNvGrpSpPr>
          <p:nvPr/>
        </p:nvGrpSpPr>
        <p:grpSpPr bwMode="auto">
          <a:xfrm>
            <a:off x="8374085" y="5878035"/>
            <a:ext cx="304800" cy="381000"/>
            <a:chOff x="4272" y="3072"/>
            <a:chExt cx="192" cy="240"/>
          </a:xfrm>
        </p:grpSpPr>
        <p:sp>
          <p:nvSpPr>
            <p:cNvPr id="71" name="Line 99">
              <a:extLst>
                <a:ext uri="{FF2B5EF4-FFF2-40B4-BE49-F238E27FC236}">
                  <a16:creationId xmlns:a16="http://schemas.microsoft.com/office/drawing/2014/main" id="{EE24B432-2BB6-7A48-BA8B-F01DD52B98B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888F189B-25A5-484D-842C-5E1301045F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A5803F9-FD75-B24B-82F5-164F13953A3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6173FBA-3E7A-0B47-8322-00A75D54EB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C58BE2CC-17D5-1F4D-9EDF-C09A4F8BC5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1583FD2-CECD-E842-BCBE-BC97D3B7172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495EE5CF-C797-0847-B28C-9BACCFF73E83}"/>
              </a:ext>
            </a:extLst>
          </p:cNvPr>
          <p:cNvGrpSpPr>
            <a:grpSpLocks/>
          </p:cNvGrpSpPr>
          <p:nvPr/>
        </p:nvGrpSpPr>
        <p:grpSpPr bwMode="auto">
          <a:xfrm>
            <a:off x="10384322" y="5866516"/>
            <a:ext cx="304800" cy="381000"/>
            <a:chOff x="4272" y="3072"/>
            <a:chExt cx="192" cy="240"/>
          </a:xfrm>
        </p:grpSpPr>
        <p:sp>
          <p:nvSpPr>
            <p:cNvPr id="78" name="Line 99">
              <a:extLst>
                <a:ext uri="{FF2B5EF4-FFF2-40B4-BE49-F238E27FC236}">
                  <a16:creationId xmlns:a16="http://schemas.microsoft.com/office/drawing/2014/main" id="{ED3A8863-FEAC-E04A-9562-489EF5FA54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84C4B2C9-04A7-0B4A-9785-78377B17AA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7EBE1337-0D2F-8F47-93AA-6C0C09084D1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95992546-F6D6-5346-840D-4103F3A743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A49F3B6A-6583-534B-9734-44CBFF219D0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656EB32-1EAC-CD4B-B3EE-1EDD5BEBE4B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0257E474-C568-3746-8CD6-04B582BD18CC}"/>
              </a:ext>
            </a:extLst>
          </p:cNvPr>
          <p:cNvCxnSpPr>
            <a:cxnSpLocks/>
          </p:cNvCxnSpPr>
          <p:nvPr/>
        </p:nvCxnSpPr>
        <p:spPr>
          <a:xfrm flipH="1">
            <a:off x="10558338" y="4850341"/>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Shape 223">
            <a:extLst>
              <a:ext uri="{FF2B5EF4-FFF2-40B4-BE49-F238E27FC236}">
                <a16:creationId xmlns:a16="http://schemas.microsoft.com/office/drawing/2014/main" id="{3C113069-B601-2C45-9418-17C745B48B31}"/>
              </a:ext>
            </a:extLst>
          </p:cNvPr>
          <p:cNvSpPr/>
          <p:nvPr/>
        </p:nvSpPr>
        <p:spPr>
          <a:xfrm>
            <a:off x="9564590" y="346162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96" name="Straight Connector 95">
            <a:extLst>
              <a:ext uri="{FF2B5EF4-FFF2-40B4-BE49-F238E27FC236}">
                <a16:creationId xmlns:a16="http://schemas.microsoft.com/office/drawing/2014/main" id="{B20AFCA7-9625-DC4E-9136-16CEEF35FD02}"/>
              </a:ext>
            </a:extLst>
          </p:cNvPr>
          <p:cNvCxnSpPr>
            <a:cxnSpLocks/>
          </p:cNvCxnSpPr>
          <p:nvPr/>
        </p:nvCxnSpPr>
        <p:spPr>
          <a:xfrm flipH="1">
            <a:off x="6618514" y="5946753"/>
            <a:ext cx="46589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0345783-8B9D-9547-8C48-E2145FB93A31}"/>
              </a:ext>
            </a:extLst>
          </p:cNvPr>
          <p:cNvCxnSpPr>
            <a:cxnSpLocks/>
            <a:endCxn id="45" idx="1"/>
          </p:cNvCxnSpPr>
          <p:nvPr/>
        </p:nvCxnSpPr>
        <p:spPr>
          <a:xfrm flipH="1">
            <a:off x="9035813" y="4320891"/>
            <a:ext cx="1124548" cy="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Shape 223">
            <a:extLst>
              <a:ext uri="{FF2B5EF4-FFF2-40B4-BE49-F238E27FC236}">
                <a16:creationId xmlns:a16="http://schemas.microsoft.com/office/drawing/2014/main" id="{1F9833D0-00AA-1842-B902-36407218D9B4}"/>
              </a:ext>
            </a:extLst>
          </p:cNvPr>
          <p:cNvSpPr/>
          <p:nvPr/>
        </p:nvSpPr>
        <p:spPr>
          <a:xfrm>
            <a:off x="11633532" y="480616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1" name="Shape 223">
            <a:extLst>
              <a:ext uri="{FF2B5EF4-FFF2-40B4-BE49-F238E27FC236}">
                <a16:creationId xmlns:a16="http://schemas.microsoft.com/office/drawing/2014/main" id="{D0CD6317-7D5D-E640-A11C-092370A922F5}"/>
              </a:ext>
            </a:extLst>
          </p:cNvPr>
          <p:cNvSpPr/>
          <p:nvPr/>
        </p:nvSpPr>
        <p:spPr>
          <a:xfrm>
            <a:off x="7112328" y="478440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2" name="Shape 223">
            <a:extLst>
              <a:ext uri="{FF2B5EF4-FFF2-40B4-BE49-F238E27FC236}">
                <a16:creationId xmlns:a16="http://schemas.microsoft.com/office/drawing/2014/main" id="{31A46D9C-B4FB-B146-A81C-260658A537A1}"/>
              </a:ext>
            </a:extLst>
          </p:cNvPr>
          <p:cNvSpPr/>
          <p:nvPr/>
        </p:nvSpPr>
        <p:spPr>
          <a:xfrm>
            <a:off x="6611585" y="59092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6" name="Shape 223">
            <a:extLst>
              <a:ext uri="{FF2B5EF4-FFF2-40B4-BE49-F238E27FC236}">
                <a16:creationId xmlns:a16="http://schemas.microsoft.com/office/drawing/2014/main" id="{4620D3BA-2683-7940-9238-9B4078247955}"/>
              </a:ext>
            </a:extLst>
          </p:cNvPr>
          <p:cNvSpPr/>
          <p:nvPr/>
        </p:nvSpPr>
        <p:spPr>
          <a:xfrm>
            <a:off x="9557992" y="42836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7" name="Shape 223">
            <a:extLst>
              <a:ext uri="{FF2B5EF4-FFF2-40B4-BE49-F238E27FC236}">
                <a16:creationId xmlns:a16="http://schemas.microsoft.com/office/drawing/2014/main" id="{3F748BE3-7F95-6948-BECC-AFF5DB238FCC}"/>
              </a:ext>
            </a:extLst>
          </p:cNvPr>
          <p:cNvSpPr/>
          <p:nvPr/>
        </p:nvSpPr>
        <p:spPr>
          <a:xfrm>
            <a:off x="8476680" y="4784395"/>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8" name="Shape 223">
            <a:extLst>
              <a:ext uri="{FF2B5EF4-FFF2-40B4-BE49-F238E27FC236}">
                <a16:creationId xmlns:a16="http://schemas.microsoft.com/office/drawing/2014/main" id="{5AF2E3CC-5FFC-5047-B2B2-F06F8E452717}"/>
              </a:ext>
            </a:extLst>
          </p:cNvPr>
          <p:cNvSpPr/>
          <p:nvPr/>
        </p:nvSpPr>
        <p:spPr>
          <a:xfrm>
            <a:off x="10486911" y="480616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109" name="Straight Connector 108">
            <a:extLst>
              <a:ext uri="{FF2B5EF4-FFF2-40B4-BE49-F238E27FC236}">
                <a16:creationId xmlns:a16="http://schemas.microsoft.com/office/drawing/2014/main" id="{C311028D-9035-6F4D-827F-69611BB24782}"/>
              </a:ext>
            </a:extLst>
          </p:cNvPr>
          <p:cNvCxnSpPr>
            <a:cxnSpLocks/>
          </p:cNvCxnSpPr>
          <p:nvPr/>
        </p:nvCxnSpPr>
        <p:spPr>
          <a:xfrm>
            <a:off x="8482150" y="4819929"/>
            <a:ext cx="1622287" cy="6661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8393ABA-F5E6-1C41-B773-E556EB69EA06}"/>
              </a:ext>
            </a:extLst>
          </p:cNvPr>
          <p:cNvSpPr txBox="1"/>
          <p:nvPr/>
        </p:nvSpPr>
        <p:spPr>
          <a:xfrm>
            <a:off x="6293013" y="4647892"/>
            <a:ext cx="829073" cy="307777"/>
          </a:xfrm>
          <a:prstGeom prst="rect">
            <a:avLst/>
          </a:prstGeom>
          <a:noFill/>
        </p:spPr>
        <p:txBody>
          <a:bodyPr wrap="none" rtlCol="0">
            <a:spAutoFit/>
          </a:bodyPr>
          <a:lstStyle/>
          <a:p>
            <a:r>
              <a:rPr lang="en-US" sz="1400"/>
              <a:t>Data-in</a:t>
            </a:r>
          </a:p>
        </p:txBody>
      </p:sp>
      <p:sp>
        <p:nvSpPr>
          <p:cNvPr id="113" name="TextBox 112">
            <a:extLst>
              <a:ext uri="{FF2B5EF4-FFF2-40B4-BE49-F238E27FC236}">
                <a16:creationId xmlns:a16="http://schemas.microsoft.com/office/drawing/2014/main" id="{03233C4A-7A8A-CA45-ABA6-83838C552F80}"/>
              </a:ext>
            </a:extLst>
          </p:cNvPr>
          <p:cNvSpPr txBox="1"/>
          <p:nvPr/>
        </p:nvSpPr>
        <p:spPr>
          <a:xfrm>
            <a:off x="11264157" y="4466464"/>
            <a:ext cx="938077" cy="307777"/>
          </a:xfrm>
          <a:prstGeom prst="rect">
            <a:avLst/>
          </a:prstGeom>
          <a:noFill/>
        </p:spPr>
        <p:txBody>
          <a:bodyPr wrap="none" rtlCol="0">
            <a:spAutoFit/>
          </a:bodyPr>
          <a:lstStyle/>
          <a:p>
            <a:r>
              <a:rPr lang="en-US" sz="1400"/>
              <a:t>¬Data-in</a:t>
            </a:r>
          </a:p>
        </p:txBody>
      </p:sp>
      <p:sp>
        <p:nvSpPr>
          <p:cNvPr id="114" name="TextBox 113">
            <a:extLst>
              <a:ext uri="{FF2B5EF4-FFF2-40B4-BE49-F238E27FC236}">
                <a16:creationId xmlns:a16="http://schemas.microsoft.com/office/drawing/2014/main" id="{08D70C99-D001-1447-A23E-0FD49BAC4C6A}"/>
              </a:ext>
            </a:extLst>
          </p:cNvPr>
          <p:cNvSpPr txBox="1"/>
          <p:nvPr/>
        </p:nvSpPr>
        <p:spPr>
          <a:xfrm>
            <a:off x="6329300" y="5555034"/>
            <a:ext cx="720069" cy="307777"/>
          </a:xfrm>
          <a:prstGeom prst="rect">
            <a:avLst/>
          </a:prstGeom>
          <a:noFill/>
        </p:spPr>
        <p:txBody>
          <a:bodyPr wrap="none" rtlCol="0">
            <a:spAutoFit/>
          </a:bodyPr>
          <a:lstStyle/>
          <a:p>
            <a:r>
              <a:rPr lang="en-US" sz="1400"/>
              <a:t>Select</a:t>
            </a:r>
          </a:p>
        </p:txBody>
      </p:sp>
      <p:sp>
        <p:nvSpPr>
          <p:cNvPr id="115" name="TextBox 114">
            <a:extLst>
              <a:ext uri="{FF2B5EF4-FFF2-40B4-BE49-F238E27FC236}">
                <a16:creationId xmlns:a16="http://schemas.microsoft.com/office/drawing/2014/main" id="{038C1BC7-B35D-9948-9F0C-4D5C4146B883}"/>
              </a:ext>
            </a:extLst>
          </p:cNvPr>
          <p:cNvSpPr txBox="1"/>
          <p:nvPr/>
        </p:nvSpPr>
        <p:spPr>
          <a:xfrm>
            <a:off x="9362784" y="3101462"/>
            <a:ext cx="542136" cy="307777"/>
          </a:xfrm>
          <a:prstGeom prst="rect">
            <a:avLst/>
          </a:prstGeom>
          <a:noFill/>
        </p:spPr>
        <p:txBody>
          <a:bodyPr wrap="none" rtlCol="0">
            <a:spAutoFit/>
          </a:bodyPr>
          <a:lstStyle/>
          <a:p>
            <a:r>
              <a:rPr lang="en-US" sz="1400" dirty="0"/>
              <a:t>Vcc</a:t>
            </a:r>
          </a:p>
        </p:txBody>
      </p:sp>
      <p:sp>
        <p:nvSpPr>
          <p:cNvPr id="116" name="TextBox 115">
            <a:extLst>
              <a:ext uri="{FF2B5EF4-FFF2-40B4-BE49-F238E27FC236}">
                <a16:creationId xmlns:a16="http://schemas.microsoft.com/office/drawing/2014/main" id="{26C00898-52C6-A140-972C-BE909D9C1333}"/>
              </a:ext>
            </a:extLst>
          </p:cNvPr>
          <p:cNvSpPr txBox="1"/>
          <p:nvPr/>
        </p:nvSpPr>
        <p:spPr>
          <a:xfrm>
            <a:off x="2988148" y="5499115"/>
            <a:ext cx="955711" cy="400110"/>
          </a:xfrm>
          <a:prstGeom prst="rect">
            <a:avLst/>
          </a:prstGeom>
          <a:noFill/>
        </p:spPr>
        <p:txBody>
          <a:bodyPr wrap="none" rtlCol="0">
            <a:spAutoFit/>
          </a:bodyPr>
          <a:lstStyle/>
          <a:p>
            <a:r>
              <a:rPr lang="en-US" sz="2000"/>
              <a:t>DRAM</a:t>
            </a:r>
          </a:p>
        </p:txBody>
      </p:sp>
      <p:sp>
        <p:nvSpPr>
          <p:cNvPr id="117" name="TextBox 116">
            <a:extLst>
              <a:ext uri="{FF2B5EF4-FFF2-40B4-BE49-F238E27FC236}">
                <a16:creationId xmlns:a16="http://schemas.microsoft.com/office/drawing/2014/main" id="{C5A9D3B7-636C-F640-948A-3E3524CACB71}"/>
              </a:ext>
            </a:extLst>
          </p:cNvPr>
          <p:cNvSpPr txBox="1"/>
          <p:nvPr/>
        </p:nvSpPr>
        <p:spPr>
          <a:xfrm>
            <a:off x="5526139" y="5067411"/>
            <a:ext cx="893193" cy="400110"/>
          </a:xfrm>
          <a:prstGeom prst="rect">
            <a:avLst/>
          </a:prstGeom>
          <a:noFill/>
        </p:spPr>
        <p:txBody>
          <a:bodyPr wrap="none" rtlCol="0">
            <a:spAutoFit/>
          </a:bodyPr>
          <a:lstStyle/>
          <a:p>
            <a:r>
              <a:rPr lang="en-US" sz="2000"/>
              <a:t>SRAM</a:t>
            </a:r>
          </a:p>
        </p:txBody>
      </p:sp>
      <p:sp>
        <p:nvSpPr>
          <p:cNvPr id="93" name="Shape 223">
            <a:extLst>
              <a:ext uri="{FF2B5EF4-FFF2-40B4-BE49-F238E27FC236}">
                <a16:creationId xmlns:a16="http://schemas.microsoft.com/office/drawing/2014/main" id="{6F81D7FE-E16A-C04F-A1DC-2B13C1C8C3A1}"/>
              </a:ext>
            </a:extLst>
          </p:cNvPr>
          <p:cNvSpPr/>
          <p:nvPr/>
        </p:nvSpPr>
        <p:spPr>
          <a:xfrm>
            <a:off x="7611100" y="590002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4" name="Shape 223">
            <a:extLst>
              <a:ext uri="{FF2B5EF4-FFF2-40B4-BE49-F238E27FC236}">
                <a16:creationId xmlns:a16="http://schemas.microsoft.com/office/drawing/2014/main" id="{2D5A9D0D-714D-2148-A409-9B8310AE1CEB}"/>
              </a:ext>
            </a:extLst>
          </p:cNvPr>
          <p:cNvSpPr/>
          <p:nvPr/>
        </p:nvSpPr>
        <p:spPr>
          <a:xfrm>
            <a:off x="10492850" y="38356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7" name="Shape 223">
            <a:extLst>
              <a:ext uri="{FF2B5EF4-FFF2-40B4-BE49-F238E27FC236}">
                <a16:creationId xmlns:a16="http://schemas.microsoft.com/office/drawing/2014/main" id="{A7BA36DD-4DAA-154D-A34F-4A512219A702}"/>
              </a:ext>
            </a:extLst>
          </p:cNvPr>
          <p:cNvSpPr/>
          <p:nvPr/>
        </p:nvSpPr>
        <p:spPr>
          <a:xfrm>
            <a:off x="8483931" y="383569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9" name="Shape 223">
            <a:extLst>
              <a:ext uri="{FF2B5EF4-FFF2-40B4-BE49-F238E27FC236}">
                <a16:creationId xmlns:a16="http://schemas.microsoft.com/office/drawing/2014/main" id="{01DAE072-3A5F-0842-A656-B5D4395DBD9D}"/>
              </a:ext>
            </a:extLst>
          </p:cNvPr>
          <p:cNvSpPr/>
          <p:nvPr/>
        </p:nvSpPr>
        <p:spPr>
          <a:xfrm>
            <a:off x="11217891" y="590067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03" name="Group 210">
            <a:extLst>
              <a:ext uri="{FF2B5EF4-FFF2-40B4-BE49-F238E27FC236}">
                <a16:creationId xmlns:a16="http://schemas.microsoft.com/office/drawing/2014/main" id="{378A8887-1D11-3449-83AD-35D908448CBF}"/>
              </a:ext>
            </a:extLst>
          </p:cNvPr>
          <p:cNvGrpSpPr>
            <a:grpSpLocks/>
          </p:cNvGrpSpPr>
          <p:nvPr/>
        </p:nvGrpSpPr>
        <p:grpSpPr bwMode="auto">
          <a:xfrm>
            <a:off x="1786063" y="5361030"/>
            <a:ext cx="480216" cy="664319"/>
            <a:chOff x="3216" y="1728"/>
            <a:chExt cx="192" cy="480"/>
          </a:xfrm>
        </p:grpSpPr>
        <p:sp>
          <p:nvSpPr>
            <p:cNvPr id="104" name="Line 8">
              <a:extLst>
                <a:ext uri="{FF2B5EF4-FFF2-40B4-BE49-F238E27FC236}">
                  <a16:creationId xmlns:a16="http://schemas.microsoft.com/office/drawing/2014/main" id="{A103F886-9B45-4646-B55B-8B2AF93F5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5" name="Line 9">
              <a:extLst>
                <a:ext uri="{FF2B5EF4-FFF2-40B4-BE49-F238E27FC236}">
                  <a16:creationId xmlns:a16="http://schemas.microsoft.com/office/drawing/2014/main" id="{205CF07A-678B-D543-BE62-772DB892A0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0" name="Line 10">
              <a:extLst>
                <a:ext uri="{FF2B5EF4-FFF2-40B4-BE49-F238E27FC236}">
                  <a16:creationId xmlns:a16="http://schemas.microsoft.com/office/drawing/2014/main" id="{FE1068DA-B9B1-F24B-8A54-8CD604914D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1" name="Line 11">
              <a:extLst>
                <a:ext uri="{FF2B5EF4-FFF2-40B4-BE49-F238E27FC236}">
                  <a16:creationId xmlns:a16="http://schemas.microsoft.com/office/drawing/2014/main" id="{2AB329EA-94DD-124B-B2B4-4B014F2A74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18" name="Shape 223">
            <a:extLst>
              <a:ext uri="{FF2B5EF4-FFF2-40B4-BE49-F238E27FC236}">
                <a16:creationId xmlns:a16="http://schemas.microsoft.com/office/drawing/2014/main" id="{C0052099-5028-1F40-816A-B6B0585D1E0B}"/>
              </a:ext>
            </a:extLst>
          </p:cNvPr>
          <p:cNvSpPr/>
          <p:nvPr/>
        </p:nvSpPr>
        <p:spPr>
          <a:xfrm>
            <a:off x="8979926" y="54265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19" name="Shape 223">
            <a:extLst>
              <a:ext uri="{FF2B5EF4-FFF2-40B4-BE49-F238E27FC236}">
                <a16:creationId xmlns:a16="http://schemas.microsoft.com/office/drawing/2014/main" id="{A6BFC9C0-EA25-874F-8EB9-E4C3DCA11E34}"/>
              </a:ext>
            </a:extLst>
          </p:cNvPr>
          <p:cNvSpPr/>
          <p:nvPr/>
        </p:nvSpPr>
        <p:spPr>
          <a:xfrm>
            <a:off x="9968349" y="542219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4024556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40389" cy="868362"/>
          </a:xfrm>
        </p:spPr>
        <p:txBody>
          <a:bodyPr anchor="ctr">
            <a:normAutofit/>
          </a:bodyPr>
          <a:lstStyle/>
          <a:p>
            <a:pPr algn="ctr"/>
            <a:r>
              <a:rPr lang="en-US" sz="4800">
                <a:latin typeface="Arial" panose="020B0604020202020204" pitchFamily="34" charset="0"/>
                <a:cs typeface="Arial" panose="020B0604020202020204" pitchFamily="34" charset="0"/>
              </a:rPr>
              <a:t>Circuit tools</a:t>
            </a:r>
          </a:p>
        </p:txBody>
      </p:sp>
      <p:sp>
        <p:nvSpPr>
          <p:cNvPr id="3" name="Content Placeholder 2"/>
          <p:cNvSpPr>
            <a:spLocks noGrp="1"/>
          </p:cNvSpPr>
          <p:nvPr>
            <p:ph idx="1"/>
          </p:nvPr>
        </p:nvSpPr>
        <p:spPr>
          <a:xfrm>
            <a:off x="304800" y="1979490"/>
            <a:ext cx="11582400" cy="3379715"/>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In addition to the sort of analysis we’ve done, there are many computer aided design tools.  Here are two:</a:t>
            </a:r>
          </a:p>
          <a:p>
            <a:pPr marL="800100" lvl="1" indent="-342900" algn="l">
              <a:buFont typeface="Arial" charset="0"/>
              <a:buChar char="•"/>
            </a:pPr>
            <a:r>
              <a:rPr lang="en-US">
                <a:latin typeface="Arial" panose="020B0604020202020204" pitchFamily="34" charset="0"/>
                <a:cs typeface="Arial" panose="020B0604020202020204" pitchFamily="34" charset="0"/>
              </a:rPr>
              <a:t>SPICE: This is a famous device/ circuit analysis tools.</a:t>
            </a:r>
          </a:p>
          <a:p>
            <a:pPr marL="800100" lvl="1" indent="-342900" algn="l">
              <a:buFont typeface="Arial" charset="0"/>
              <a:buChar char="•"/>
            </a:pPr>
            <a:r>
              <a:rPr lang="en-US">
                <a:latin typeface="Arial" panose="020B0604020202020204" pitchFamily="34" charset="0"/>
                <a:cs typeface="Arial" panose="020B0604020202020204" pitchFamily="34" charset="0"/>
              </a:rPr>
              <a:t>EagleCAD PCB files on GitHub: This is a cad system to lay out printed circuit boards.</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39</a:t>
            </a:fld>
            <a:endParaRPr lang="en-US"/>
          </a:p>
        </p:txBody>
      </p:sp>
    </p:spTree>
    <p:extLst>
      <p:ext uri="{BB962C8B-B14F-4D97-AF65-F5344CB8AC3E}">
        <p14:creationId xmlns:p14="http://schemas.microsoft.com/office/powerpoint/2010/main" val="2941233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91" y="29318"/>
            <a:ext cx="11786493" cy="868362"/>
          </a:xfrm>
        </p:spPr>
        <p:txBody>
          <a:bodyPr anchor="ctr">
            <a:normAutofit/>
          </a:bodyPr>
          <a:lstStyle/>
          <a:p>
            <a:pPr algn="ctr"/>
            <a:r>
              <a:rPr lang="en-US" sz="4400">
                <a:latin typeface="Arial" panose="020B0604020202020204" pitchFamily="34" charset="0"/>
                <a:cs typeface="Arial" panose="020B0604020202020204" pitchFamily="34" charset="0"/>
              </a:rPr>
              <a:t>Current and potential</a:t>
            </a:r>
          </a:p>
        </p:txBody>
      </p:sp>
      <p:sp>
        <p:nvSpPr>
          <p:cNvPr id="3" name="Content Placeholder 2"/>
          <p:cNvSpPr>
            <a:spLocks noGrp="1"/>
          </p:cNvSpPr>
          <p:nvPr>
            <p:ph idx="1"/>
          </p:nvPr>
        </p:nvSpPr>
        <p:spPr>
          <a:xfrm>
            <a:off x="194491" y="1117979"/>
            <a:ext cx="11582400" cy="51027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principled understanding of electronics requires an understanding of Maxwell’s equations but that is not easy.  We’ll get into Maxwell’s equations later, but it will likely not mean anything unless you have the right background.  I’ll start out here in the middle of the story with an “</a:t>
            </a:r>
            <a:r>
              <a:rPr lang="en-US" sz="2000" dirty="0" err="1">
                <a:latin typeface="Arial" charset="0"/>
                <a:ea typeface="Arial" charset="0"/>
                <a:cs typeface="Arial" charset="0"/>
              </a:rPr>
              <a:t>artzy-craftzy</a:t>
            </a:r>
            <a:r>
              <a:rPr lang="en-US" sz="2000" dirty="0">
                <a:latin typeface="Arial" charset="0"/>
                <a:ea typeface="Arial" charset="0"/>
                <a:cs typeface="Arial" charset="0"/>
              </a:rPr>
              <a:t>” description of charge and potential but let me say, if you’re willing to start in the middle, you’re a better person than I am.</a:t>
            </a:r>
          </a:p>
          <a:p>
            <a:pPr marL="342900" indent="-342900" algn="l">
              <a:buFont typeface="Arial" panose="020B0604020202020204" pitchFamily="34" charset="0"/>
              <a:buChar char="•"/>
            </a:pPr>
            <a:r>
              <a:rPr lang="en-US" sz="2000" dirty="0">
                <a:latin typeface="Arial" charset="0"/>
                <a:ea typeface="Arial" charset="0"/>
                <a:cs typeface="Arial" charset="0"/>
              </a:rPr>
              <a:t>First, you need to accept the concept of an electric field, </a:t>
            </a:r>
            <a:r>
              <a:rPr lang="en-US" sz="2000" b="1" dirty="0">
                <a:latin typeface="Arial" charset="0"/>
                <a:ea typeface="Arial" charset="0"/>
                <a:cs typeface="Arial" charset="0"/>
              </a:rPr>
              <a:t>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Bold means a vector in three space.  Electric fields are created by charged particles.  Charged particles come in two flavors, -, like an electron and +, like a proton.  Charged particles experience a force when placed in an electric field.  This force is  proportional to their charge, namely </a:t>
            </a:r>
            <a:r>
              <a:rPr lang="en-US" sz="2000" b="1" dirty="0">
                <a:latin typeface="Arial" charset="0"/>
                <a:ea typeface="Arial" charset="0"/>
                <a:cs typeface="Arial" charset="0"/>
              </a:rPr>
              <a:t>F</a:t>
            </a:r>
            <a:r>
              <a:rPr lang="en-US" sz="2000" dirty="0">
                <a:latin typeface="Arial" charset="0"/>
                <a:ea typeface="Arial" charset="0"/>
                <a:cs typeface="Arial" charset="0"/>
              </a:rPr>
              <a:t>(</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 q</a:t>
            </a:r>
            <a:r>
              <a:rPr lang="en-US" sz="2000" b="1" dirty="0">
                <a:latin typeface="Arial" charset="0"/>
                <a:ea typeface="Arial" charset="0"/>
                <a:cs typeface="Arial" charset="0"/>
              </a:rPr>
              <a:t> 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where q is the charge. Accelerating charges, produce special electric fields that radiate.  Electric fields have companion fields called magnetic fields.  Magnetic fields are produced by </a:t>
            </a:r>
            <a:r>
              <a:rPr lang="en-US" sz="2000" i="1" dirty="0">
                <a:latin typeface="Arial" charset="0"/>
                <a:ea typeface="Arial" charset="0"/>
                <a:cs typeface="Arial" charset="0"/>
              </a:rPr>
              <a:t>moving</a:t>
            </a:r>
            <a:r>
              <a:rPr lang="en-US" sz="2000" dirty="0">
                <a:latin typeface="Arial" charset="0"/>
                <a:ea typeface="Arial" charset="0"/>
                <a:cs typeface="Arial" charset="0"/>
              </a:rPr>
              <a:t> charges.  </a:t>
            </a:r>
            <a:r>
              <a:rPr lang="en-US" sz="2000" i="1" dirty="0">
                <a:latin typeface="Arial" charset="0"/>
                <a:ea typeface="Arial" charset="0"/>
                <a:cs typeface="Arial" charset="0"/>
              </a:rPr>
              <a:t>Moving</a:t>
            </a:r>
            <a:r>
              <a:rPr lang="en-US" sz="2000" dirty="0">
                <a:latin typeface="Arial" charset="0"/>
                <a:ea typeface="Arial" charset="0"/>
                <a:cs typeface="Arial" charset="0"/>
              </a:rPr>
              <a:t> charged particles also experience a force when placed in a magnetic field.  In fact, the full force law is </a:t>
            </a:r>
          </a:p>
          <a:p>
            <a:pPr marL="800100" lvl="1" indent="-342900" algn="l">
              <a:buFont typeface="Arial" panose="020B0604020202020204" pitchFamily="34" charset="0"/>
              <a:buChar char="•"/>
            </a:pPr>
            <a:r>
              <a:rPr lang="en-US" b="1" dirty="0">
                <a:latin typeface="Arial" charset="0"/>
                <a:ea typeface="Arial" charset="0"/>
                <a:cs typeface="Arial" charset="0"/>
              </a:rPr>
              <a:t>F</a:t>
            </a:r>
            <a:r>
              <a:rPr lang="en-US" dirty="0">
                <a:latin typeface="Arial" charset="0"/>
                <a:ea typeface="Arial" charset="0"/>
                <a:cs typeface="Arial" charset="0"/>
              </a:rPr>
              <a:t>(</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q</a:t>
            </a:r>
            <a:r>
              <a:rPr lang="en-US" b="1" dirty="0">
                <a:latin typeface="Arial" charset="0"/>
                <a:ea typeface="Arial" charset="0"/>
                <a:cs typeface="Arial" charset="0"/>
              </a:rPr>
              <a:t> (E(</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v</a:t>
            </a:r>
            <a:r>
              <a:rPr lang="en-US" dirty="0">
                <a:latin typeface="Arial" charset="0"/>
                <a:ea typeface="Arial" charset="0"/>
                <a:cs typeface="Arial" charset="0"/>
              </a:rPr>
              <a:t> ×</a:t>
            </a:r>
            <a:r>
              <a:rPr lang="en-US" b="1" dirty="0">
                <a:latin typeface="Arial" charset="0"/>
                <a:ea typeface="Arial" charset="0"/>
                <a:cs typeface="Arial" charset="0"/>
              </a:rPr>
              <a:t> B(</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where × is the vector cross product.</a:t>
            </a:r>
          </a:p>
          <a:p>
            <a:pPr marL="342900" indent="-342900" algn="l">
              <a:buFont typeface="Arial" panose="020B0604020202020204" pitchFamily="34" charset="0"/>
              <a:buChar char="•"/>
            </a:pPr>
            <a:r>
              <a:rPr lang="en-US" sz="2000" dirty="0">
                <a:latin typeface="Arial" charset="0"/>
                <a:ea typeface="Arial" charset="0"/>
                <a:cs typeface="Arial" charset="0"/>
              </a:rPr>
              <a:t>Charge is measured in Coulombs (C).  One coulomb has the same (negative) charge as 6.24 × 10</a:t>
            </a:r>
            <a:r>
              <a:rPr lang="en-US" sz="2000" baseline="30000" dirty="0">
                <a:latin typeface="Arial" charset="0"/>
                <a:ea typeface="Arial" charset="0"/>
                <a:cs typeface="Arial" charset="0"/>
              </a:rPr>
              <a:t>18</a:t>
            </a:r>
            <a:r>
              <a:rPr lang="en-US" sz="2000" dirty="0">
                <a:latin typeface="Arial" charset="0"/>
                <a:ea typeface="Arial" charset="0"/>
                <a:cs typeface="Arial" charset="0"/>
              </a:rPr>
              <a:t> electrons.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a:p>
        </p:txBody>
      </p:sp>
    </p:spTree>
    <p:extLst>
      <p:ext uri="{BB962C8B-B14F-4D97-AF65-F5344CB8AC3E}">
        <p14:creationId xmlns:p14="http://schemas.microsoft.com/office/powerpoint/2010/main" val="718760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955" y="113983"/>
            <a:ext cx="11398387" cy="1123974"/>
          </a:xfrm>
        </p:spPr>
        <p:txBody>
          <a:bodyPr anchor="ctr">
            <a:noAutofit/>
          </a:bodyPr>
          <a:lstStyle/>
          <a:p>
            <a:pPr algn="ctr"/>
            <a:r>
              <a:rPr lang="en-US" sz="4400">
                <a:latin typeface="Arial" panose="020B0604020202020204" pitchFamily="34" charset="0"/>
                <a:cs typeface="Arial" panose="020B0604020202020204" pitchFamily="34" charset="0"/>
              </a:rPr>
              <a:t>Electronics part 3: Maxwell and Electromagnetic radiation</a:t>
            </a:r>
          </a:p>
        </p:txBody>
      </p:sp>
      <p:sp>
        <p:nvSpPr>
          <p:cNvPr id="3" name="Content Placeholder 2"/>
          <p:cNvSpPr>
            <a:spLocks noGrp="1"/>
          </p:cNvSpPr>
          <p:nvPr>
            <p:ph idx="1"/>
          </p:nvPr>
        </p:nvSpPr>
        <p:spPr>
          <a:xfrm>
            <a:off x="333955" y="1854926"/>
            <a:ext cx="11690444" cy="4501426"/>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See my “Electronics of Radio” Notes for this.</a:t>
            </a: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40</a:t>
            </a:fld>
            <a:endParaRPr lang="en-US"/>
          </a:p>
        </p:txBody>
      </p:sp>
    </p:spTree>
    <p:extLst>
      <p:ext uri="{BB962C8B-B14F-4D97-AF65-F5344CB8AC3E}">
        <p14:creationId xmlns:p14="http://schemas.microsoft.com/office/powerpoint/2010/main" val="223901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10152186" cy="868362"/>
          </a:xfrm>
        </p:spPr>
        <p:txBody>
          <a:bodyPr anchor="ctr">
            <a:normAutofit/>
          </a:bodyPr>
          <a:lstStyle/>
          <a:p>
            <a:pPr algn="ctr"/>
            <a:r>
              <a:rPr lang="en-US" sz="4400">
                <a:latin typeface="Arial" panose="020B0604020202020204" pitchFamily="34" charset="0"/>
                <a:cs typeface="Arial" panose="020B0604020202020204" pitchFamily="34" charset="0"/>
              </a:rPr>
              <a:t>Exercises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400" y="1927371"/>
            <a:ext cx="10152186" cy="4532043"/>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10K pull-up resistor and 5 v power.  What is the power drain when we connect it to ground?</a:t>
            </a:r>
          </a:p>
          <a:p>
            <a:pPr marL="342900" indent="-342900" algn="l">
              <a:buFont typeface="Arial" panose="020B0604020202020204" pitchFamily="34" charset="0"/>
              <a:buChar char="•"/>
            </a:pPr>
            <a:r>
              <a:rPr lang="en-US">
                <a:latin typeface="Arial" charset="0"/>
                <a:ea typeface="Arial" charset="0"/>
                <a:cs typeface="Arial" charset="0"/>
              </a:rPr>
              <a:t>Build some of the circuits in this lecture, analyze them with Kirchhoff’s laws and measure (with an oscilloscope) input and outputs.</a:t>
            </a:r>
          </a:p>
          <a:p>
            <a:pPr marL="342900" indent="-342900" algn="l">
              <a:buFont typeface="Arial" panose="020B0604020202020204" pitchFamily="34" charset="0"/>
              <a:buChar char="•"/>
            </a:pPr>
            <a:r>
              <a:rPr lang="en-US">
                <a:latin typeface="Arial" charset="0"/>
                <a:ea typeface="Arial" charset="0"/>
                <a:cs typeface="Arial" charset="0"/>
              </a:rPr>
              <a:t>Estimate the power at reception of a GPS signal.</a:t>
            </a:r>
          </a:p>
          <a:p>
            <a:pPr marL="342900" indent="-342900" algn="l">
              <a:buFont typeface="Arial" panose="020B0604020202020204" pitchFamily="34" charset="0"/>
              <a:buChar char="•"/>
            </a:pPr>
            <a:r>
              <a:rPr lang="en-US">
                <a:latin typeface="Arial" charset="0"/>
                <a:ea typeface="Arial" charset="0"/>
                <a:cs typeface="Arial" charset="0"/>
              </a:rPr>
              <a:t>Use a multimeter</a:t>
            </a:r>
          </a:p>
          <a:p>
            <a:pPr marL="342900" indent="-342900" algn="l">
              <a:buFont typeface="Arial" panose="020B0604020202020204" pitchFamily="34" charset="0"/>
              <a:buChar char="•"/>
            </a:pPr>
            <a:r>
              <a:rPr lang="en-US">
                <a:latin typeface="Arial" charset="0"/>
                <a:ea typeface="Arial" charset="0"/>
                <a:cs typeface="Arial" charset="0"/>
              </a:rPr>
              <a:t>Use an oscilloscope</a:t>
            </a:r>
          </a:p>
          <a:p>
            <a:pPr algn="l"/>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41</a:t>
            </a:fld>
            <a:endParaRPr lang="en-US"/>
          </a:p>
        </p:txBody>
      </p:sp>
    </p:spTree>
    <p:extLst>
      <p:ext uri="{BB962C8B-B14F-4D97-AF65-F5344CB8AC3E}">
        <p14:creationId xmlns:p14="http://schemas.microsoft.com/office/powerpoint/2010/main" val="666444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384402"/>
            <a:ext cx="11305622" cy="868362"/>
          </a:xfrm>
        </p:spPr>
        <p:txBody>
          <a:bodyPr anchor="ctr">
            <a:noAutofit/>
          </a:bodyPr>
          <a:lstStyle/>
          <a:p>
            <a:pPr algn="ctr"/>
            <a:r>
              <a:rPr lang="en-US" sz="4800">
                <a:latin typeface="Arial" panose="020B0604020202020204" pitchFamily="34" charset="0"/>
                <a:cs typeface="Arial" panose="020B0604020202020204" pitchFamily="34" charset="0"/>
              </a:rPr>
              <a:t>Electronics part 4: Computers and computer architecture</a:t>
            </a:r>
          </a:p>
        </p:txBody>
      </p:sp>
      <p:sp>
        <p:nvSpPr>
          <p:cNvPr id="3" name="Content Placeholder 2"/>
          <p:cNvSpPr>
            <a:spLocks noGrp="1"/>
          </p:cNvSpPr>
          <p:nvPr>
            <p:ph idx="1"/>
          </p:nvPr>
        </p:nvSpPr>
        <p:spPr>
          <a:xfrm>
            <a:off x="328246" y="1854926"/>
            <a:ext cx="11439265" cy="4749302"/>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Programmable electronics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Digital electronics can be used to build computers which execute binary instructions in digital memory on data in digital memory to compute results or control equipment.</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Computers are connected to peripherals (sensors, keyboards, displays, speakers) to collect or transmit data to people or other devices.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basic computer architecture and how the elements below achieve programmability.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CPU’s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Memory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Busses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 – Serial communication</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some important elements of IoT architecture like</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SoC’s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IoT busses: SPI, I</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a:p>
        </p:txBody>
      </p:sp>
    </p:spTree>
    <p:extLst>
      <p:ext uri="{BB962C8B-B14F-4D97-AF65-F5344CB8AC3E}">
        <p14:creationId xmlns:p14="http://schemas.microsoft.com/office/powerpoint/2010/main" val="2599739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92361"/>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580292" y="1907177"/>
            <a:ext cx="11031415" cy="4637311"/>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CPU’s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Memory (registers, SRAM, DRAM)</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MMU’s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Busses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Rings and privilege separation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Virtual memory</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Devices, interrupts, memory mapped I/O</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Programs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Inter-computer communication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GPU’s and FPGA’s</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227219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609600" y="3554745"/>
            <a:ext cx="11031415" cy="3153451"/>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x</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pic>
        <p:nvPicPr>
          <p:cNvPr id="4" name="Picture 3">
            <a:extLst>
              <a:ext uri="{FF2B5EF4-FFF2-40B4-BE49-F238E27FC236}">
                <a16:creationId xmlns:a16="http://schemas.microsoft.com/office/drawing/2014/main" id="{768B8A9D-9147-AE42-A6EA-A7E104D300BC}"/>
              </a:ext>
            </a:extLst>
          </p:cNvPr>
          <p:cNvPicPr>
            <a:picLocks noChangeAspect="1"/>
          </p:cNvPicPr>
          <p:nvPr/>
        </p:nvPicPr>
        <p:blipFill>
          <a:blip r:embed="rId3"/>
          <a:stretch>
            <a:fillRect/>
          </a:stretch>
        </p:blipFill>
        <p:spPr>
          <a:xfrm>
            <a:off x="273063" y="2030063"/>
            <a:ext cx="3515165" cy="2524523"/>
          </a:xfrm>
          <a:prstGeom prst="rect">
            <a:avLst/>
          </a:prstGeom>
        </p:spPr>
      </p:pic>
      <p:pic>
        <p:nvPicPr>
          <p:cNvPr id="7" name="Picture 6">
            <a:extLst>
              <a:ext uri="{FF2B5EF4-FFF2-40B4-BE49-F238E27FC236}">
                <a16:creationId xmlns:a16="http://schemas.microsoft.com/office/drawing/2014/main" id="{48251E4E-A390-6441-A6EE-1522704A5EDD}"/>
              </a:ext>
            </a:extLst>
          </p:cNvPr>
          <p:cNvPicPr>
            <a:picLocks noChangeAspect="1"/>
          </p:cNvPicPr>
          <p:nvPr/>
        </p:nvPicPr>
        <p:blipFill>
          <a:blip r:embed="rId4"/>
          <a:stretch>
            <a:fillRect/>
          </a:stretch>
        </p:blipFill>
        <p:spPr>
          <a:xfrm>
            <a:off x="9005455" y="1247547"/>
            <a:ext cx="3068515" cy="4725513"/>
          </a:xfrm>
          <a:prstGeom prst="rect">
            <a:avLst/>
          </a:prstGeom>
        </p:spPr>
      </p:pic>
      <p:sp>
        <p:nvSpPr>
          <p:cNvPr id="6" name="TextBox 5">
            <a:extLst>
              <a:ext uri="{FF2B5EF4-FFF2-40B4-BE49-F238E27FC236}">
                <a16:creationId xmlns:a16="http://schemas.microsoft.com/office/drawing/2014/main" id="{4CFA4E9D-2698-8149-8CD2-6D8BF2D9FA62}"/>
              </a:ext>
            </a:extLst>
          </p:cNvPr>
          <p:cNvSpPr txBox="1"/>
          <p:nvPr/>
        </p:nvSpPr>
        <p:spPr>
          <a:xfrm>
            <a:off x="3810000" y="1423812"/>
            <a:ext cx="5063570" cy="3970318"/>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are often described in terms of their architecture.</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Architectures focus on the high level interaction of components rather than low level schematics.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 represents the “systems programmer’s” view of the computer.</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It was popularized by the deservedly admired “Principles of Operation” describing the IBM /360.</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execute digitally encoded instructions which can be loaded at will into a computer.  They are “von Neuman” machines.</a:t>
            </a:r>
          </a:p>
        </p:txBody>
      </p:sp>
      <p:sp>
        <p:nvSpPr>
          <p:cNvPr id="8" name="TextBox 7">
            <a:extLst>
              <a:ext uri="{FF2B5EF4-FFF2-40B4-BE49-F238E27FC236}">
                <a16:creationId xmlns:a16="http://schemas.microsoft.com/office/drawing/2014/main" id="{26A311B2-283C-F242-95C9-2830B97D00C5}"/>
              </a:ext>
            </a:extLst>
          </p:cNvPr>
          <p:cNvSpPr txBox="1"/>
          <p:nvPr/>
        </p:nvSpPr>
        <p:spPr>
          <a:xfrm>
            <a:off x="290417" y="5313538"/>
            <a:ext cx="9278126"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diagram above is a generic computer architecture.  The one on the right is an Intel based computer.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major blocks are the CPU, clock, memory subsystem (MMU, cache, DRAM), inter-block bus interfaces and I/O subsystem (busses, interrupt processing).</a:t>
            </a:r>
          </a:p>
        </p:txBody>
      </p:sp>
    </p:spTree>
    <p:extLst>
      <p:ext uri="{BB962C8B-B14F-4D97-AF65-F5344CB8AC3E}">
        <p14:creationId xmlns:p14="http://schemas.microsoft.com/office/powerpoint/2010/main" val="1638239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170213" y="1133960"/>
            <a:ext cx="11582400" cy="5277811"/>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A computer is a “clocked” electronic system.  Each computer operation is simple and occurs in a clock “cycle.”  The clock cycle of modern computers vary from “millions of cycles per second” to “billions of cycles per second.”  The faster, the better.</a:t>
            </a:r>
          </a:p>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CPU, clock</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The CPU fetches instructions from memory and executes them.</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In a simple processor, a single instruction is executed each cycle; in a complex processor, a single instruction might take several cycles and many instructions may be executing, in different execution units, simultaneously.</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 typical instruction might be “add memory location a to memory location b.”</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Normally, instructions are executed sequentially but there are three ways to change control flow.</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First, unconditional jumps or conditional jumps can synchronously change control flow. For example, an unconditional jump might be “jump to the instruction at memory location m” while a conditional jump might be “jump to the instruction at memory location m if the value at memory location a is bigger or equal to the value at memory location b.”  This allows program “loops.”</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Second, interrupts (from clocks or devices) can instruct the processor to start executing instruction streams at different locations. </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Third, error conditions that occur in user mode processing can cause “exceptions” that trap into the OS.  An example may be dividing by 0 or attempting to execute a privileged instruction.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Tree>
    <p:extLst>
      <p:ext uri="{BB962C8B-B14F-4D97-AF65-F5344CB8AC3E}">
        <p14:creationId xmlns:p14="http://schemas.microsoft.com/office/powerpoint/2010/main" val="3721980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495562"/>
            <a:ext cx="11582400" cy="5277811"/>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Instructions and data are stored in binary form, i.e. as a series of 1’s and 0’s.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Binary values are organized into bytes (8 bit values) and “words” varying from 2 bytes to 8 bytes.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Words represent numerical values (12, 2324241) and addresses.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Addresses are unsigned integers and are represented in the usual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 is 0000000000000001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18 is 0000000000010010</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Signed</a:t>
            </a:r>
            <a:r>
              <a:rPr lang="en-US"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integers are usually represented in “two’s complement notation:”</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Positive integers have high order bit of 0, the remainder of the word is the ordinary unsigned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0 is all 0 bits.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Negative numbers have a high order bit of 1 and are arranged so that using the “standard” unsigned addition circuits x + (-x) = 0.</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 simple algorithm for turning a positive binary number into its corresponding negative is to flip each bit in the original representation and use unsigned arithmetic to “add 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Try 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Tree>
    <p:extLst>
      <p:ext uri="{BB962C8B-B14F-4D97-AF65-F5344CB8AC3E}">
        <p14:creationId xmlns:p14="http://schemas.microsoft.com/office/powerpoint/2010/main" val="2995109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48694"/>
            <a:ext cx="11336215" cy="4933472"/>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Memory subsystem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Memory systems store binary values organized as 8 bit bytes. Bytes are organized into words and instructions can refer to either “byte sized” data values or “word sized” data values.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Most systems are addressable on byte boundaries and at the very lowest level, memory is accessed by “physical addresses” starting at 0 and ending at the size of the memory - 1.</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Programs can be loaded into memory at different locations at different times.  As a convenience, most systems have MMU’s which allow a supervisor program to map memory from physical addresses to virtual addresses.  Virtual addresses give the program the illusion that memory for their program always starts at 0.  The MMU translates virtual addresses into physical addresses.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Actually, memory is usually arranged into a “hierarchy.”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CPU’s have internal memory called registers which can be accessed in a single cycle.</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 “Main memory” consists of DRAM which (depending on the clock rate of the CPU) can take hundreds of cycles to access.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In between the CPU and main memory is “cache memory” built from SRAM which contains copies of main memory locations.  Cache memory can be accessed in a few cycles maybe even one.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Tree>
    <p:extLst>
      <p:ext uri="{BB962C8B-B14F-4D97-AF65-F5344CB8AC3E}">
        <p14:creationId xmlns:p14="http://schemas.microsoft.com/office/powerpoint/2010/main" val="397974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773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32857"/>
            <a:ext cx="11374581" cy="4918584"/>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Memory subsystem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When a main memory location is accessed and it is not in cache, the value at the location and several  sequential locations are loaded into cache.  Subsequent accesses are fast.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Cache and main memory contents must be coherent, that is at well understood times the values must be consistent.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After a while, under OS control, cache values are evicted and reside only in main memory.</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Inter-block bus interfaces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These are fixed width control lines connecting the CPU and its subsystems.  Busses have protocols which dictate the manner in which a device “addresses” another device, puts binary values onto the bus for reading or writing and arbitrates access.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I/O subsystem (busses, interrupt processing).</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I/O busses are similar to i</a:t>
            </a:r>
            <a:r>
              <a:rPr lang="en-US" sz="1800" dirty="0">
                <a:latin typeface="Arial" panose="020B0604020202020204" pitchFamily="34" charset="0"/>
                <a:cs typeface="Arial" panose="020B0604020202020204" pitchFamily="34" charset="0"/>
              </a:rPr>
              <a:t>nter-block buses but are usually slower.  When devices use the bus and want the attention of the CPU, the bus protocol causes a processor interrupt.</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Some devices can read and write main memory without interrupting the CPU.  This is called DMA and it is mediated by the MMU.</a:t>
            </a:r>
            <a:endParaRPr lang="en-US" sz="18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Tree>
    <p:extLst>
      <p:ext uri="{BB962C8B-B14F-4D97-AF65-F5344CB8AC3E}">
        <p14:creationId xmlns:p14="http://schemas.microsoft.com/office/powerpoint/2010/main" val="2726258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31304" y="1416627"/>
            <a:ext cx="11336215" cy="526597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There are a few hardware features that greatly simplify programming when many programs are being run.  They also provide protection and isolation between programs.  Usually there is a single “supervisor” program which manages a computer: this is the operating system “kernel.”   Here are some hardware enabled “sharing” features:</a:t>
            </a:r>
          </a:p>
          <a:p>
            <a:pPr marL="800100" lvl="1" indent="-342900" algn="l">
              <a:buFont typeface="Arial" panose="020B0604020202020204" pitchFamily="34" charset="0"/>
              <a:buChar char="•"/>
            </a:pPr>
            <a:r>
              <a:rPr lang="en-US" sz="1800">
                <a:latin typeface="Arial" charset="0"/>
                <a:ea typeface="Arial" charset="0"/>
                <a:cs typeface="Arial" charset="0"/>
              </a:rPr>
              <a:t>Rings of privilege: Most processors have two or more processor modes (ring 0, 1, 2, 3) or supervisor mode and user mode.  </a:t>
            </a:r>
          </a:p>
          <a:p>
            <a:pPr marL="800100" lvl="1" indent="-342900" algn="l">
              <a:buFont typeface="Arial" panose="020B0604020202020204" pitchFamily="34" charset="0"/>
              <a:buChar char="•"/>
            </a:pPr>
            <a:r>
              <a:rPr lang="en-US" sz="1800">
                <a:latin typeface="Arial" charset="0"/>
                <a:ea typeface="Arial" charset="0"/>
                <a:cs typeface="Arial" charset="0"/>
              </a:rPr>
              <a:t>The operating system kernel runs in supervisor mode.  In supervisor mode, a program can execute any instruction, access any memory location, program any peripheral or dependent system (like the MMU).  Kernels set up user address spaces for user programs (operating in user mode) by setting up virtual memory maps (page tables) which cannot be accessed by user programs. Supervisor mode instructions and memory are not visible to user mode programs.  Usually, the instructions and memory of one user mode program is not accessible to another user mode program (two different programs can share some memory under kernel control).  This prevents one program from interfering with another program.  Interrupts are set up to “trap” into supervisor mode and are serviced by the kernel.  This allows different user programs to safely share devices like displays, USB devices and disks.</a:t>
            </a:r>
          </a:p>
          <a:p>
            <a:pPr marL="800100" lvl="1" indent="-342900" algn="l">
              <a:buFont typeface="Arial" panose="020B0604020202020204" pitchFamily="34" charset="0"/>
              <a:buChar char="•"/>
            </a:pPr>
            <a:r>
              <a:rPr lang="en-US" sz="1800">
                <a:latin typeface="Arial" charset="0"/>
                <a:ea typeface="Arial" charset="0"/>
                <a:cs typeface="Arial" charset="0"/>
              </a:rPr>
              <a:t>When a user mode program needs a kernel “service,” like writing a file or starting another program, it formats the request and makes a “supervisor call” which traps into the kernel.  Base on the arguments and the user mode program privileges, the supervisor performs the service and returns to the user program in user mode.</a:t>
            </a:r>
            <a:endParaRPr lang="en-US" sz="2000">
              <a:latin typeface="Arial" charset="0"/>
              <a:ea typeface="Arial" charset="0"/>
              <a:cs typeface="Arial" charset="0"/>
            </a:endParaRP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Tree>
    <p:extLst>
      <p:ext uri="{BB962C8B-B14F-4D97-AF65-F5344CB8AC3E}">
        <p14:creationId xmlns:p14="http://schemas.microsoft.com/office/powerpoint/2010/main" val="3497851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63184"/>
            <a:ext cx="11887200" cy="935884"/>
          </a:xfrm>
        </p:spPr>
        <p:txBody>
          <a:bodyPr anchor="ctr">
            <a:normAutofit/>
          </a:bodyPr>
          <a:lstStyle/>
          <a:p>
            <a:pPr algn="ctr"/>
            <a:r>
              <a:rPr lang="en-US" sz="4400">
                <a:latin typeface="Arial" panose="020B0604020202020204" pitchFamily="34" charset="0"/>
                <a:cs typeface="Arial" panose="020B0604020202020204" pitchFamily="34" charset="0"/>
              </a:rPr>
              <a:t>Current and potential (continued)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0677" y="1383957"/>
                <a:ext cx="11636213" cy="531502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Current is the measure of charge flow through a a surface per unit time.  One amp of current through a surface means one coulomb flows through the surface per second.</a:t>
                </a:r>
              </a:p>
              <a:p>
                <a:pPr marL="342900" indent="-342900" algn="l">
                  <a:buFont typeface="Arial" panose="020B0604020202020204" pitchFamily="34" charset="0"/>
                  <a:buChar char="•"/>
                </a:pPr>
                <a:r>
                  <a:rPr lang="en-US" sz="2000" dirty="0">
                    <a:latin typeface="Arial" charset="0"/>
                    <a:ea typeface="Arial" charset="0"/>
                    <a:cs typeface="Arial" charset="0"/>
                  </a:rPr>
                  <a:t>Electric potential (V) represents the work done per unit charge when a particle accelerates in an electric field.  It corresponds to the gravitation potential for the work done accelerating a particle with mass in a gravitational field except that voltage, like charge, can be positive or negative.  The unit of potential is a volt.  One volt is 1 kg-m</a:t>
                </a:r>
                <a:r>
                  <a:rPr lang="en-US" sz="2000" baseline="30000" dirty="0">
                    <a:latin typeface="Arial" charset="0"/>
                    <a:ea typeface="Arial" charset="0"/>
                    <a:cs typeface="Arial" charset="0"/>
                  </a:rPr>
                  <a:t>2</a:t>
                </a:r>
                <a:r>
                  <a:rPr lang="en-US" sz="2000" dirty="0">
                    <a:latin typeface="Arial" charset="0"/>
                    <a:ea typeface="Arial" charset="0"/>
                    <a:cs typeface="Arial" charset="0"/>
                  </a:rPr>
                  <a:t>/amp-sec</a:t>
                </a:r>
                <a:r>
                  <a:rPr lang="en-US" sz="2000" baseline="30000" dirty="0">
                    <a:latin typeface="Arial" charset="0"/>
                    <a:ea typeface="Arial" charset="0"/>
                    <a:cs typeface="Arial" charset="0"/>
                  </a:rPr>
                  <a:t>3</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can measure current or voltage with a volt-ohm meter.</a:t>
                </a:r>
              </a:p>
              <a:p>
                <a:pPr marL="342900" indent="-342900" algn="l">
                  <a:buFont typeface="Arial" panose="020B0604020202020204" pitchFamily="34" charset="0"/>
                  <a:buChar char="•"/>
                </a:pPr>
                <a:r>
                  <a:rPr lang="en-US" sz="2000" dirty="0">
                    <a:latin typeface="Arial" charset="0"/>
                    <a:ea typeface="Arial" charset="0"/>
                    <a:cs typeface="Arial" charset="0"/>
                  </a:rPr>
                  <a:t>The potential between two points is not, in general, a constant and can vary with time.  A simple potential source is an ideal battery which </a:t>
                </a:r>
                <a:r>
                  <a:rPr lang="en-US" sz="2000" i="1" dirty="0">
                    <a:latin typeface="Arial" charset="0"/>
                    <a:ea typeface="Arial" charset="0"/>
                    <a:cs typeface="Arial" charset="0"/>
                  </a:rPr>
                  <a:t>does</a:t>
                </a:r>
                <a:r>
                  <a:rPr lang="en-US" sz="2000" dirty="0">
                    <a:latin typeface="Arial" charset="0"/>
                    <a:ea typeface="Arial" charset="0"/>
                    <a:cs typeface="Arial" charset="0"/>
                  </a:rPr>
                  <a:t> have constant potential between its two “terminals.”</a:t>
                </a:r>
              </a:p>
              <a:p>
                <a:pPr marL="342900" indent="-342900" algn="l">
                  <a:buFont typeface="Arial" panose="020B0604020202020204" pitchFamily="34" charset="0"/>
                  <a:buChar char="•"/>
                </a:pPr>
                <a:r>
                  <a:rPr lang="en-US" sz="2000" dirty="0">
                    <a:latin typeface="Arial" charset="0"/>
                    <a:ea typeface="Arial" charset="0"/>
                    <a:cs typeface="Arial" charset="0"/>
                  </a:rPr>
                  <a:t>One basic law in electronics is ohm’s law which says</a:t>
                </a:r>
              </a:p>
              <a:p>
                <a:pPr marL="742950" lvl="1" indent="-28575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𝑅</m:t>
                        </m:r>
                      </m:den>
                    </m:f>
                  </m:oMath>
                </a14:m>
                <a:r>
                  <a:rPr lang="en-US" sz="1800" dirty="0">
                    <a:latin typeface="Arial" charset="0"/>
                    <a:ea typeface="Arial" charset="0"/>
                    <a:cs typeface="Arial" charset="0"/>
                  </a:rPr>
                  <a:t>, or more generally, </a:t>
                </a: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𝑍</m:t>
                        </m:r>
                      </m:den>
                    </m:f>
                    <m:r>
                      <a:rPr lang="en-US" b="0" i="1" smtClean="0">
                        <a:latin typeface="Cambria Math" panose="02040503050406030204" pitchFamily="18" charset="0"/>
                        <a:cs typeface="Arial" charset="0"/>
                      </a:rPr>
                      <m:t> </m:t>
                    </m:r>
                  </m:oMath>
                </a14:m>
                <a:r>
                  <a:rPr lang="en-US" sz="1800" dirty="0">
                    <a:latin typeface="Arial" charset="0"/>
                    <a:ea typeface="Arial" charset="0"/>
                    <a:cs typeface="Arial" charset="0"/>
                  </a:rPr>
                  <a:t> where R stands for resistance and Z stands for impedance.</a:t>
                </a:r>
              </a:p>
              <a:p>
                <a:pPr marL="285750" indent="-285750" algn="l">
                  <a:buFont typeface="Arial" panose="020B0604020202020204" pitchFamily="34" charset="0"/>
                  <a:buChar char="•"/>
                </a:pPr>
                <a:r>
                  <a:rPr lang="en-US" sz="2000" dirty="0">
                    <a:latin typeface="Arial" charset="0"/>
                    <a:ea typeface="Arial" charset="0"/>
                    <a:cs typeface="Arial" charset="0"/>
                  </a:rPr>
                  <a:t>The power consumed by a current, I travelling between a potential difference of V is </a:t>
                </a:r>
                <a14:m>
                  <m:oMath xmlns:m="http://schemas.openxmlformats.org/officeDocument/2006/math">
                    <m:r>
                      <a:rPr lang="en-US" sz="2000" b="0" i="1" smtClean="0">
                        <a:latin typeface="Cambria Math" panose="02040503050406030204" pitchFamily="18" charset="0"/>
                        <a:ea typeface="Arial" charset="0"/>
                        <a:cs typeface="Arial" charset="0"/>
                      </a:rPr>
                      <m:t>𝑊</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𝐼𝑉</m:t>
                    </m:r>
                  </m:oMath>
                </a14:m>
                <a:r>
                  <a:rPr lang="en-US" sz="2000" dirty="0">
                    <a:latin typeface="Arial" charset="0"/>
                    <a:ea typeface="Arial" charset="0"/>
                    <a:cs typeface="Arial" charset="0"/>
                  </a:rPr>
                  <a:t>.</a:t>
                </a:r>
              </a:p>
              <a:p>
                <a:pPr marL="285750" indent="-285750" algn="l">
                  <a:buFont typeface="Arial" panose="020B0604020202020204" pitchFamily="34" charset="0"/>
                  <a:buChar char="•"/>
                </a:pPr>
                <a:r>
                  <a:rPr lang="en-US" sz="2000" dirty="0">
                    <a:latin typeface="Arial" charset="0"/>
                    <a:ea typeface="Arial" charset="0"/>
                    <a:cs typeface="Arial" charset="0"/>
                  </a:rPr>
                  <a:t>Until we talk about radiation (radios), most electronic ideas can be phrased in terms of I, V and 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0677" y="1383957"/>
                <a:ext cx="11636213" cy="5315020"/>
              </a:xfrm>
              <a:blipFill>
                <a:blip r:embed="rId3"/>
                <a:stretch>
                  <a:fillRect l="-327" t="-9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a:p>
        </p:txBody>
      </p:sp>
    </p:spTree>
    <p:extLst>
      <p:ext uri="{BB962C8B-B14F-4D97-AF65-F5344CB8AC3E}">
        <p14:creationId xmlns:p14="http://schemas.microsoft.com/office/powerpoint/2010/main" val="3319358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SoC’s</a:t>
            </a:r>
          </a:p>
        </p:txBody>
      </p:sp>
      <p:sp>
        <p:nvSpPr>
          <p:cNvPr id="3" name="Content Placeholder 2"/>
          <p:cNvSpPr>
            <a:spLocks noGrp="1"/>
          </p:cNvSpPr>
          <p:nvPr>
            <p:ph idx="1"/>
          </p:nvPr>
        </p:nvSpPr>
        <p:spPr>
          <a:xfrm>
            <a:off x="304800" y="1311965"/>
            <a:ext cx="6506307" cy="5239475"/>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With miniaturization, most or all the computer subsystems can be placed on a single integrated circuit or “die” called a “system on a chip” or “</a:t>
            </a:r>
            <a:r>
              <a:rPr lang="en-US" sz="2000" dirty="0" err="1">
                <a:latin typeface="Arial" charset="0"/>
                <a:ea typeface="Arial" charset="0"/>
                <a:cs typeface="Arial" charset="0"/>
              </a:rPr>
              <a:t>SoC.</a:t>
            </a:r>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die pictured on the right is an example with an ARM CPU, MMU, cache, read only memory (ROM), several specialized processors like an AES accelerator which can encrypt data at high speed.</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DRAM is usually on a separate chip as are I/O devices.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This processor also has “GPIO” pins which can be connected to external circuits and can be controlled by instructions from the CPU.</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Most IoT devices consist of one or more “SoC’s.”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Integration of many devices (billions of transistors) is at the heart of the digital revolution.  It’s amazing.</a:t>
            </a:r>
            <a:endParaRPr lang="en-US"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pic>
        <p:nvPicPr>
          <p:cNvPr id="1025" name="Picture 1" descr="page29image14843904">
            <a:extLst>
              <a:ext uri="{FF2B5EF4-FFF2-40B4-BE49-F238E27FC236}">
                <a16:creationId xmlns:a16="http://schemas.microsoft.com/office/drawing/2014/main" id="{5C721260-70AD-B24F-87FF-08618CBFEE0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11107" y="1848257"/>
            <a:ext cx="5265615" cy="358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60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5, Hands on IoT</a:t>
            </a:r>
          </a:p>
        </p:txBody>
      </p:sp>
      <p:sp>
        <p:nvSpPr>
          <p:cNvPr id="3" name="Content Placeholder 2"/>
          <p:cNvSpPr>
            <a:spLocks noGrp="1"/>
          </p:cNvSpPr>
          <p:nvPr>
            <p:ph idx="1"/>
          </p:nvPr>
        </p:nvSpPr>
        <p:spPr>
          <a:xfrm>
            <a:off x="539545" y="1763486"/>
            <a:ext cx="11112910" cy="4107227"/>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In this section you will learn to use a simple (and cheap) microcontroller.  We will learn: </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program them.</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interface a wide variety of sensors, devices and transducers using GPIO pins.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communicate with it via the I/O busses (and monitor them). </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We’ll do the same for the “Raspberry Pi,” a cheap, but full featured computer which shares the Arduino’s ability to use GPIO but runs a full OS and networking stack.</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Arduino and Raspberry Pi represent typical IoT processors.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will learn the nuts and bolt of connecting Arduino’s and Raspberry Pi with components using perf-boards and how to obtain all these components and design experiments with them.</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Tree>
    <p:extLst>
      <p:ext uri="{BB962C8B-B14F-4D97-AF65-F5344CB8AC3E}">
        <p14:creationId xmlns:p14="http://schemas.microsoft.com/office/powerpoint/2010/main" val="1509419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367589" y="1279199"/>
            <a:ext cx="7870358" cy="4455860"/>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We need a way to communicate between digital devices and perhaps the easiest method is via an </a:t>
            </a:r>
            <a:r>
              <a:rPr lang="en-US" sz="2000" i="1" dirty="0">
                <a:latin typeface="Calibri" panose="020F0502020204030204" pitchFamily="34" charset="0"/>
                <a:ea typeface="Arial" charset="0"/>
                <a:cs typeface="Calibri" panose="020F0502020204030204" pitchFamily="34" charset="0"/>
              </a:rPr>
              <a:t>asynchronous</a:t>
            </a:r>
            <a:r>
              <a:rPr lang="en-US" sz="2000" dirty="0">
                <a:latin typeface="Calibri" panose="020F0502020204030204" pitchFamily="34" charset="0"/>
                <a:ea typeface="Arial" charset="0"/>
                <a:cs typeface="Calibri" panose="020F0502020204030204" pitchFamily="34" charset="0"/>
              </a:rPr>
              <a:t> serial port. </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Universal Asynchronous Receiver/Transmitters (UARTs) are integrated electronics packages (diagram lower right) that implement the serial protocol (next page).</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The signals can be carried on a simple pair of wires.</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You can interface a UART to a computer using a “badge”.  I use an </a:t>
            </a:r>
            <a:r>
              <a:rPr lang="en-US" sz="2000" dirty="0" err="1">
                <a:latin typeface="Calibri" panose="020F0502020204030204" pitchFamily="34" charset="0"/>
                <a:cs typeface="Calibri" panose="020F0502020204030204" pitchFamily="34" charset="0"/>
              </a:rPr>
              <a:t>Attify</a:t>
            </a:r>
            <a:r>
              <a:rPr lang="en-US" sz="2000" dirty="0">
                <a:latin typeface="Calibri" panose="020F0502020204030204" pitchFamily="34" charset="0"/>
                <a:cs typeface="Calibri" panose="020F0502020204030204" pitchFamily="34" charset="0"/>
              </a:rPr>
              <a:t> Badge which can interface with UART, JTAG and SPI protocols.  </a:t>
            </a:r>
            <a:r>
              <a:rPr lang="en-US" sz="2000" dirty="0">
                <a:latin typeface="Calibri" panose="020F0502020204030204" pitchFamily="34" charset="0"/>
                <a:ea typeface="Arial" charset="0"/>
                <a:cs typeface="Calibri" panose="020F0502020204030204" pitchFamily="34" charset="0"/>
              </a:rPr>
              <a:t>Another option is an </a:t>
            </a:r>
            <a:r>
              <a:rPr lang="en-US" sz="2000" dirty="0">
                <a:latin typeface="Calibri" panose="020F0502020204030204" pitchFamily="34" charset="0"/>
                <a:cs typeface="Calibri" panose="020F0502020204030204" pitchFamily="34" charset="0"/>
              </a:rPr>
              <a:t>FT232RL FTDI USB to TTL Serial Adapter Module for Arduino Mini Port. Well demonstrate this later.</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LSB is transmitted first usually.</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implified UART">
            <a:extLst>
              <a:ext uri="{FF2B5EF4-FFF2-40B4-BE49-F238E27FC236}">
                <a16:creationId xmlns:a16="http://schemas.microsoft.com/office/drawing/2014/main" id="{B77C214E-00C1-4F47-8EFA-F779221C7610}"/>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9419666" y="364799"/>
            <a:ext cx="2404745" cy="1828800"/>
          </a:xfrm>
          <a:prstGeom prst="rect">
            <a:avLst/>
          </a:prstGeom>
          <a:noFill/>
          <a:ln>
            <a:noFill/>
          </a:ln>
        </p:spPr>
      </p:pic>
      <p:pic>
        <p:nvPicPr>
          <p:cNvPr id="13" name="Picture 5" descr="ART Internal">
            <a:extLst>
              <a:ext uri="{FF2B5EF4-FFF2-40B4-BE49-F238E27FC236}">
                <a16:creationId xmlns:a16="http://schemas.microsoft.com/office/drawing/2014/main" id="{9DF6FEF2-7A56-2B45-A654-BD0A901BFA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49573" y="2298994"/>
            <a:ext cx="4042428" cy="40706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TDI Pinout">
            <a:extLst>
              <a:ext uri="{FF2B5EF4-FFF2-40B4-BE49-F238E27FC236}">
                <a16:creationId xmlns:a16="http://schemas.microsoft.com/office/drawing/2014/main" id="{6D0AD42A-E6D8-F64C-8D11-3CEE6F8F5C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8626" y="5255118"/>
            <a:ext cx="4421670" cy="1345924"/>
          </a:xfrm>
          <a:prstGeom prst="rect">
            <a:avLst/>
          </a:prstGeom>
          <a:noFill/>
          <a:ln>
            <a:noFill/>
          </a:ln>
        </p:spPr>
      </p:pic>
    </p:spTree>
    <p:extLst>
      <p:ext uri="{BB962C8B-B14F-4D97-AF65-F5344CB8AC3E}">
        <p14:creationId xmlns:p14="http://schemas.microsoft.com/office/powerpoint/2010/main" val="1753347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3216"/>
            <a:ext cx="11782695"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444843" y="1267732"/>
            <a:ext cx="11328057" cy="4321013"/>
          </a:xfrm>
        </p:spPr>
        <p:txBody>
          <a:bodyPr>
            <a:noAutofit/>
          </a:bodyPr>
          <a:lstStyle/>
          <a:p>
            <a:pPr marL="342900" indent="-342900" algn="l">
              <a:buFont typeface="Arial" charset="0"/>
              <a:buChar char="•"/>
            </a:pPr>
            <a:r>
              <a:rPr lang="en-US" sz="2000" dirty="0">
                <a:latin typeface="Calibri" panose="020F0502020204030204" pitchFamily="34" charset="0"/>
                <a:ea typeface="Arial" charset="0"/>
                <a:cs typeface="Calibri" panose="020F0502020204030204" pitchFamily="34" charset="0"/>
              </a:rPr>
              <a:t>The UART serial protocol allows two communicating endpoints wired together to send and receive sequentially transmitted digital data bits at speeds (baud rate) known in advance.  Each end has a receive pin (RX) and a transmit pin (TX).  Data is transmitted in frames consisting of </a:t>
            </a:r>
            <a:r>
              <a:rPr lang="en-US" sz="2000" dirty="0">
                <a:latin typeface="Calibri" panose="020F0502020204030204" pitchFamily="34" charset="0"/>
                <a:cs typeface="Calibri" panose="020F0502020204030204" pitchFamily="34" charset="0"/>
              </a:rPr>
              <a:t>Data bits, Synchronization bits, Parity bits, and Baud rate:</a:t>
            </a:r>
            <a:endParaRPr lang="en-US" sz="2000" dirty="0">
              <a:latin typeface="Calibri" panose="020F0502020204030204" pitchFamily="34" charset="0"/>
              <a:ea typeface="Arial" charset="0"/>
              <a:cs typeface="Calibri" panose="020F0502020204030204" pitchFamily="34" charset="0"/>
            </a:endParaRPr>
          </a:p>
          <a:p>
            <a:pPr marL="800100" lvl="1" indent="-342900" algn="l">
              <a:buFont typeface="Arial" charset="0"/>
              <a:buChar char="•"/>
            </a:pPr>
            <a:r>
              <a:rPr lang="en-US" dirty="0">
                <a:latin typeface="Calibri" panose="020F0502020204030204" pitchFamily="34" charset="0"/>
                <a:ea typeface="Arial" charset="0"/>
                <a:cs typeface="Calibri" panose="020F0502020204030204" pitchFamily="34" charset="0"/>
              </a:rPr>
              <a:t>Start bit (0), data, transmitted least significant bit (LSB) first, a parity bit and a stop bit (1).</a:t>
            </a:r>
          </a:p>
          <a:p>
            <a:pPr marL="800100" lvl="1" indent="-342900" algn="l">
              <a:buFont typeface="Arial" panose="020B0604020202020204" pitchFamily="34" charset="0"/>
              <a:buChar char="•"/>
            </a:pPr>
            <a:r>
              <a:rPr lang="en-US" dirty="0">
                <a:latin typeface="Calibri" panose="020F0502020204030204" pitchFamily="34" charset="0"/>
                <a:cs typeface="Calibri" panose="020F0502020204030204" pitchFamily="34" charset="0"/>
              </a:rPr>
              <a:t>The start bit is LOW</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telling  the receiver that data is coming, then data bits are sent, after 9 bits TX goes HIGH marking the end. 8 bits of data requires 10 bits transmit/received.</a:t>
            </a:r>
          </a:p>
          <a:p>
            <a:pPr marL="800100" lvl="1" indent="-342900" algn="l">
              <a:buFont typeface="Arial" charset="0"/>
              <a:buChar char="•"/>
            </a:pPr>
            <a:r>
              <a:rPr lang="en-US" dirty="0">
                <a:latin typeface="Calibri" panose="020F0502020204030204" pitchFamily="34" charset="0"/>
                <a:ea typeface="Arial" charset="0"/>
                <a:cs typeface="Calibri" panose="020F0502020204030204" pitchFamily="34" charset="0"/>
              </a:rPr>
              <a:t>The most common version of this protocol is 9600N1: 9600 baud, no parity, 1 stop bit.</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Data bits, Synchronization bits, Parity bits, and Baud rate.</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 start bit is always indicated by an idle data line going from 1 to 0, while the stop bit(s) will transition back to the idle state by holding the line at 1.</a:t>
            </a:r>
          </a:p>
          <a:p>
            <a:pPr marL="800100" lvl="1" indent="-342900" algn="l">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800100" lvl="1" indent="-342900" algn="l">
              <a:buFont typeface="Arial" charset="0"/>
              <a:buChar char="•"/>
            </a:pPr>
            <a:endParaRPr lang="en-US" dirty="0">
              <a:latin typeface="Calibri" panose="020F0502020204030204" pitchFamily="34" charset="0"/>
              <a:ea typeface="Arial" charset="0"/>
              <a:cs typeface="Calibri" panose="020F0502020204030204" pitchFamily="34"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erial Wiring">
            <a:hlinkClick r:id="rId3"/>
            <a:extLst>
              <a:ext uri="{FF2B5EF4-FFF2-40B4-BE49-F238E27FC236}">
                <a16:creationId xmlns:a16="http://schemas.microsoft.com/office/drawing/2014/main" id="{4B42E612-4A59-8C4F-A24A-C131E568C1AA}"/>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665410" y="5301245"/>
            <a:ext cx="2249805" cy="1363345"/>
          </a:xfrm>
          <a:prstGeom prst="rect">
            <a:avLst/>
          </a:prstGeom>
          <a:noFill/>
          <a:ln>
            <a:noFill/>
          </a:ln>
        </p:spPr>
      </p:pic>
      <p:pic>
        <p:nvPicPr>
          <p:cNvPr id="11" name="Picture 10" descr="TL Signal">
            <a:extLst>
              <a:ext uri="{FF2B5EF4-FFF2-40B4-BE49-F238E27FC236}">
                <a16:creationId xmlns:a16="http://schemas.microsoft.com/office/drawing/2014/main" id="{EC492293-268C-034F-9995-353A0157819F}"/>
              </a:ext>
            </a:extLst>
          </p:cNvPr>
          <p:cNvPicPr/>
          <p:nvPr/>
        </p:nvPicPr>
        <p:blipFill>
          <a:blip r:embed="rId5">
            <a:extLst>
              <a:ext uri="{28A0092B-C50C-407E-A947-70E740481C1C}">
                <a14:useLocalDpi xmlns:a14="http://schemas.microsoft.com/office/drawing/2010/main"/>
              </a:ext>
            </a:extLst>
          </a:blip>
          <a:srcRect/>
          <a:stretch>
            <a:fillRect/>
          </a:stretch>
        </p:blipFill>
        <p:spPr bwMode="auto">
          <a:xfrm>
            <a:off x="7483007" y="5654680"/>
            <a:ext cx="3785235" cy="685800"/>
          </a:xfrm>
          <a:prstGeom prst="rect">
            <a:avLst/>
          </a:prstGeom>
          <a:noFill/>
          <a:ln>
            <a:noFill/>
          </a:ln>
        </p:spPr>
      </p:pic>
      <p:pic>
        <p:nvPicPr>
          <p:cNvPr id="12" name="Picture 11" descr="erial Generalization">
            <a:extLst>
              <a:ext uri="{FF2B5EF4-FFF2-40B4-BE49-F238E27FC236}">
                <a16:creationId xmlns:a16="http://schemas.microsoft.com/office/drawing/2014/main" id="{1F94E29D-E0B6-7E49-A4F2-541FE624C6E7}"/>
              </a:ext>
            </a:extLst>
          </p:cNvPr>
          <p:cNvPicPr/>
          <p:nvPr/>
        </p:nvPicPr>
        <p:blipFill>
          <a:blip r:embed="rId6" cstate="print">
            <a:extLst>
              <a:ext uri="{28A0092B-C50C-407E-A947-70E740481C1C}">
                <a14:useLocalDpi xmlns:a14="http://schemas.microsoft.com/office/drawing/2010/main"/>
              </a:ext>
            </a:extLst>
          </a:blip>
          <a:srcRect/>
          <a:stretch>
            <a:fillRect/>
          </a:stretch>
        </p:blipFill>
        <p:spPr bwMode="auto">
          <a:xfrm>
            <a:off x="3759016" y="5672469"/>
            <a:ext cx="2400300" cy="503555"/>
          </a:xfrm>
          <a:prstGeom prst="rect">
            <a:avLst/>
          </a:prstGeom>
          <a:noFill/>
          <a:ln>
            <a:noFill/>
          </a:ln>
        </p:spPr>
      </p:pic>
      <p:pic>
        <p:nvPicPr>
          <p:cNvPr id="10" name="Picture 9" descr="erial Packet">
            <a:extLst>
              <a:ext uri="{FF2B5EF4-FFF2-40B4-BE49-F238E27FC236}">
                <a16:creationId xmlns:a16="http://schemas.microsoft.com/office/drawing/2014/main" id="{78EAE4ED-3122-354F-88E5-A602D635B7E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07624" y="4904469"/>
            <a:ext cx="5184389" cy="685799"/>
          </a:xfrm>
          <a:prstGeom prst="rect">
            <a:avLst/>
          </a:prstGeom>
          <a:noFill/>
          <a:ln>
            <a:noFill/>
          </a:ln>
        </p:spPr>
      </p:pic>
    </p:spTree>
    <p:extLst>
      <p:ext uri="{BB962C8B-B14F-4D97-AF65-F5344CB8AC3E}">
        <p14:creationId xmlns:p14="http://schemas.microsoft.com/office/powerpoint/2010/main" val="6169230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3172"/>
            <a:ext cx="11469666" cy="868362"/>
          </a:xfrm>
        </p:spPr>
        <p:txBody>
          <a:bodyPr anchor="ctr">
            <a:normAutofit/>
          </a:bodyPr>
          <a:lstStyle/>
          <a:p>
            <a:pPr algn="ctr"/>
            <a:r>
              <a:rPr lang="en-US" sz="4400">
                <a:latin typeface="Arial" panose="020B0604020202020204" pitchFamily="34" charset="0"/>
                <a:cs typeface="Arial" panose="020B0604020202020204" pitchFamily="34" charset="0"/>
              </a:rPr>
              <a:t>SPI</a:t>
            </a:r>
          </a:p>
        </p:txBody>
      </p:sp>
      <p:sp>
        <p:nvSpPr>
          <p:cNvPr id="3" name="Content Placeholder 2"/>
          <p:cNvSpPr>
            <a:spLocks noGrp="1"/>
          </p:cNvSpPr>
          <p:nvPr>
            <p:ph idx="1"/>
          </p:nvPr>
        </p:nvSpPr>
        <p:spPr>
          <a:xfrm>
            <a:off x="258372" y="1180560"/>
            <a:ext cx="11582400" cy="4283474"/>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A collection of signals shared by two or more endpoints is called a bus.  </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SPI bus has a single master device and several slave devices.  It is full duplex (meaning the master both transmits and receives data).</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Transmission speed agreed in advance.  Communications is full duplex.</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SPI bus signals are:</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clock (SCLK)</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output to slave input (MOSI)</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input to slave output (MISO)</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Slave select (SS).  This pin on slave is pulled low to select a device)</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Sample on rising or falling edge</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Arduino and Raspberry Pi have SPI libraries</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See </a:t>
            </a:r>
            <a:r>
              <a:rPr lang="en-US" sz="2000" dirty="0">
                <a:solidFill>
                  <a:srgbClr val="2282F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https://en.wikipedia.org/wiki/Serial_Peripheral_Interface</a:t>
            </a:r>
            <a:r>
              <a:rPr lang="en-US" sz="2000" dirty="0">
                <a:solidFill>
                  <a:srgbClr val="2282F0"/>
                </a:solidFill>
                <a:latin typeface="Calibri" panose="020F0502020204030204" pitchFamily="34" charset="0"/>
                <a:cs typeface="Calibri" panose="020F0502020204030204" pitchFamily="34" charset="0"/>
              </a:rPr>
              <a:t> </a:t>
            </a:r>
            <a:endParaRPr lang="en-US" sz="2000" dirty="0">
              <a:solidFill>
                <a:srgbClr val="2282F0"/>
              </a:solidFill>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pic>
        <p:nvPicPr>
          <p:cNvPr id="7" name="Picture 6" descr="lt text">
            <a:extLst>
              <a:ext uri="{FF2B5EF4-FFF2-40B4-BE49-F238E27FC236}">
                <a16:creationId xmlns:a16="http://schemas.microsoft.com/office/drawing/2014/main" id="{9BF157C8-3921-1E4D-9033-23874E02A973}"/>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537712" y="3856383"/>
            <a:ext cx="3532367" cy="2613103"/>
          </a:xfrm>
          <a:prstGeom prst="rect">
            <a:avLst/>
          </a:prstGeom>
          <a:noFill/>
          <a:ln>
            <a:noFill/>
          </a:ln>
        </p:spPr>
      </p:pic>
      <p:pic>
        <p:nvPicPr>
          <p:cNvPr id="6" name="Picture 5" descr="synchronous serial waveform">
            <a:extLst>
              <a:ext uri="{FF2B5EF4-FFF2-40B4-BE49-F238E27FC236}">
                <a16:creationId xmlns:a16="http://schemas.microsoft.com/office/drawing/2014/main" id="{087D80BB-BEF7-9F47-B30A-452EAE0C278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17255" y="1949207"/>
            <a:ext cx="3722342" cy="1667503"/>
          </a:xfrm>
          <a:prstGeom prst="rect">
            <a:avLst/>
          </a:prstGeom>
          <a:noFill/>
          <a:ln>
            <a:noFill/>
          </a:ln>
        </p:spPr>
      </p:pic>
      <p:pic>
        <p:nvPicPr>
          <p:cNvPr id="8" name="Picture 7" descr="lt text">
            <a:extLst>
              <a:ext uri="{FF2B5EF4-FFF2-40B4-BE49-F238E27FC236}">
                <a16:creationId xmlns:a16="http://schemas.microsoft.com/office/drawing/2014/main" id="{7FB51D51-7E3C-0043-9C33-7A086B43995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91071" y="4770921"/>
            <a:ext cx="3729588" cy="1942145"/>
          </a:xfrm>
          <a:prstGeom prst="rect">
            <a:avLst/>
          </a:prstGeom>
          <a:noFill/>
          <a:ln>
            <a:noFill/>
          </a:ln>
        </p:spPr>
      </p:pic>
    </p:spTree>
    <p:extLst>
      <p:ext uri="{BB962C8B-B14F-4D97-AF65-F5344CB8AC3E}">
        <p14:creationId xmlns:p14="http://schemas.microsoft.com/office/powerpoint/2010/main" val="3883320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dirty="0">
                <a:latin typeface="Arial" panose="020B0604020202020204" pitchFamily="34" charset="0"/>
                <a:cs typeface="Arial" panose="020B0604020202020204" pitchFamily="34" charset="0"/>
              </a:rPr>
              <a:t>I</a:t>
            </a:r>
            <a:r>
              <a:rPr lang="en-US" sz="4400" baseline="30000" dirty="0">
                <a:latin typeface="Arial" panose="020B0604020202020204" pitchFamily="34" charset="0"/>
                <a:cs typeface="Arial" panose="020B0604020202020204" pitchFamily="34" charset="0"/>
              </a:rPr>
              <a:t>2</a:t>
            </a:r>
            <a:r>
              <a:rPr lang="en-US" sz="4400" dirty="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1" y="1172913"/>
            <a:ext cx="11582400" cy="4242078"/>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I</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C bus, like SPI, uses clock information but also allows multiple addressable devices on the same wire bus.  The I2C bus consists of the following signals:</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SCL</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SDA</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GND</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devices can communicate at 100kHz or 400kHz. </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bus drivers are </a:t>
            </a:r>
            <a:r>
              <a:rPr lang="en-US" sz="2000" u="sng" dirty="0">
                <a:latin typeface="Calibri" panose="020F0502020204030204" pitchFamily="34" charset="0"/>
                <a:cs typeface="Calibri" panose="020F0502020204030204" pitchFamily="34" charset="0"/>
                <a:hlinkClick r:id="rId3"/>
              </a:rPr>
              <a:t>“open drain”</a:t>
            </a:r>
            <a:r>
              <a:rPr lang="en-US" sz="2000" dirty="0">
                <a:latin typeface="Calibri" panose="020F0502020204030204" pitchFamily="34" charset="0"/>
                <a:cs typeface="Calibri" panose="020F0502020204030204" pitchFamily="34" charset="0"/>
              </a:rPr>
              <a:t>, meaning that they can pull the corresponding signal line low, but cannot drive it high. Thus, there can be no bus contention where one device is trying to drive the line high while another tries to pull it low, eliminating the potential for damage to the drivers or excessive power dissipation in the system. Each signal line has a </a:t>
            </a:r>
            <a:r>
              <a:rPr lang="en-US" sz="2000" u="sng" dirty="0">
                <a:latin typeface="Calibri" panose="020F0502020204030204" pitchFamily="34" charset="0"/>
                <a:cs typeface="Calibri" panose="020F0502020204030204" pitchFamily="34" charset="0"/>
                <a:hlinkClick r:id="rId4"/>
              </a:rPr>
              <a:t>pull-up resistor</a:t>
            </a:r>
            <a:r>
              <a:rPr lang="en-US" sz="2000" dirty="0">
                <a:latin typeface="Calibri" panose="020F0502020204030204" pitchFamily="34" charset="0"/>
                <a:cs typeface="Calibri" panose="020F0502020204030204" pitchFamily="34" charset="0"/>
              </a:rPr>
              <a:t> on it, to restore the signal to high when no device is asserting it low. </a:t>
            </a: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pic>
        <p:nvPicPr>
          <p:cNvPr id="7" name="Picture 6" descr="lock diagram of an SPI system.">
            <a:extLst>
              <a:ext uri="{FF2B5EF4-FFF2-40B4-BE49-F238E27FC236}">
                <a16:creationId xmlns:a16="http://schemas.microsoft.com/office/drawing/2014/main" id="{CB09C89E-E19F-D744-93EC-90785906F5D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475240" y="4591104"/>
            <a:ext cx="3411960" cy="1966344"/>
          </a:xfrm>
          <a:prstGeom prst="rect">
            <a:avLst/>
          </a:prstGeom>
          <a:noFill/>
          <a:ln>
            <a:noFill/>
          </a:ln>
        </p:spPr>
      </p:pic>
      <p:pic>
        <p:nvPicPr>
          <p:cNvPr id="8" name="Picture 7" descr="quivalent internal circuit diagram of an I2C system.">
            <a:extLst>
              <a:ext uri="{FF2B5EF4-FFF2-40B4-BE49-F238E27FC236}">
                <a16:creationId xmlns:a16="http://schemas.microsoft.com/office/drawing/2014/main" id="{0C77CE16-3E4F-F040-A989-390D9EAC371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00573" y="4407010"/>
            <a:ext cx="4575647" cy="2334532"/>
          </a:xfrm>
          <a:prstGeom prst="rect">
            <a:avLst/>
          </a:prstGeom>
          <a:noFill/>
          <a:ln>
            <a:noFill/>
          </a:ln>
        </p:spPr>
      </p:pic>
    </p:spTree>
    <p:extLst>
      <p:ext uri="{BB962C8B-B14F-4D97-AF65-F5344CB8AC3E}">
        <p14:creationId xmlns:p14="http://schemas.microsoft.com/office/powerpoint/2010/main" val="1299365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dirty="0">
                <a:latin typeface="Arial" panose="020B0604020202020204" pitchFamily="34" charset="0"/>
                <a:cs typeface="Arial" panose="020B0604020202020204" pitchFamily="34" charset="0"/>
              </a:rPr>
              <a:t>I</a:t>
            </a:r>
            <a:r>
              <a:rPr lang="en-US" sz="4400" baseline="30000" dirty="0">
                <a:latin typeface="Arial" panose="020B0604020202020204" pitchFamily="34" charset="0"/>
                <a:cs typeface="Arial" panose="020B0604020202020204" pitchFamily="34" charset="0"/>
              </a:rPr>
              <a:t>2</a:t>
            </a:r>
            <a:r>
              <a:rPr lang="en-US" sz="4400" dirty="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0" y="1172913"/>
            <a:ext cx="11788967" cy="4242078"/>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protocol is:</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In the normal state SDA, SCL are high</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To begin, the bus master pulls SCL high and SDA low (transition is start condition).</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then sends the address of device (MSB first) being addressed and the R(1)/W(0) bit</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slave pulls SDA low to acknowledge (ACK).</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or slave sends data (MSB, first)</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generated stop condition by pushing SDA high with SCL high (transition from low to high is stop condition)</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For a 7-bit address, the address is clocked out most significant bit (MSB) first, followed by a R/W bit indicating whether this is a read (1) or write (0) operation. The 9th bit of the frame is the NACK/ACK bit. This is the case for all frames (data or address). Once the first 8 bits of the frame are sent, the receiving device is given control over SDA. </a:t>
            </a:r>
          </a:p>
          <a:p>
            <a:pPr algn="l">
              <a:spcBef>
                <a:spcPts val="200"/>
              </a:spcBef>
            </a:pPr>
            <a:endParaRPr lang="en-US" sz="2000" dirty="0">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dirty="0">
              <a:latin typeface="Calibri" panose="020F0502020204030204" pitchFamily="34" charset="0"/>
              <a:ea typeface="Arial" charset="0"/>
              <a:cs typeface="Calibri" panose="020F0502020204030204" pitchFamily="34"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pic>
        <p:nvPicPr>
          <p:cNvPr id="6" name="Picture 5" descr="tandard 7-bit address transfer message.">
            <a:extLst>
              <a:ext uri="{FF2B5EF4-FFF2-40B4-BE49-F238E27FC236}">
                <a16:creationId xmlns:a16="http://schemas.microsoft.com/office/drawing/2014/main" id="{A7C28C8A-E528-A14A-98CB-A1F8058F7C6E}"/>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350729" y="4679752"/>
            <a:ext cx="7179277" cy="2080913"/>
          </a:xfrm>
          <a:prstGeom prst="rect">
            <a:avLst/>
          </a:prstGeom>
          <a:noFill/>
          <a:ln>
            <a:noFill/>
          </a:ln>
        </p:spPr>
      </p:pic>
    </p:spTree>
    <p:extLst>
      <p:ext uri="{BB962C8B-B14F-4D97-AF65-F5344CB8AC3E}">
        <p14:creationId xmlns:p14="http://schemas.microsoft.com/office/powerpoint/2010/main" val="2535053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63082"/>
            <a:ext cx="10814304" cy="868362"/>
          </a:xfrm>
        </p:spPr>
        <p:txBody>
          <a:bodyPr anchor="ctr">
            <a:normAutofit/>
          </a:bodyPr>
          <a:lstStyle/>
          <a:p>
            <a:pPr algn="ctr"/>
            <a:r>
              <a:rPr lang="en-US" sz="4400" dirty="0">
                <a:latin typeface="Arial" panose="020B0604020202020204" pitchFamily="34" charset="0"/>
                <a:cs typeface="Arial" panose="020B0604020202020204" pitchFamily="34" charset="0"/>
              </a:rPr>
              <a:t>IoT Sensors and Arduino</a:t>
            </a:r>
          </a:p>
        </p:txBody>
      </p:sp>
      <p:sp>
        <p:nvSpPr>
          <p:cNvPr id="3" name="Content Placeholder 2"/>
          <p:cNvSpPr>
            <a:spLocks noGrp="1"/>
          </p:cNvSpPr>
          <p:nvPr>
            <p:ph idx="1"/>
          </p:nvPr>
        </p:nvSpPr>
        <p:spPr>
          <a:xfrm>
            <a:off x="708712" y="1801524"/>
            <a:ext cx="11042073" cy="4129014"/>
          </a:xfrm>
        </p:spPr>
        <p:txBody>
          <a:bodyPr>
            <a:noAutofit/>
          </a:bodyPr>
          <a:lstStyle/>
          <a:p>
            <a:pPr marL="342900" indent="-342900" algn="l">
              <a:spcBef>
                <a:spcPts val="400"/>
              </a:spcBef>
              <a:buFont typeface="Arial" charset="0"/>
              <a:buChar char="•"/>
            </a:pPr>
            <a:r>
              <a:rPr lang="en-US" sz="2000">
                <a:latin typeface="Arial" charset="0"/>
                <a:ea typeface="Arial" charset="0"/>
                <a:cs typeface="Arial" charset="0"/>
              </a:rPr>
              <a:t>Cameras and CCD’s</a:t>
            </a:r>
          </a:p>
          <a:p>
            <a:pPr marL="342900" indent="-342900" algn="l">
              <a:spcBef>
                <a:spcPts val="400"/>
              </a:spcBef>
              <a:buFont typeface="Arial" charset="0"/>
              <a:buChar char="•"/>
            </a:pPr>
            <a:r>
              <a:rPr lang="en-US" sz="2000">
                <a:latin typeface="Arial" charset="0"/>
                <a:ea typeface="Arial" charset="0"/>
                <a:cs typeface="Arial" charset="0"/>
              </a:rPr>
              <a:t>IMUs</a:t>
            </a:r>
          </a:p>
          <a:p>
            <a:pPr marL="342900" indent="-342900" algn="l">
              <a:spcBef>
                <a:spcPts val="400"/>
              </a:spcBef>
              <a:buFont typeface="Arial" charset="0"/>
              <a:buChar char="•"/>
            </a:pPr>
            <a:r>
              <a:rPr lang="en-US" sz="2000">
                <a:latin typeface="Arial" charset="0"/>
                <a:ea typeface="Arial" charset="0"/>
                <a:cs typeface="Arial" charset="0"/>
              </a:rPr>
              <a:t>Temp, humidity, infrared detectors</a:t>
            </a:r>
          </a:p>
          <a:p>
            <a:pPr marL="342900" indent="-342900" algn="l">
              <a:spcBef>
                <a:spcPts val="400"/>
              </a:spcBef>
              <a:buFont typeface="Arial" charset="0"/>
              <a:buChar char="•"/>
            </a:pPr>
            <a:r>
              <a:rPr lang="en-US" sz="2000">
                <a:latin typeface="Arial" charset="0"/>
                <a:ea typeface="Arial" charset="0"/>
                <a:cs typeface="Arial" charset="0"/>
              </a:rPr>
              <a:t>GPS</a:t>
            </a:r>
          </a:p>
          <a:p>
            <a:pPr marL="342900" indent="-342900" algn="l">
              <a:spcBef>
                <a:spcPts val="400"/>
              </a:spcBef>
              <a:buFont typeface="Arial" charset="0"/>
              <a:buChar char="•"/>
            </a:pPr>
            <a:r>
              <a:rPr lang="en-US" sz="2000">
                <a:latin typeface="Arial" charset="0"/>
                <a:ea typeface="Arial" charset="0"/>
                <a:cs typeface="Arial" charset="0"/>
              </a:rPr>
              <a:t>Radar, lidar</a:t>
            </a:r>
          </a:p>
          <a:p>
            <a:pPr marL="342900" indent="-342900" algn="l">
              <a:spcBef>
                <a:spcPts val="400"/>
              </a:spcBef>
              <a:buFont typeface="Arial" charset="0"/>
              <a:buChar char="•"/>
            </a:pPr>
            <a:r>
              <a:rPr lang="en-US" sz="2000">
                <a:latin typeface="Arial" charset="0"/>
                <a:ea typeface="Arial" charset="0"/>
                <a:cs typeface="Arial" charset="0"/>
              </a:rPr>
              <a:t>RF receivers, transmitters</a:t>
            </a:r>
          </a:p>
          <a:p>
            <a:pPr marL="342900" indent="-342900" algn="l">
              <a:spcBef>
                <a:spcPts val="400"/>
              </a:spcBef>
              <a:buFont typeface="Arial" charset="0"/>
              <a:buChar char="•"/>
            </a:pPr>
            <a:r>
              <a:rPr lang="en-US" sz="2000">
                <a:latin typeface="Arial" charset="0"/>
                <a:ea typeface="Arial" charset="0"/>
                <a:cs typeface="Arial" charset="0"/>
              </a:rPr>
              <a:t>Sound, vibration detection</a:t>
            </a:r>
          </a:p>
          <a:p>
            <a:pPr marL="342900" indent="-342900" algn="l">
              <a:spcBef>
                <a:spcPts val="400"/>
              </a:spcBef>
              <a:buFont typeface="Arial" charset="0"/>
              <a:buChar char="•"/>
            </a:pPr>
            <a:r>
              <a:rPr lang="en-US" sz="2000">
                <a:latin typeface="Arial" charset="0"/>
                <a:ea typeface="Arial" charset="0"/>
                <a:cs typeface="Arial" charset="0"/>
              </a:rPr>
              <a:t>Barometer (altimeter)</a:t>
            </a:r>
          </a:p>
          <a:p>
            <a:pPr algn="l"/>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spTree>
    <p:extLst>
      <p:ext uri="{BB962C8B-B14F-4D97-AF65-F5344CB8AC3E}">
        <p14:creationId xmlns:p14="http://schemas.microsoft.com/office/powerpoint/2010/main" val="2538533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325631" y="2148841"/>
            <a:ext cx="11540738" cy="3844499"/>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The Arduino is a microcontroller development board.  It costs about $15.</a:t>
            </a:r>
          </a:p>
          <a:p>
            <a:pPr marL="342900" indent="-342900" algn="l">
              <a:spcBef>
                <a:spcPts val="400"/>
              </a:spcBef>
              <a:buFont typeface="Arial" charset="0"/>
              <a:buChar char="•"/>
            </a:pPr>
            <a:r>
              <a:rPr lang="en-US" sz="2000" dirty="0">
                <a:latin typeface="Arial" charset="0"/>
                <a:ea typeface="Arial" charset="0"/>
                <a:cs typeface="Arial" charset="0"/>
              </a:rPr>
              <a:t>When the Arduino “wakes up,” it checks the serial connection for a program to be downloaded.  If one is present, the Arduino downloads it.  If there is no new program or the download is complete, it runs the last loaded program.</a:t>
            </a:r>
          </a:p>
          <a:p>
            <a:pPr marL="342900" indent="-342900" algn="l">
              <a:spcBef>
                <a:spcPts val="400"/>
              </a:spcBef>
              <a:buFont typeface="Arial" charset="0"/>
              <a:buChar char="•"/>
            </a:pPr>
            <a:r>
              <a:rPr lang="en-US" sz="2000" dirty="0">
                <a:latin typeface="Arial" charset="0"/>
                <a:ea typeface="Arial" charset="0"/>
                <a:cs typeface="Arial" charset="0"/>
              </a:rPr>
              <a:t>Arduino has about 30 “GPIO” pins you can connect to.  Some are connected to analog to digital converters (ADC) and digital converters (DAC) so you can read and write analog signals.  Some are digital pins you can connect to other digital devices.</a:t>
            </a:r>
          </a:p>
          <a:p>
            <a:pPr marL="342900" indent="-342900" algn="l">
              <a:spcBef>
                <a:spcPts val="400"/>
              </a:spcBef>
              <a:buFont typeface="Arial" charset="0"/>
              <a:buChar char="•"/>
            </a:pPr>
            <a:r>
              <a:rPr lang="en-US" sz="2000" dirty="0">
                <a:latin typeface="Arial" charset="0"/>
                <a:ea typeface="Arial" charset="0"/>
                <a:cs typeface="Arial" charset="0"/>
              </a:rPr>
              <a:t>Your program can read to write data to the I/O pins.</a:t>
            </a:r>
          </a:p>
          <a:p>
            <a:pPr marL="342900" indent="-342900" algn="l">
              <a:spcBef>
                <a:spcPts val="400"/>
              </a:spcBef>
              <a:buFont typeface="Arial" charset="0"/>
              <a:buChar char="•"/>
            </a:pPr>
            <a:r>
              <a:rPr lang="en-US" sz="2000" dirty="0">
                <a:latin typeface="Arial" charset="0"/>
                <a:ea typeface="Arial" charset="0"/>
                <a:cs typeface="Arial" charset="0"/>
              </a:rPr>
              <a:t>The heart of the Arduino is a simple microcontroller (e.g. - ATMega-328).</a:t>
            </a:r>
          </a:p>
          <a:p>
            <a:pPr marL="342900" indent="-342900" algn="l">
              <a:spcBef>
                <a:spcPts val="400"/>
              </a:spcBef>
              <a:buFont typeface="Arial" charset="0"/>
              <a:buChar char="•"/>
            </a:pPr>
            <a:r>
              <a:rPr lang="en-US" sz="2000" dirty="0">
                <a:latin typeface="Arial" charset="0"/>
                <a:ea typeface="Arial" charset="0"/>
                <a:cs typeface="Arial" charset="0"/>
              </a:rPr>
              <a:t>You can supply external power (5V) or it can be powered through the serial interface (3.3V).</a:t>
            </a:r>
          </a:p>
          <a:p>
            <a:pPr marL="342900" indent="-342900" algn="l">
              <a:spcBef>
                <a:spcPts val="400"/>
              </a:spcBef>
              <a:buFont typeface="Arial" charset="0"/>
              <a:buChar char="•"/>
            </a:pPr>
            <a:r>
              <a:rPr lang="en-US" sz="2000" dirty="0">
                <a:latin typeface="Arial" charset="0"/>
                <a:ea typeface="Arial" charset="0"/>
                <a:cs typeface="Arial" charset="0"/>
              </a:rPr>
              <a:t>There is a complete program development environment available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as well as tons of sample code for use with sensors (see references).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pic>
        <p:nvPicPr>
          <p:cNvPr id="7" name="Picture 6" descr="NO ISP">
            <a:extLst>
              <a:ext uri="{FF2B5EF4-FFF2-40B4-BE49-F238E27FC236}">
                <a16:creationId xmlns:a16="http://schemas.microsoft.com/office/drawing/2014/main" id="{7439E329-336C-9848-9089-E8A05AC891F8}"/>
              </a:ext>
            </a:extLst>
          </p:cNvPr>
          <p:cNvPicPr/>
          <p:nvPr/>
        </p:nvPicPr>
        <p:blipFill>
          <a:blip r:embed="rId4" cstate="print">
            <a:extLst>
              <a:ext uri="{28A0092B-C50C-407E-A947-70E740481C1C}">
                <a14:useLocalDpi xmlns:a14="http://schemas.microsoft.com/office/drawing/2010/main"/>
              </a:ext>
            </a:extLst>
          </a:blip>
          <a:srcRect/>
          <a:stretch>
            <a:fillRect/>
          </a:stretch>
        </p:blipFill>
        <p:spPr bwMode="auto">
          <a:xfrm>
            <a:off x="8744755" y="123236"/>
            <a:ext cx="3380066" cy="1842696"/>
          </a:xfrm>
          <a:prstGeom prst="rect">
            <a:avLst/>
          </a:prstGeom>
          <a:noFill/>
          <a:ln>
            <a:noFill/>
          </a:ln>
        </p:spPr>
      </p:pic>
    </p:spTree>
    <p:extLst>
      <p:ext uri="{BB962C8B-B14F-4D97-AF65-F5344CB8AC3E}">
        <p14:creationId xmlns:p14="http://schemas.microsoft.com/office/powerpoint/2010/main" val="7207518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 Bootloader</a:t>
            </a:r>
          </a:p>
        </p:txBody>
      </p:sp>
      <p:sp>
        <p:nvSpPr>
          <p:cNvPr id="3" name="Content Placeholder 2"/>
          <p:cNvSpPr>
            <a:spLocks noGrp="1"/>
          </p:cNvSpPr>
          <p:nvPr>
            <p:ph idx="1"/>
          </p:nvPr>
        </p:nvSpPr>
        <p:spPr>
          <a:xfrm>
            <a:off x="564260" y="1455434"/>
            <a:ext cx="11261187" cy="4258366"/>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In IDE, select the board definition for your target Arduino from </a:t>
            </a:r>
            <a:r>
              <a:rPr lang="en-US" sz="2000" b="1" dirty="0">
                <a:latin typeface="Calibri" panose="020F0502020204030204" pitchFamily="34" charset="0"/>
                <a:cs typeface="Calibri" panose="020F0502020204030204" pitchFamily="34" charset="0"/>
              </a:rPr>
              <a:t>Tools &gt; Board</a:t>
            </a:r>
            <a:r>
              <a:rPr lang="en-US" sz="2000" dirty="0">
                <a:latin typeface="Calibri" panose="020F0502020204030204" pitchFamily="34" charset="0"/>
                <a:cs typeface="Calibri" panose="020F0502020204030204" pitchFamily="34" charset="0"/>
              </a:rPr>
              <a:t>. Then select the programmer that you are using under </a:t>
            </a:r>
            <a:r>
              <a:rPr lang="en-US" sz="2000" b="1" dirty="0">
                <a:latin typeface="Calibri" panose="020F0502020204030204" pitchFamily="34" charset="0"/>
                <a:cs typeface="Calibri" panose="020F0502020204030204" pitchFamily="34" charset="0"/>
              </a:rPr>
              <a:t>Tools &gt; Programmer</a:t>
            </a:r>
            <a:r>
              <a:rPr lang="en-US" sz="2000" dirty="0">
                <a:latin typeface="Calibri" panose="020F0502020204030204" pitchFamily="34" charset="0"/>
                <a:cs typeface="Calibri" panose="020F0502020204030204" pitchFamily="34" charset="0"/>
              </a:rPr>
              <a:t> (if you are using the Arduino as ISP you will also need to select the COM port that the Arduino as ISP is connected to). Finally, select </a:t>
            </a:r>
            <a:r>
              <a:rPr lang="en-US" sz="2000" b="1" dirty="0">
                <a:latin typeface="Calibri" panose="020F0502020204030204" pitchFamily="34" charset="0"/>
                <a:cs typeface="Calibri" panose="020F0502020204030204" pitchFamily="34" charset="0"/>
              </a:rPr>
              <a:t>Burn Bootloader</a:t>
            </a:r>
            <a:r>
              <a:rPr lang="en-US" sz="2000" dirty="0">
                <a:latin typeface="Calibri" panose="020F0502020204030204" pitchFamily="34" charset="0"/>
                <a:cs typeface="Calibri" panose="020F0502020204030204" pitchFamily="34" charset="0"/>
              </a:rPr>
              <a:t>. This will take the board you selected and look up the associated bootloader in the </a:t>
            </a:r>
            <a:r>
              <a:rPr lang="en-US" sz="2000" i="1" dirty="0" err="1">
                <a:latin typeface="Calibri" panose="020F0502020204030204" pitchFamily="34" charset="0"/>
                <a:cs typeface="Calibri" panose="020F0502020204030204" pitchFamily="34" charset="0"/>
              </a:rPr>
              <a:t>board.txt</a:t>
            </a:r>
            <a:r>
              <a:rPr lang="en-US" sz="2000" dirty="0">
                <a:latin typeface="Calibri" panose="020F0502020204030204" pitchFamily="34" charset="0"/>
                <a:cs typeface="Calibri" panose="020F0502020204030204" pitchFamily="34" charset="0"/>
              </a:rPr>
              <a:t> file. Then, it will find the bootloader in the bootloader folder and install it. This only works if the board is installed correctly in the IDE and you have the correct bootloader.</a:t>
            </a:r>
          </a:p>
          <a:p>
            <a:pPr marL="342900" indent="-342900" algn="l">
              <a:spcBef>
                <a:spcPts val="200"/>
              </a:spcBef>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Tree>
    <p:extLst>
      <p:ext uri="{BB962C8B-B14F-4D97-AF65-F5344CB8AC3E}">
        <p14:creationId xmlns:p14="http://schemas.microsoft.com/office/powerpoint/2010/main" val="4042866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39" y="86630"/>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Circuit diagrams and lumped circuits</a:t>
            </a:r>
          </a:p>
        </p:txBody>
      </p:sp>
      <p:sp>
        <p:nvSpPr>
          <p:cNvPr id="3" name="Content Placeholder 2"/>
          <p:cNvSpPr>
            <a:spLocks noGrp="1"/>
          </p:cNvSpPr>
          <p:nvPr>
            <p:ph idx="1"/>
          </p:nvPr>
        </p:nvSpPr>
        <p:spPr>
          <a:xfrm>
            <a:off x="262675" y="1410600"/>
            <a:ext cx="11582400" cy="2709756"/>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At low frequencies, circuits can be analyzed as “lumped devices” with terminals wired together.</a:t>
            </a:r>
          </a:p>
          <a:p>
            <a:pPr marL="342900" indent="-342900" algn="l">
              <a:buFont typeface="Arial" panose="020B0604020202020204" pitchFamily="34" charset="0"/>
              <a:buChar char="•"/>
            </a:pPr>
            <a:r>
              <a:rPr lang="en-US" sz="2000">
                <a:latin typeface="Arial" charset="0"/>
                <a:ea typeface="Arial" charset="0"/>
                <a:cs typeface="Arial" charset="0"/>
              </a:rPr>
              <a:t>The components (resistors, transistors, … ) correspond to the nodes of a graph and the wires correspond to edges.</a:t>
            </a:r>
          </a:p>
          <a:p>
            <a:pPr marL="342900" indent="-342900" algn="l">
              <a:buFont typeface="Arial" panose="020B0604020202020204" pitchFamily="34" charset="0"/>
              <a:buChar char="•"/>
            </a:pPr>
            <a:r>
              <a:rPr lang="en-US" sz="2000">
                <a:latin typeface="Arial" charset="0"/>
                <a:ea typeface="Arial" charset="0"/>
                <a:cs typeface="Arial" charset="0"/>
              </a:rPr>
              <a:t>There are potential differences between any two points and current flowing through edges.  Each component has a recognizable symbol (see later) ; when drawn this way, we call the graph-like representation a circuit diagram.</a:t>
            </a:r>
          </a:p>
          <a:p>
            <a:pPr marL="342900" indent="-342900" algn="l">
              <a:buFont typeface="Arial" panose="020B0604020202020204" pitchFamily="34" charset="0"/>
              <a:buChar char="•"/>
            </a:pPr>
            <a:r>
              <a:rPr lang="en-US" sz="2000">
                <a:latin typeface="Arial" charset="0"/>
                <a:ea typeface="Arial" charset="0"/>
                <a:cs typeface="Arial" charset="0"/>
              </a:rPr>
              <a:t>Here is an example:</a:t>
            </a:r>
          </a:p>
        </p:txBody>
      </p:sp>
      <p:sp>
        <p:nvSpPr>
          <p:cNvPr id="5" name="Slide Number Placeholder 4"/>
          <p:cNvSpPr>
            <a:spLocks noGrp="1"/>
          </p:cNvSpPr>
          <p:nvPr>
            <p:ph type="sldNum" sz="quarter" idx="12"/>
          </p:nvPr>
        </p:nvSpPr>
        <p:spPr>
          <a:xfrm>
            <a:off x="8437418" y="6344639"/>
            <a:ext cx="2133600" cy="365125"/>
          </a:xfrm>
        </p:spPr>
        <p:txBody>
          <a:bodyPr/>
          <a:lstStyle/>
          <a:p>
            <a:fld id="{FA32F8ED-EEB4-4D51-9E8E-3B145D9B9811}" type="slidenum">
              <a:rPr lang="en-US" smtClean="0"/>
              <a:pPr/>
              <a:t>6</a:t>
            </a:fld>
            <a:endParaRPr lang="en-US"/>
          </a:p>
        </p:txBody>
      </p:sp>
      <p:grpSp>
        <p:nvGrpSpPr>
          <p:cNvPr id="6" name="Group 478">
            <a:extLst>
              <a:ext uri="{FF2B5EF4-FFF2-40B4-BE49-F238E27FC236}">
                <a16:creationId xmlns:a16="http://schemas.microsoft.com/office/drawing/2014/main" id="{7C99D0E4-9B5E-D84E-9B9D-9A8D93F204DA}"/>
              </a:ext>
            </a:extLst>
          </p:cNvPr>
          <p:cNvGrpSpPr>
            <a:grpSpLocks/>
          </p:cNvGrpSpPr>
          <p:nvPr/>
        </p:nvGrpSpPr>
        <p:grpSpPr bwMode="auto">
          <a:xfrm flipH="1">
            <a:off x="5760004" y="4540581"/>
            <a:ext cx="335853" cy="668939"/>
            <a:chOff x="4656" y="1344"/>
            <a:chExt cx="192" cy="384"/>
          </a:xfrm>
        </p:grpSpPr>
        <p:sp>
          <p:nvSpPr>
            <p:cNvPr id="7" name="Freeform 6">
              <a:extLst>
                <a:ext uri="{FF2B5EF4-FFF2-40B4-BE49-F238E27FC236}">
                  <a16:creationId xmlns:a16="http://schemas.microsoft.com/office/drawing/2014/main" id="{71630570-EA16-3642-8378-B84F8D39B08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538BA907-71CE-D747-815D-D73B04AE455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BC02D590-BC36-C14A-BD1D-56879856751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8BEBCCC2-3ED5-E147-A763-C3CF8D9F06C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BE000096-D77B-D441-B198-35A1EE40A279}"/>
              </a:ext>
            </a:extLst>
          </p:cNvPr>
          <p:cNvGrpSpPr>
            <a:grpSpLocks/>
          </p:cNvGrpSpPr>
          <p:nvPr/>
        </p:nvGrpSpPr>
        <p:grpSpPr bwMode="auto">
          <a:xfrm>
            <a:off x="4359066" y="4860950"/>
            <a:ext cx="304800" cy="762000"/>
            <a:chOff x="4560" y="2400"/>
            <a:chExt cx="192" cy="480"/>
          </a:xfrm>
        </p:grpSpPr>
        <p:sp>
          <p:nvSpPr>
            <p:cNvPr id="12" name="Oval 111">
              <a:extLst>
                <a:ext uri="{FF2B5EF4-FFF2-40B4-BE49-F238E27FC236}">
                  <a16:creationId xmlns:a16="http://schemas.microsoft.com/office/drawing/2014/main" id="{B0E45F6A-2583-7B4C-BE49-646EEEF2E61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E747060E-EA52-0D40-AD15-E8310F2D130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49888954-CD7B-C042-8196-7BC575CD8B4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D8651A8B-8704-4F42-8177-7DC59576BE4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6FF50FBC-0EE8-2744-A954-9D91E2D2F6D6}"/>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6D277836-D31C-BB4F-AA4D-FDF6DB8C970B}"/>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C2FA8C01-4C35-404B-B16F-6425DE4FDB2F}"/>
              </a:ext>
            </a:extLst>
          </p:cNvPr>
          <p:cNvCxnSpPr>
            <a:cxnSpLocks/>
            <a:endCxn id="9" idx="1"/>
          </p:cNvCxnSpPr>
          <p:nvPr/>
        </p:nvCxnSpPr>
        <p:spPr>
          <a:xfrm flipV="1">
            <a:off x="4968666" y="4875052"/>
            <a:ext cx="8229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B065ECFC-438B-AE43-B00F-51EA10D460C7}"/>
              </a:ext>
            </a:extLst>
          </p:cNvPr>
          <p:cNvGrpSpPr>
            <a:grpSpLocks/>
          </p:cNvGrpSpPr>
          <p:nvPr/>
        </p:nvGrpSpPr>
        <p:grpSpPr bwMode="auto">
          <a:xfrm>
            <a:off x="4359066" y="5482447"/>
            <a:ext cx="304800" cy="381000"/>
            <a:chOff x="4272" y="3072"/>
            <a:chExt cx="192" cy="240"/>
          </a:xfrm>
        </p:grpSpPr>
        <p:sp>
          <p:nvSpPr>
            <p:cNvPr id="20" name="Line 99">
              <a:extLst>
                <a:ext uri="{FF2B5EF4-FFF2-40B4-BE49-F238E27FC236}">
                  <a16:creationId xmlns:a16="http://schemas.microsoft.com/office/drawing/2014/main" id="{488C28A9-022E-B44A-94AF-C6FA4AD5D6E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E1957B79-4574-3848-A911-9374C9C2B3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14A05F81-E1B9-644E-A403-92849B44714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2AA521FA-F7FE-844F-A6F3-A9748DB2AA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5DD4E1E-B23C-E84A-9F82-8B75782C3BB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FAA50E35-D454-0F4D-9FD4-0879EE67D5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D14E8C74-27A4-1D4D-9719-74F0D80A76FC}"/>
              </a:ext>
            </a:extLst>
          </p:cNvPr>
          <p:cNvSpPr txBox="1"/>
          <p:nvPr/>
        </p:nvSpPr>
        <p:spPr>
          <a:xfrm>
            <a:off x="4687132" y="6208943"/>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4DB0164C-82C3-364D-ACA1-48F177C15D20}"/>
              </a:ext>
            </a:extLst>
          </p:cNvPr>
          <p:cNvGrpSpPr>
            <a:grpSpLocks/>
          </p:cNvGrpSpPr>
          <p:nvPr/>
        </p:nvGrpSpPr>
        <p:grpSpPr bwMode="auto">
          <a:xfrm rot="16200000">
            <a:off x="4740066" y="4494693"/>
            <a:ext cx="304800" cy="762000"/>
            <a:chOff x="3216" y="1728"/>
            <a:chExt cx="192" cy="480"/>
          </a:xfrm>
        </p:grpSpPr>
        <p:sp>
          <p:nvSpPr>
            <p:cNvPr id="28" name="Line 8">
              <a:extLst>
                <a:ext uri="{FF2B5EF4-FFF2-40B4-BE49-F238E27FC236}">
                  <a16:creationId xmlns:a16="http://schemas.microsoft.com/office/drawing/2014/main" id="{51B37F3A-7294-6F49-ADA2-5F6A247B112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3AD5284E-0759-EB46-8348-0FFE0E59AB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988AC906-50DA-0542-B031-0865508B4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7C545398-2862-8C4B-B28C-5CC274FEBA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7EDB8D0F-DDBD-074D-B3C9-5EAACC1239DC}"/>
              </a:ext>
            </a:extLst>
          </p:cNvPr>
          <p:cNvSpPr>
            <a:spLocks/>
          </p:cNvSpPr>
          <p:nvPr/>
        </p:nvSpPr>
        <p:spPr bwMode="auto">
          <a:xfrm flipH="1">
            <a:off x="5344700" y="41586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F34EA64F-8524-374A-961C-278A7CC4466E}"/>
              </a:ext>
            </a:extLst>
          </p:cNvPr>
          <p:cNvSpPr>
            <a:spLocks/>
          </p:cNvSpPr>
          <p:nvPr/>
        </p:nvSpPr>
        <p:spPr bwMode="auto">
          <a:xfrm flipH="1">
            <a:off x="6143711" y="382340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FECA5198-0558-9A49-A85E-0B855521C3FA}"/>
              </a:ext>
            </a:extLst>
          </p:cNvPr>
          <p:cNvCxnSpPr>
            <a:cxnSpLocks/>
          </p:cNvCxnSpPr>
          <p:nvPr/>
        </p:nvCxnSpPr>
        <p:spPr>
          <a:xfrm>
            <a:off x="6100632" y="4559589"/>
            <a:ext cx="6023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192C03F-717D-9A41-8F90-8A448DFC6DD1}"/>
              </a:ext>
            </a:extLst>
          </p:cNvPr>
          <p:cNvCxnSpPr/>
          <p:nvPr/>
        </p:nvCxnSpPr>
        <p:spPr>
          <a:xfrm flipV="1">
            <a:off x="5411254" y="3824959"/>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E50DA07-3F0D-D04C-A73D-08FBD6577E5F}"/>
              </a:ext>
            </a:extLst>
          </p:cNvPr>
          <p:cNvCxnSpPr/>
          <p:nvPr/>
        </p:nvCxnSpPr>
        <p:spPr>
          <a:xfrm rot="10800000">
            <a:off x="5427583" y="382950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2EF55F1-46A3-1E42-82B2-6BCB94C1046C}"/>
              </a:ext>
            </a:extLst>
          </p:cNvPr>
          <p:cNvCxnSpPr/>
          <p:nvPr/>
        </p:nvCxnSpPr>
        <p:spPr>
          <a:xfrm rot="5400000" flipH="1" flipV="1">
            <a:off x="5677683" y="3658815"/>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BC11F1E-2A18-E446-A513-FEB0C1F9532F}"/>
              </a:ext>
            </a:extLst>
          </p:cNvPr>
          <p:cNvSpPr txBox="1"/>
          <p:nvPr/>
        </p:nvSpPr>
        <p:spPr>
          <a:xfrm>
            <a:off x="5784231" y="3928860"/>
            <a:ext cx="1483503" cy="307777"/>
          </a:xfrm>
          <a:prstGeom prst="rect">
            <a:avLst/>
          </a:prstGeom>
          <a:noFill/>
        </p:spPr>
        <p:txBody>
          <a:bodyPr wrap="square" rtlCol="0">
            <a:spAutoFit/>
          </a:bodyPr>
          <a:lstStyle/>
          <a:p>
            <a:r>
              <a:rPr lang="en-US" sz="1400"/>
              <a:t>R</a:t>
            </a:r>
            <a:r>
              <a:rPr lang="en-US" sz="1400" baseline="-25000"/>
              <a:t>C</a:t>
            </a:r>
          </a:p>
        </p:txBody>
      </p:sp>
      <p:sp>
        <p:nvSpPr>
          <p:cNvPr id="39" name="TextBox 38">
            <a:extLst>
              <a:ext uri="{FF2B5EF4-FFF2-40B4-BE49-F238E27FC236}">
                <a16:creationId xmlns:a16="http://schemas.microsoft.com/office/drawing/2014/main" id="{60B77889-4E56-CE43-93B5-DF10FCD83736}"/>
              </a:ext>
            </a:extLst>
          </p:cNvPr>
          <p:cNvSpPr txBox="1"/>
          <p:nvPr/>
        </p:nvSpPr>
        <p:spPr>
          <a:xfrm>
            <a:off x="5026941" y="4218754"/>
            <a:ext cx="519059" cy="307777"/>
          </a:xfrm>
          <a:prstGeom prst="rect">
            <a:avLst/>
          </a:prstGeom>
          <a:noFill/>
        </p:spPr>
        <p:txBody>
          <a:bodyPr wrap="square" rtlCol="0">
            <a:spAutoFit/>
          </a:bodyPr>
          <a:lstStyle/>
          <a:p>
            <a:r>
              <a:rPr lang="en-US" sz="1400"/>
              <a:t>R</a:t>
            </a:r>
            <a:r>
              <a:rPr lang="en-US" sz="1200" baseline="-25000"/>
              <a:t>1</a:t>
            </a:r>
            <a:endParaRPr lang="en-US" sz="1200"/>
          </a:p>
        </p:txBody>
      </p:sp>
      <p:sp>
        <p:nvSpPr>
          <p:cNvPr id="40" name="TextBox 39">
            <a:extLst>
              <a:ext uri="{FF2B5EF4-FFF2-40B4-BE49-F238E27FC236}">
                <a16:creationId xmlns:a16="http://schemas.microsoft.com/office/drawing/2014/main" id="{0CC0A22C-66DA-A447-8E36-B9A4017C2393}"/>
              </a:ext>
            </a:extLst>
          </p:cNvPr>
          <p:cNvSpPr txBox="1"/>
          <p:nvPr/>
        </p:nvSpPr>
        <p:spPr>
          <a:xfrm>
            <a:off x="4687648" y="4380309"/>
            <a:ext cx="611228" cy="307777"/>
          </a:xfrm>
          <a:prstGeom prst="rect">
            <a:avLst/>
          </a:prstGeom>
          <a:noFill/>
        </p:spPr>
        <p:txBody>
          <a:bodyPr wrap="square" rtlCol="0">
            <a:spAutoFit/>
          </a:bodyPr>
          <a:lstStyle/>
          <a:p>
            <a:r>
              <a:rPr lang="en-US" sz="1400"/>
              <a:t>C</a:t>
            </a:r>
            <a:r>
              <a:rPr lang="en-US" sz="1400" baseline="-25000"/>
              <a:t>i</a:t>
            </a:r>
            <a:endParaRPr lang="en-US" sz="1400"/>
          </a:p>
        </p:txBody>
      </p:sp>
      <p:grpSp>
        <p:nvGrpSpPr>
          <p:cNvPr id="41" name="Group 210">
            <a:extLst>
              <a:ext uri="{FF2B5EF4-FFF2-40B4-BE49-F238E27FC236}">
                <a16:creationId xmlns:a16="http://schemas.microsoft.com/office/drawing/2014/main" id="{804DDD31-1C3C-4E47-AF54-3BA406EA5800}"/>
              </a:ext>
            </a:extLst>
          </p:cNvPr>
          <p:cNvGrpSpPr>
            <a:grpSpLocks/>
          </p:cNvGrpSpPr>
          <p:nvPr/>
        </p:nvGrpSpPr>
        <p:grpSpPr bwMode="auto">
          <a:xfrm rot="16200000">
            <a:off x="6695716" y="4175380"/>
            <a:ext cx="304800" cy="762000"/>
            <a:chOff x="3216" y="1728"/>
            <a:chExt cx="192" cy="480"/>
          </a:xfrm>
        </p:grpSpPr>
        <p:sp>
          <p:nvSpPr>
            <p:cNvPr id="42" name="Line 8">
              <a:extLst>
                <a:ext uri="{FF2B5EF4-FFF2-40B4-BE49-F238E27FC236}">
                  <a16:creationId xmlns:a16="http://schemas.microsoft.com/office/drawing/2014/main" id="{4C6CFD36-7485-F841-93FE-FE3BABE1DCC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1AABF151-2D11-904A-8A52-CF52B27956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1B292BE5-490F-4242-8539-1996055F58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78E9D1B7-C0CD-D141-BFE2-CC639FA11B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030AAF66-FF59-E146-A54F-5A16E4048816}"/>
              </a:ext>
            </a:extLst>
          </p:cNvPr>
          <p:cNvSpPr/>
          <p:nvPr/>
        </p:nvSpPr>
        <p:spPr>
          <a:xfrm>
            <a:off x="7189874" y="450920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B7733980-7251-1E45-ABC8-D4A81CF6075D}"/>
              </a:ext>
            </a:extLst>
          </p:cNvPr>
          <p:cNvGrpSpPr>
            <a:grpSpLocks/>
          </p:cNvGrpSpPr>
          <p:nvPr/>
        </p:nvGrpSpPr>
        <p:grpSpPr bwMode="auto">
          <a:xfrm>
            <a:off x="5712378" y="5820275"/>
            <a:ext cx="304800" cy="381000"/>
            <a:chOff x="4272" y="3072"/>
            <a:chExt cx="192" cy="240"/>
          </a:xfrm>
        </p:grpSpPr>
        <p:sp>
          <p:nvSpPr>
            <p:cNvPr id="48" name="Line 99">
              <a:extLst>
                <a:ext uri="{FF2B5EF4-FFF2-40B4-BE49-F238E27FC236}">
                  <a16:creationId xmlns:a16="http://schemas.microsoft.com/office/drawing/2014/main" id="{053B39E6-0B33-C44B-B569-C4221FDC30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447AE99C-28DD-D745-BC44-6AB095DCB79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F4C77F31-AAED-334B-BCCD-B0D5BA0D6C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B065CE4D-44D6-2240-8BEF-55E4DEA16E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717B7C2F-7B1D-4C48-9B81-0A25ABE0E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C0DE9DB1-AE69-314E-B650-E3D57FEB26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49363D36-0357-6541-A76B-317A1E143970}"/>
              </a:ext>
            </a:extLst>
          </p:cNvPr>
          <p:cNvSpPr>
            <a:spLocks/>
          </p:cNvSpPr>
          <p:nvPr/>
        </p:nvSpPr>
        <p:spPr bwMode="auto">
          <a:xfrm flipH="1">
            <a:off x="5343082" y="48901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4A76D978-C5AB-2A4D-A727-E1E7F09F5367}"/>
              </a:ext>
            </a:extLst>
          </p:cNvPr>
          <p:cNvSpPr>
            <a:spLocks/>
          </p:cNvSpPr>
          <p:nvPr/>
        </p:nvSpPr>
        <p:spPr bwMode="auto">
          <a:xfrm flipH="1">
            <a:off x="6016936" y="5130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C685F8E9-07CC-554D-AF56-0C6870866920}"/>
              </a:ext>
            </a:extLst>
          </p:cNvPr>
          <p:cNvCxnSpPr/>
          <p:nvPr/>
        </p:nvCxnSpPr>
        <p:spPr>
          <a:xfrm flipV="1">
            <a:off x="5428004" y="5816275"/>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80C7787-0E74-9848-B191-EDCA38760ECC}"/>
              </a:ext>
            </a:extLst>
          </p:cNvPr>
          <p:cNvCxnSpPr/>
          <p:nvPr/>
        </p:nvCxnSpPr>
        <p:spPr>
          <a:xfrm rot="5400000" flipH="1" flipV="1">
            <a:off x="5321664" y="5701181"/>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8" name="Group 210">
            <a:extLst>
              <a:ext uri="{FF2B5EF4-FFF2-40B4-BE49-F238E27FC236}">
                <a16:creationId xmlns:a16="http://schemas.microsoft.com/office/drawing/2014/main" id="{72D476E1-1151-9748-B946-C2EB7B514123}"/>
              </a:ext>
            </a:extLst>
          </p:cNvPr>
          <p:cNvGrpSpPr>
            <a:grpSpLocks/>
          </p:cNvGrpSpPr>
          <p:nvPr/>
        </p:nvGrpSpPr>
        <p:grpSpPr bwMode="auto">
          <a:xfrm>
            <a:off x="6873666" y="5163135"/>
            <a:ext cx="277041" cy="653140"/>
            <a:chOff x="3216" y="1728"/>
            <a:chExt cx="192" cy="480"/>
          </a:xfrm>
        </p:grpSpPr>
        <p:sp>
          <p:nvSpPr>
            <p:cNvPr id="59" name="Line 8">
              <a:extLst>
                <a:ext uri="{FF2B5EF4-FFF2-40B4-BE49-F238E27FC236}">
                  <a16:creationId xmlns:a16="http://schemas.microsoft.com/office/drawing/2014/main" id="{811E9FF5-CA87-2F49-8313-C3CEE0B3AC4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0" name="Line 9">
              <a:extLst>
                <a:ext uri="{FF2B5EF4-FFF2-40B4-BE49-F238E27FC236}">
                  <a16:creationId xmlns:a16="http://schemas.microsoft.com/office/drawing/2014/main" id="{A23EE291-8995-804A-9DA5-AFC65A07EB6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1" name="Line 10">
              <a:extLst>
                <a:ext uri="{FF2B5EF4-FFF2-40B4-BE49-F238E27FC236}">
                  <a16:creationId xmlns:a16="http://schemas.microsoft.com/office/drawing/2014/main" id="{A3F34CAB-3C0E-3A4B-8D24-3C1FE549726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2" name="Line 11">
              <a:extLst>
                <a:ext uri="{FF2B5EF4-FFF2-40B4-BE49-F238E27FC236}">
                  <a16:creationId xmlns:a16="http://schemas.microsoft.com/office/drawing/2014/main" id="{47AB2D2A-062E-3F44-88BA-8C67D6E43D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63" name="Straight Connector 62">
            <a:extLst>
              <a:ext uri="{FF2B5EF4-FFF2-40B4-BE49-F238E27FC236}">
                <a16:creationId xmlns:a16="http://schemas.microsoft.com/office/drawing/2014/main" id="{2992B6FB-68D5-9A43-AA56-DBA01DAB8259}"/>
              </a:ext>
            </a:extLst>
          </p:cNvPr>
          <p:cNvCxnSpPr>
            <a:cxnSpLocks/>
          </p:cNvCxnSpPr>
          <p:nvPr/>
        </p:nvCxnSpPr>
        <p:spPr>
          <a:xfrm flipV="1">
            <a:off x="6091180" y="5152249"/>
            <a:ext cx="93488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5D1269CE-34B0-D548-8785-84A48E9BA033}"/>
              </a:ext>
            </a:extLst>
          </p:cNvPr>
          <p:cNvSpPr/>
          <p:nvPr/>
        </p:nvSpPr>
        <p:spPr>
          <a:xfrm>
            <a:off x="7215424" y="57674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8317607D-C536-6547-A6D0-83198C1ACAE1}"/>
              </a:ext>
            </a:extLst>
          </p:cNvPr>
          <p:cNvSpPr txBox="1"/>
          <p:nvPr/>
        </p:nvSpPr>
        <p:spPr>
          <a:xfrm>
            <a:off x="6480116" y="5298353"/>
            <a:ext cx="394660" cy="307777"/>
          </a:xfrm>
          <a:prstGeom prst="rect">
            <a:avLst/>
          </a:prstGeom>
          <a:noFill/>
        </p:spPr>
        <p:txBody>
          <a:bodyPr wrap="none" rtlCol="0">
            <a:spAutoFit/>
          </a:bodyPr>
          <a:lstStyle/>
          <a:p>
            <a:r>
              <a:rPr lang="en-US" sz="1400"/>
              <a:t>C</a:t>
            </a:r>
            <a:r>
              <a:rPr lang="en-US" sz="1400" baseline="-25000"/>
              <a:t>E</a:t>
            </a:r>
            <a:endParaRPr lang="en-US" sz="1200" baseline="-25000"/>
          </a:p>
        </p:txBody>
      </p:sp>
      <p:sp>
        <p:nvSpPr>
          <p:cNvPr id="66" name="TextBox 65">
            <a:extLst>
              <a:ext uri="{FF2B5EF4-FFF2-40B4-BE49-F238E27FC236}">
                <a16:creationId xmlns:a16="http://schemas.microsoft.com/office/drawing/2014/main" id="{6E61875A-9A76-2743-A842-EFE60D24DC71}"/>
              </a:ext>
            </a:extLst>
          </p:cNvPr>
          <p:cNvSpPr txBox="1"/>
          <p:nvPr/>
        </p:nvSpPr>
        <p:spPr>
          <a:xfrm>
            <a:off x="5003279" y="5130475"/>
            <a:ext cx="935711" cy="307777"/>
          </a:xfrm>
          <a:prstGeom prst="rect">
            <a:avLst/>
          </a:prstGeom>
          <a:noFill/>
        </p:spPr>
        <p:txBody>
          <a:bodyPr wrap="square" rtlCol="0">
            <a:spAutoFit/>
          </a:bodyPr>
          <a:lstStyle/>
          <a:p>
            <a:r>
              <a:rPr lang="en-US" sz="1400"/>
              <a:t>R</a:t>
            </a:r>
            <a:r>
              <a:rPr lang="en-US" sz="1400" baseline="-25000"/>
              <a:t>2</a:t>
            </a:r>
            <a:endParaRPr lang="en-US" sz="1200" baseline="-25000"/>
          </a:p>
        </p:txBody>
      </p:sp>
      <p:sp>
        <p:nvSpPr>
          <p:cNvPr id="67" name="TextBox 66">
            <a:extLst>
              <a:ext uri="{FF2B5EF4-FFF2-40B4-BE49-F238E27FC236}">
                <a16:creationId xmlns:a16="http://schemas.microsoft.com/office/drawing/2014/main" id="{DA423582-42E8-B343-9BC5-30CE74DF368E}"/>
              </a:ext>
            </a:extLst>
          </p:cNvPr>
          <p:cNvSpPr txBox="1"/>
          <p:nvPr/>
        </p:nvSpPr>
        <p:spPr>
          <a:xfrm>
            <a:off x="6216304" y="5388922"/>
            <a:ext cx="732911" cy="307777"/>
          </a:xfrm>
          <a:prstGeom prst="rect">
            <a:avLst/>
          </a:prstGeom>
          <a:noFill/>
        </p:spPr>
        <p:txBody>
          <a:bodyPr wrap="square" rtlCol="0">
            <a:spAutoFit/>
          </a:bodyPr>
          <a:lstStyle/>
          <a:p>
            <a:r>
              <a:rPr lang="en-US" sz="1400"/>
              <a:t>R</a:t>
            </a:r>
            <a:r>
              <a:rPr lang="en-US" sz="1400" baseline="-25000"/>
              <a:t>E</a:t>
            </a:r>
            <a:endParaRPr lang="en-US" sz="1200" baseline="-25000"/>
          </a:p>
        </p:txBody>
      </p:sp>
      <p:sp>
        <p:nvSpPr>
          <p:cNvPr id="68" name="Oval 67">
            <a:extLst>
              <a:ext uri="{FF2B5EF4-FFF2-40B4-BE49-F238E27FC236}">
                <a16:creationId xmlns:a16="http://schemas.microsoft.com/office/drawing/2014/main" id="{971AE288-5FCC-3348-AC9F-1D087540CF70}"/>
              </a:ext>
            </a:extLst>
          </p:cNvPr>
          <p:cNvSpPr/>
          <p:nvPr/>
        </p:nvSpPr>
        <p:spPr>
          <a:xfrm>
            <a:off x="5785530" y="33970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DDDB41CE-9F57-674A-AA26-5A0DEAC99DB0}"/>
              </a:ext>
            </a:extLst>
          </p:cNvPr>
          <p:cNvSpPr txBox="1"/>
          <p:nvPr/>
        </p:nvSpPr>
        <p:spPr>
          <a:xfrm>
            <a:off x="4003616" y="5025247"/>
            <a:ext cx="366920" cy="307777"/>
          </a:xfrm>
          <a:prstGeom prst="rect">
            <a:avLst/>
          </a:prstGeom>
          <a:noFill/>
        </p:spPr>
        <p:txBody>
          <a:bodyPr wrap="square" rtlCol="0">
            <a:spAutoFit/>
          </a:bodyPr>
          <a:lstStyle/>
          <a:p>
            <a:r>
              <a:rPr lang="en-US" sz="1400"/>
              <a:t>v</a:t>
            </a:r>
            <a:r>
              <a:rPr lang="en-US" sz="1400" baseline="-25000"/>
              <a:t>s</a:t>
            </a:r>
          </a:p>
        </p:txBody>
      </p:sp>
      <p:sp>
        <p:nvSpPr>
          <p:cNvPr id="70" name="TextBox 69">
            <a:extLst>
              <a:ext uri="{FF2B5EF4-FFF2-40B4-BE49-F238E27FC236}">
                <a16:creationId xmlns:a16="http://schemas.microsoft.com/office/drawing/2014/main" id="{F922AED8-92E4-954C-A5F6-1CDCCE626EF0}"/>
              </a:ext>
            </a:extLst>
          </p:cNvPr>
          <p:cNvSpPr txBox="1"/>
          <p:nvPr/>
        </p:nvSpPr>
        <p:spPr>
          <a:xfrm>
            <a:off x="6012922" y="3389543"/>
            <a:ext cx="506870"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71" name="TextBox 70">
            <a:extLst>
              <a:ext uri="{FF2B5EF4-FFF2-40B4-BE49-F238E27FC236}">
                <a16:creationId xmlns:a16="http://schemas.microsoft.com/office/drawing/2014/main" id="{0BBC0194-FAA0-104E-8FAD-00426EEA3F32}"/>
              </a:ext>
            </a:extLst>
          </p:cNvPr>
          <p:cNvSpPr txBox="1"/>
          <p:nvPr/>
        </p:nvSpPr>
        <p:spPr>
          <a:xfrm>
            <a:off x="7254666" y="5042607"/>
            <a:ext cx="366920" cy="307777"/>
          </a:xfrm>
          <a:prstGeom prst="rect">
            <a:avLst/>
          </a:prstGeom>
          <a:noFill/>
        </p:spPr>
        <p:txBody>
          <a:bodyPr wrap="square" rtlCol="0">
            <a:spAutoFit/>
          </a:bodyPr>
          <a:lstStyle/>
          <a:p>
            <a:r>
              <a:rPr lang="en-US" sz="1400"/>
              <a:t>v</a:t>
            </a:r>
            <a:r>
              <a:rPr lang="en-US" sz="1400" baseline="-25000"/>
              <a:t>s</a:t>
            </a:r>
          </a:p>
        </p:txBody>
      </p:sp>
      <p:sp>
        <p:nvSpPr>
          <p:cNvPr id="72" name="Oval 71">
            <a:extLst>
              <a:ext uri="{FF2B5EF4-FFF2-40B4-BE49-F238E27FC236}">
                <a16:creationId xmlns:a16="http://schemas.microsoft.com/office/drawing/2014/main" id="{4A110083-D99E-6A44-A5BB-0F812727E85B}"/>
              </a:ext>
            </a:extLst>
          </p:cNvPr>
          <p:cNvSpPr/>
          <p:nvPr/>
        </p:nvSpPr>
        <p:spPr>
          <a:xfrm>
            <a:off x="5366241" y="483084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TextBox 72">
            <a:extLst>
              <a:ext uri="{FF2B5EF4-FFF2-40B4-BE49-F238E27FC236}">
                <a16:creationId xmlns:a16="http://schemas.microsoft.com/office/drawing/2014/main" id="{991263F5-B27C-7344-A9D6-01ABBA7939A0}"/>
              </a:ext>
            </a:extLst>
          </p:cNvPr>
          <p:cNvSpPr txBox="1"/>
          <p:nvPr/>
        </p:nvSpPr>
        <p:spPr>
          <a:xfrm>
            <a:off x="6790638" y="4012418"/>
            <a:ext cx="732911" cy="307777"/>
          </a:xfrm>
          <a:prstGeom prst="rect">
            <a:avLst/>
          </a:prstGeom>
          <a:noFill/>
        </p:spPr>
        <p:txBody>
          <a:bodyPr wrap="square" rtlCol="0">
            <a:spAutoFit/>
          </a:bodyPr>
          <a:lstStyle/>
          <a:p>
            <a:r>
              <a:rPr lang="en-US" sz="1400"/>
              <a:t>C</a:t>
            </a:r>
            <a:r>
              <a:rPr lang="en-US" sz="1400" baseline="-25000"/>
              <a:t>out</a:t>
            </a:r>
            <a:endParaRPr lang="en-US" sz="1200" baseline="-25000"/>
          </a:p>
        </p:txBody>
      </p:sp>
      <p:sp>
        <p:nvSpPr>
          <p:cNvPr id="74" name="Oval 73">
            <a:extLst>
              <a:ext uri="{FF2B5EF4-FFF2-40B4-BE49-F238E27FC236}">
                <a16:creationId xmlns:a16="http://schemas.microsoft.com/office/drawing/2014/main" id="{ADF13D84-1889-AD42-9CC5-C0656321619D}"/>
              </a:ext>
            </a:extLst>
          </p:cNvPr>
          <p:cNvSpPr/>
          <p:nvPr/>
        </p:nvSpPr>
        <p:spPr>
          <a:xfrm>
            <a:off x="6052215" y="57688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42A5794D-90ED-D240-B94D-4BF470E4E27D}"/>
              </a:ext>
            </a:extLst>
          </p:cNvPr>
          <p:cNvSpPr/>
          <p:nvPr/>
        </p:nvSpPr>
        <p:spPr>
          <a:xfrm>
            <a:off x="6165555" y="45000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548C0C37-AE0A-B243-B572-3E2C9D13DB8D}"/>
              </a:ext>
            </a:extLst>
          </p:cNvPr>
          <p:cNvSpPr/>
          <p:nvPr/>
        </p:nvSpPr>
        <p:spPr>
          <a:xfrm>
            <a:off x="5796400" y="575793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Oval 76">
            <a:extLst>
              <a:ext uri="{FF2B5EF4-FFF2-40B4-BE49-F238E27FC236}">
                <a16:creationId xmlns:a16="http://schemas.microsoft.com/office/drawing/2014/main" id="{BDFEB8CB-65A6-D84C-A359-0834CC53DBFD}"/>
              </a:ext>
            </a:extLst>
          </p:cNvPr>
          <p:cNvSpPr/>
          <p:nvPr/>
        </p:nvSpPr>
        <p:spPr>
          <a:xfrm>
            <a:off x="6045211" y="51197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509254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564260" y="1455434"/>
            <a:ext cx="11261187" cy="4258366"/>
          </a:xfrm>
        </p:spPr>
        <p:txBody>
          <a:bodyPr>
            <a:noAutofit/>
          </a:bodyPr>
          <a:lstStyle/>
          <a:p>
            <a:pPr marL="342900" indent="-342900" algn="l">
              <a:spcBef>
                <a:spcPts val="200"/>
              </a:spcBef>
              <a:buFont typeface="Arial" charset="0"/>
              <a:buChar char="•"/>
            </a:pPr>
            <a:r>
              <a:rPr lang="en-US" sz="2000" dirty="0">
                <a:latin typeface="Arial" charset="0"/>
                <a:ea typeface="Arial" charset="0"/>
                <a:cs typeface="Arial" charset="0"/>
              </a:rPr>
              <a:t>You can connect a lot of devices via the GPIO pins to the Arduino including programs that implement the asynchronous serial interface, SPI, and I2C, as well as digital sensors, memory, actuators like robot arms and radios.</a:t>
            </a:r>
          </a:p>
          <a:p>
            <a:pPr marL="342900" indent="-342900" algn="l">
              <a:spcBef>
                <a:spcPts val="200"/>
              </a:spcBef>
              <a:buFont typeface="Arial" charset="0"/>
              <a:buChar char="•"/>
            </a:pPr>
            <a:r>
              <a:rPr lang="en-US" sz="2000" dirty="0">
                <a:latin typeface="Arial" charset="0"/>
                <a:ea typeface="Arial" charset="0"/>
                <a:cs typeface="Arial" charset="0"/>
              </a:rPr>
              <a:t>We’ll demonstrate</a:t>
            </a:r>
          </a:p>
          <a:p>
            <a:pPr marL="800100" lvl="1" indent="-342900" algn="l">
              <a:spcBef>
                <a:spcPts val="200"/>
              </a:spcBef>
              <a:buFont typeface="Arial" charset="0"/>
              <a:buChar char="•"/>
            </a:pPr>
            <a:r>
              <a:rPr lang="en-US" dirty="0">
                <a:latin typeface="Arial" charset="0"/>
                <a:ea typeface="Arial" charset="0"/>
                <a:cs typeface="Arial" charset="0"/>
              </a:rPr>
              <a:t>Reading and writing analog signal</a:t>
            </a:r>
          </a:p>
          <a:p>
            <a:pPr marL="800100" lvl="1" indent="-342900" algn="l">
              <a:spcBef>
                <a:spcPts val="200"/>
              </a:spcBef>
              <a:buFont typeface="Arial" charset="0"/>
              <a:buChar char="•"/>
            </a:pPr>
            <a:r>
              <a:rPr lang="en-US" dirty="0">
                <a:latin typeface="Arial" charset="0"/>
                <a:ea typeface="Arial" charset="0"/>
                <a:cs typeface="Arial" charset="0"/>
              </a:rPr>
              <a:t>Reading and writing a read only memory (ROM) chip</a:t>
            </a:r>
          </a:p>
          <a:p>
            <a:pPr marL="800100" lvl="1" indent="-342900" algn="l">
              <a:spcBef>
                <a:spcPts val="200"/>
              </a:spcBef>
              <a:buFont typeface="Arial" charset="0"/>
              <a:buChar char="•"/>
            </a:pPr>
            <a:r>
              <a:rPr lang="en-US" dirty="0">
                <a:latin typeface="Arial" charset="0"/>
                <a:ea typeface="Arial" charset="0"/>
                <a:cs typeface="Arial" charset="0"/>
              </a:rPr>
              <a:t>Reading and writing an SD card</a:t>
            </a:r>
          </a:p>
          <a:p>
            <a:pPr marL="800100" lvl="1" indent="-342900" algn="l">
              <a:spcBef>
                <a:spcPts val="200"/>
              </a:spcBef>
              <a:buFont typeface="Arial" charset="0"/>
              <a:buChar char="•"/>
            </a:pPr>
            <a:r>
              <a:rPr lang="en-US" dirty="0">
                <a:latin typeface="Arial" charset="0"/>
                <a:ea typeface="Arial" charset="0"/>
                <a:cs typeface="Arial" charset="0"/>
              </a:rPr>
              <a:t>Reading sensor data from thermometers, gyros, accelerometers and infrared detectors</a:t>
            </a:r>
          </a:p>
          <a:p>
            <a:pPr marL="342900" indent="-342900" algn="l">
              <a:spcBef>
                <a:spcPts val="200"/>
              </a:spcBef>
              <a:buFont typeface="Arial" charset="0"/>
              <a:buChar char="•"/>
            </a:pPr>
            <a:r>
              <a:rPr lang="en-US" sz="2000" dirty="0">
                <a:latin typeface="Arial" charset="0"/>
                <a:ea typeface="Arial" charset="0"/>
                <a:cs typeface="Arial" charset="0"/>
              </a:rPr>
              <a:t>Connecting other devices is very similar.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spTree>
    <p:extLst>
      <p:ext uri="{BB962C8B-B14F-4D97-AF65-F5344CB8AC3E}">
        <p14:creationId xmlns:p14="http://schemas.microsoft.com/office/powerpoint/2010/main" val="2659438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05" y="136524"/>
            <a:ext cx="10976654" cy="868362"/>
          </a:xfrm>
        </p:spPr>
        <p:txBody>
          <a:bodyPr anchor="ctr">
            <a:normAutofit/>
          </a:bodyPr>
          <a:lstStyle/>
          <a:p>
            <a:pPr algn="ctr"/>
            <a:r>
              <a:rPr lang="en-US" sz="4400">
                <a:latin typeface="Arial" panose="020B0604020202020204" pitchFamily="34" charset="0"/>
                <a:cs typeface="Arial" panose="020B0604020202020204" pitchFamily="34" charset="0"/>
              </a:rPr>
              <a:t>ESP32 </a:t>
            </a:r>
            <a:endParaRPr lang="en-US" sz="66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68105" y="1997777"/>
            <a:ext cx="7297824" cy="425836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Another microcontroller is the ESP32, released in 2016.</a:t>
            </a:r>
          </a:p>
          <a:p>
            <a:pPr marL="342900" indent="-342900" algn="l">
              <a:spcBef>
                <a:spcPts val="400"/>
              </a:spcBef>
              <a:buFont typeface="Arial" charset="0"/>
              <a:buChar char="•"/>
            </a:pPr>
            <a:r>
              <a:rPr lang="en-US" sz="2000" dirty="0">
                <a:latin typeface="Arial" charset="0"/>
                <a:ea typeface="Arial" charset="0"/>
                <a:cs typeface="Arial" charset="0"/>
              </a:rPr>
              <a:t>This uses the </a:t>
            </a:r>
            <a:r>
              <a:rPr lang="en-US" sz="2000" dirty="0" err="1">
                <a:latin typeface="Arial" charset="0"/>
                <a:ea typeface="Arial" charset="0"/>
                <a:cs typeface="Arial" charset="0"/>
              </a:rPr>
              <a:t>Xtensa</a:t>
            </a:r>
            <a:r>
              <a:rPr lang="en-US" sz="2000" dirty="0">
                <a:latin typeface="Arial" charset="0"/>
                <a:ea typeface="Arial" charset="0"/>
                <a:cs typeface="Arial" charset="0"/>
              </a:rPr>
              <a:t> architecture</a:t>
            </a:r>
          </a:p>
          <a:p>
            <a:pPr marL="342900" indent="-342900" algn="l">
              <a:spcBef>
                <a:spcPts val="400"/>
              </a:spcBef>
              <a:buFont typeface="Arial" charset="0"/>
              <a:buChar char="•"/>
            </a:pPr>
            <a:r>
              <a:rPr lang="en-US" sz="2000" dirty="0">
                <a:latin typeface="Arial" charset="0"/>
                <a:ea typeface="Arial" charset="0"/>
                <a:cs typeface="Arial" charset="0"/>
              </a:rPr>
              <a:t>It has built in </a:t>
            </a:r>
            <a:r>
              <a:rPr lang="en-US" sz="2000" dirty="0" err="1">
                <a:latin typeface="Arial" charset="0"/>
                <a:ea typeface="Arial" charset="0"/>
                <a:cs typeface="Arial" charset="0"/>
              </a:rPr>
              <a:t>wifi</a:t>
            </a:r>
            <a:r>
              <a:rPr lang="en-US" sz="2000" dirty="0">
                <a:latin typeface="Arial" charset="0"/>
                <a:ea typeface="Arial" charset="0"/>
                <a:cs typeface="Arial" charset="0"/>
              </a:rPr>
              <a:t> and blue-tooth (the Arduino doesn’t).</a:t>
            </a:r>
          </a:p>
          <a:p>
            <a:pPr marL="342900" indent="-342900" algn="l">
              <a:spcBef>
                <a:spcPts val="400"/>
              </a:spcBef>
              <a:buFont typeface="Arial" charset="0"/>
              <a:buChar char="•"/>
            </a:pPr>
            <a:r>
              <a:rPr lang="en-US" sz="2000" dirty="0">
                <a:latin typeface="Arial" charset="0"/>
                <a:ea typeface="Arial" charset="0"/>
                <a:cs typeface="Arial" charset="0"/>
              </a:rPr>
              <a:t>The documentation is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You can use the Arduino IDE to program the ESP32 and the same sample code should work.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pic>
        <p:nvPicPr>
          <p:cNvPr id="1029" name="Picture 5" descr="page20image432550528">
            <a:extLst>
              <a:ext uri="{FF2B5EF4-FFF2-40B4-BE49-F238E27FC236}">
                <a16:creationId xmlns:a16="http://schemas.microsoft.com/office/drawing/2014/main" id="{09BEC013-1F80-624B-9F2A-64BFE61CE74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60677" y="1759783"/>
            <a:ext cx="4229100" cy="374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787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31" y="136524"/>
            <a:ext cx="11733546" cy="868362"/>
          </a:xfrm>
        </p:spPr>
        <p:txBody>
          <a:bodyPr anchor="ctr">
            <a:normAutofit/>
          </a:bodyPr>
          <a:lstStyle/>
          <a:p>
            <a:pPr algn="ctr"/>
            <a:r>
              <a:rPr lang="en-US" sz="4800">
                <a:latin typeface="Arial" panose="020B0604020202020204" pitchFamily="34" charset="0"/>
                <a:cs typeface="Arial" panose="020B0604020202020204" pitchFamily="34" charset="0"/>
              </a:rPr>
              <a:t>Information and Stuff</a:t>
            </a:r>
          </a:p>
        </p:txBody>
      </p:sp>
      <p:sp>
        <p:nvSpPr>
          <p:cNvPr id="3" name="Content Placeholder 2"/>
          <p:cNvSpPr>
            <a:spLocks noGrp="1"/>
          </p:cNvSpPr>
          <p:nvPr>
            <p:ph idx="1"/>
          </p:nvPr>
        </p:nvSpPr>
        <p:spPr>
          <a:xfrm>
            <a:off x="275573" y="1320800"/>
            <a:ext cx="11733547" cy="5193369"/>
          </a:xfrm>
        </p:spPr>
        <p:txBody>
          <a:bodyPr>
            <a:noAutofit/>
          </a:bodyPr>
          <a:lstStyle/>
          <a:p>
            <a:pPr marL="342900" lvl="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Here are some datasheets for the hardware and some software we’ll use:</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ADXL345  Accelerometer         </a:t>
            </a:r>
            <a:r>
              <a:rPr lang="en-US" sz="1800" u="sng"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L3G4200D  Gyroscope             </a:t>
            </a:r>
            <a:r>
              <a:rPr lang="en-US" sz="1800" u="sng"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MC5883L  Magnetometer         </a:t>
            </a:r>
            <a:r>
              <a:rPr lang="en-US" sz="1800" u="sng" dirty="0">
                <a:solidFill>
                  <a:srgbClr val="0070C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DHT                                           </a:t>
            </a:r>
            <a:r>
              <a:rPr lang="en-US" sz="1800" dirty="0">
                <a:solidFill>
                  <a:srgbClr val="2282F0"/>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Ping sensor                               </a:t>
            </a:r>
            <a:r>
              <a:rPr lang="en-US" sz="1800" dirty="0">
                <a:solidFill>
                  <a:srgbClr val="2282F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MPU-6050</a:t>
            </a:r>
            <a:r>
              <a:rPr lang="en-US" sz="1800" dirty="0">
                <a:solidFill>
                  <a:srgbClr val="2282F0"/>
                </a:solidFill>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Barometer (BMP-280)               </a:t>
            </a:r>
            <a:r>
              <a:rPr lang="en-US" sz="1800" dirty="0">
                <a:solidFill>
                  <a:srgbClr val="0070C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I2C EEPROM                            </a:t>
            </a:r>
            <a:r>
              <a:rPr lang="en-US" sz="1800" dirty="0">
                <a:solidFill>
                  <a:srgbClr val="2282F0"/>
                </a:solidFill>
                <a:latin typeface="Arial" panose="020B0604020202020204" pitchFamily="34" charset="0"/>
                <a:ea typeface="Arial" charset="0"/>
                <a:cs typeface="Arial" panose="020B0604020202020204" pitchFamily="34" charset="0"/>
                <a:hlinkClick r:id="rId10">
                  <a:extLst>
                    <a:ext uri="{A12FA001-AC4F-418D-AE19-62706E023703}">
                      <ahyp:hlinkClr xmlns:ahyp="http://schemas.microsoft.com/office/drawing/2018/hyperlinkcolor" val="tx"/>
                    </a:ext>
                  </a:extLst>
                </a:hlinkClick>
              </a:rPr>
              <a:t>Datasheet</a:t>
            </a:r>
            <a:endParaRPr lang="en-US" sz="1800" dirty="0">
              <a:latin typeface="Arial" panose="020B0604020202020204" pitchFamily="34" charset="0"/>
              <a:ea typeface="Arial"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GPS module                              </a:t>
            </a:r>
            <a:r>
              <a:rPr lang="en-US" sz="1800" dirty="0">
                <a:solidFill>
                  <a:srgbClr val="2282F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24AA515 EEPROM                   </a:t>
            </a:r>
            <a:r>
              <a:rPr lang="en-US" sz="1800" dirty="0">
                <a:solidFill>
                  <a:srgbClr val="2282F0"/>
                </a:solidFill>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Microchip 93c66b </a:t>
            </a:r>
            <a:r>
              <a:rPr lang="en-US" sz="1800" dirty="0" err="1">
                <a:latin typeface="Arial" panose="020B0604020202020204" pitchFamily="34" charset="0"/>
                <a:cs typeface="Arial" panose="020B0604020202020204" pitchFamily="34" charset="0"/>
              </a:rPr>
              <a:t>EEProm</a:t>
            </a:r>
            <a:r>
              <a:rPr lang="en-US" sz="1800" dirty="0">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Datasheet</a:t>
            </a:r>
            <a:r>
              <a:rPr lang="en-US" sz="1800" dirty="0">
                <a:latin typeface="Arial" panose="020B0604020202020204" pitchFamily="34" charset="0"/>
                <a:cs typeface="Arial" panose="020B0604020202020204" pitchFamily="34" charset="0"/>
              </a:rPr>
              <a:t>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You will need to get the </a:t>
            </a:r>
            <a:r>
              <a:rPr lang="en-US" sz="1800" u="sng" dirty="0">
                <a:solidFill>
                  <a:srgbClr val="2282F0"/>
                </a:solidFill>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DHT library</a:t>
            </a:r>
            <a:r>
              <a:rPr lang="en-US" sz="1800" dirty="0">
                <a:solidFill>
                  <a:srgbClr val="2282F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and the </a:t>
            </a:r>
            <a:r>
              <a:rPr lang="en-US" sz="1800" u="sng" dirty="0">
                <a:solidFill>
                  <a:srgbClr val="2282F0"/>
                </a:solidFill>
                <a:latin typeface="Arial" panose="020B060402020202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Arduino development environment</a:t>
            </a:r>
            <a:r>
              <a:rPr lang="en-US" sz="1800" u="sng"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all the hardware (including Arduino)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or on Amazon.</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kits with Arduinos, wires and discrete components and lots of sensors from </a:t>
            </a:r>
            <a:r>
              <a:rPr lang="en-US" sz="2000" dirty="0" err="1">
                <a:latin typeface="Arial" panose="020B0604020202020204" pitchFamily="34" charset="0"/>
                <a:cs typeface="Arial" panose="020B0604020202020204" pitchFamily="34" charset="0"/>
              </a:rPr>
              <a:t>Egloo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and lots of other places.  A basic kit is about $50.</a:t>
            </a:r>
          </a:p>
          <a:p>
            <a:pPr marL="342900" lvl="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spTree>
    <p:extLst>
      <p:ext uri="{BB962C8B-B14F-4D97-AF65-F5344CB8AC3E}">
        <p14:creationId xmlns:p14="http://schemas.microsoft.com/office/powerpoint/2010/main" val="1891132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069" y="149587"/>
            <a:ext cx="11794085"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545122" y="1875473"/>
            <a:ext cx="11101755" cy="4663440"/>
          </a:xfrm>
        </p:spPr>
        <p:txBody>
          <a:bodyPr>
            <a:noAutofit/>
          </a:bodyPr>
          <a:lstStyle/>
          <a:p>
            <a:pPr marL="342900" indent="-342900" algn="l">
              <a:spcBef>
                <a:spcPts val="400"/>
              </a:spcBef>
              <a:buFont typeface="Arial" charset="0"/>
              <a:buChar char="•"/>
            </a:pP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Raspberry Pi</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computers come with a full CPU, an ARM microprocessor, (not just a microcontroller) and have memory and I/O ports (USB, Ethernet).</a:t>
            </a:r>
          </a:p>
          <a:p>
            <a:pPr marL="342900" indent="-342900" algn="l">
              <a:spcBef>
                <a:spcPts val="400"/>
              </a:spcBef>
              <a:buFont typeface="Arial" charset="0"/>
              <a:buChar char="•"/>
            </a:pPr>
            <a:r>
              <a:rPr lang="en-US" sz="2000" dirty="0">
                <a:latin typeface="Arial" charset="0"/>
                <a:ea typeface="Arial" charset="0"/>
                <a:cs typeface="Arial" charset="0"/>
              </a:rPr>
              <a:t>It runs a standard operating system like Linux.</a:t>
            </a:r>
          </a:p>
          <a:p>
            <a:pPr marL="342900" indent="-342900" algn="l">
              <a:spcBef>
                <a:spcPts val="400"/>
              </a:spcBef>
              <a:buFont typeface="Arial" charset="0"/>
              <a:buChar char="•"/>
            </a:pPr>
            <a:r>
              <a:rPr lang="en-US" sz="2000" dirty="0">
                <a:latin typeface="Arial" charset="0"/>
                <a:ea typeface="Arial" charset="0"/>
                <a:cs typeface="Arial" charset="0"/>
              </a:rPr>
              <a:t>Chromebooks are built using these sort of ARM chips.</a:t>
            </a:r>
          </a:p>
          <a:p>
            <a:pPr marL="342900" indent="-342900" algn="l">
              <a:spcBef>
                <a:spcPts val="400"/>
              </a:spcBef>
              <a:buFont typeface="Arial" charset="0"/>
              <a:buChar char="•"/>
            </a:pPr>
            <a:r>
              <a:rPr lang="en-US" sz="2000" dirty="0">
                <a:latin typeface="Arial" charset="0"/>
                <a:ea typeface="Arial" charset="0"/>
                <a:cs typeface="Arial" charset="0"/>
              </a:rPr>
              <a:t>ARM processors can be 16, 32 or 64 bit and can run fairly powerful software.</a:t>
            </a:r>
          </a:p>
          <a:p>
            <a:pPr marL="342900" indent="-342900" algn="l">
              <a:spcBef>
                <a:spcPts val="400"/>
              </a:spcBef>
              <a:buFont typeface="Arial" charset="0"/>
              <a:buChar char="•"/>
            </a:pPr>
            <a:r>
              <a:rPr lang="en-US" sz="2000" dirty="0">
                <a:latin typeface="Arial" charset="0"/>
                <a:ea typeface="Arial" charset="0"/>
                <a:cs typeface="Arial" charset="0"/>
              </a:rPr>
              <a:t>The Pi’s also have the GPIO pins just like an Arduino does.</a:t>
            </a:r>
          </a:p>
          <a:p>
            <a:pPr marL="342900" indent="-342900" algn="l">
              <a:spcBef>
                <a:spcPts val="400"/>
              </a:spcBef>
              <a:buFont typeface="Arial" charset="0"/>
              <a:buChar char="•"/>
            </a:pPr>
            <a:r>
              <a:rPr lang="en-US" sz="2000" dirty="0">
                <a:latin typeface="Arial" charset="0"/>
                <a:ea typeface="Arial" charset="0"/>
                <a:cs typeface="Arial" charset="0"/>
              </a:rPr>
              <a:t>It costs about $35.</a:t>
            </a:r>
          </a:p>
          <a:p>
            <a:pPr marL="342900" indent="-342900" algn="l">
              <a:spcBef>
                <a:spcPts val="400"/>
              </a:spcBef>
              <a:buFont typeface="Arial" charset="0"/>
              <a:buChar char="•"/>
            </a:pPr>
            <a:r>
              <a:rPr lang="en-US" sz="2000" dirty="0">
                <a:latin typeface="Arial" charset="0"/>
                <a:ea typeface="Arial" charset="0"/>
                <a:cs typeface="Arial" charset="0"/>
              </a:rPr>
              <a:t>Its an amazing amount of technology for so little money.</a:t>
            </a:r>
          </a:p>
          <a:p>
            <a:pPr marL="342900" indent="-342900" algn="l">
              <a:spcBef>
                <a:spcPts val="400"/>
              </a:spcBef>
              <a:buFont typeface="Arial" charset="0"/>
              <a:buChar char="•"/>
            </a:pPr>
            <a:r>
              <a:rPr lang="en-US" sz="2000" dirty="0">
                <a:latin typeface="Arial" charset="0"/>
                <a:ea typeface="Arial" charset="0"/>
                <a:cs typeface="Arial" charset="0"/>
              </a:rPr>
              <a:t>You can do all the projects we do with the Arduino on a Raspberry Pi and send data over a local network or “log on” via a console interface directly.</a:t>
            </a:r>
          </a:p>
          <a:p>
            <a:pPr marL="342900" indent="-342900" algn="l">
              <a:spcBef>
                <a:spcPts val="400"/>
              </a:spcBef>
              <a:buFont typeface="Arial" charset="0"/>
              <a:buChar char="•"/>
            </a:pPr>
            <a:r>
              <a:rPr lang="en-US" sz="2000" dirty="0">
                <a:latin typeface="Arial" charset="0"/>
                <a:ea typeface="Arial" charset="0"/>
                <a:cs typeface="Arial" charset="0"/>
              </a:rPr>
              <a:t>You can buy them at the same places you buy Arduinos.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63</a:t>
            </a:fld>
            <a:endParaRPr lang="en-US"/>
          </a:p>
        </p:txBody>
      </p:sp>
    </p:spTree>
    <p:extLst>
      <p:ext uri="{BB962C8B-B14F-4D97-AF65-F5344CB8AC3E}">
        <p14:creationId xmlns:p14="http://schemas.microsoft.com/office/powerpoint/2010/main" val="1404011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149587"/>
            <a:ext cx="11874137"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64</a:t>
            </a:fld>
            <a:endParaRPr lang="en-US"/>
          </a:p>
        </p:txBody>
      </p:sp>
      <p:pic>
        <p:nvPicPr>
          <p:cNvPr id="7" name="Picture 2" descr="ttp://ocw.cs.pub.ro/courses/_media/iot/labs/raspberry_pi3.png?w=500&amp;tok=a3080a">
            <a:extLst>
              <a:ext uri="{FF2B5EF4-FFF2-40B4-BE49-F238E27FC236}">
                <a16:creationId xmlns:a16="http://schemas.microsoft.com/office/drawing/2014/main" id="{E7D2116F-0E66-894A-A873-0E24202CBB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03119" y="1552792"/>
            <a:ext cx="7658112" cy="453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3346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88776"/>
            <a:ext cx="11711836"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GPIO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65</a:t>
            </a:fld>
            <a:endParaRPr lang="en-US"/>
          </a:p>
        </p:txBody>
      </p:sp>
      <p:pic>
        <p:nvPicPr>
          <p:cNvPr id="3" name="Picture 2">
            <a:extLst>
              <a:ext uri="{FF2B5EF4-FFF2-40B4-BE49-F238E27FC236}">
                <a16:creationId xmlns:a16="http://schemas.microsoft.com/office/drawing/2014/main" id="{1392A9EF-BD59-D847-8C2B-C466FD71ACD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59296" y="4956099"/>
            <a:ext cx="6256923" cy="1391507"/>
          </a:xfrm>
          <a:prstGeom prst="rect">
            <a:avLst/>
          </a:prstGeom>
        </p:spPr>
      </p:pic>
      <p:sp>
        <p:nvSpPr>
          <p:cNvPr id="4" name="TextBox 3">
            <a:extLst>
              <a:ext uri="{FF2B5EF4-FFF2-40B4-BE49-F238E27FC236}">
                <a16:creationId xmlns:a16="http://schemas.microsoft.com/office/drawing/2014/main" id="{E43507B1-0ED7-2843-A7D8-8035E442CC4F}"/>
              </a:ext>
            </a:extLst>
          </p:cNvPr>
          <p:cNvSpPr txBox="1"/>
          <p:nvPr/>
        </p:nvSpPr>
        <p:spPr>
          <a:xfrm>
            <a:off x="375781" y="1422430"/>
            <a:ext cx="10985326" cy="4093428"/>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PWM (pulse-width modulation)</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Software PWM available on all pins</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Hardware PWM available on GPIO12, GPIO13, GPIO18, GPIO19</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SPI</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SPI0: MOSI (GPIO10); MISO (GPIO9); SCLK (GPIO11); CE0 (GPIO8), CE1 (GPIO7)</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SPI1: MOSI (GPIO20); MISO (GPIO19); SCLK (GPIO21); CE0 (GPIO18); CE1 (GPIO17); CE2 (GPIO16)</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I2C</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Data: (GPIO2); Clock (GPIO3)</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EEPROM Data: (GPIO0); EEPROM Clock (GPIO1)</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Serial</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TX (GPIO14); RX (GPIO15)</a:t>
            </a:r>
          </a:p>
          <a:p>
            <a:pPr marL="342900" indent="-342900">
              <a:buFont typeface="Arial" panose="020B0604020202020204" pitchFamily="34" charset="0"/>
              <a:buChar char="•"/>
            </a:pPr>
            <a:endParaRPr lang="en-US" sz="20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3FC5990-7BE3-7744-8389-0418814A3B23}"/>
              </a:ext>
            </a:extLst>
          </p:cNvPr>
          <p:cNvSpPr txBox="1"/>
          <p:nvPr/>
        </p:nvSpPr>
        <p:spPr>
          <a:xfrm>
            <a:off x="4368563" y="6295150"/>
            <a:ext cx="700833" cy="369332"/>
          </a:xfrm>
          <a:prstGeom prst="rect">
            <a:avLst/>
          </a:prstGeom>
          <a:noFill/>
        </p:spPr>
        <p:txBody>
          <a:bodyPr wrap="none" rtlCol="0">
            <a:spAutoFit/>
          </a:bodyPr>
          <a:lstStyle/>
          <a:p>
            <a:r>
              <a:rPr lang="en-US"/>
              <a:t>Pin 1</a:t>
            </a:r>
          </a:p>
        </p:txBody>
      </p:sp>
      <p:sp>
        <p:nvSpPr>
          <p:cNvPr id="7" name="TextBox 6">
            <a:extLst>
              <a:ext uri="{FF2B5EF4-FFF2-40B4-BE49-F238E27FC236}">
                <a16:creationId xmlns:a16="http://schemas.microsoft.com/office/drawing/2014/main" id="{41FE68C1-07C0-6D42-90C6-8DF50D9CC11A}"/>
              </a:ext>
            </a:extLst>
          </p:cNvPr>
          <p:cNvSpPr txBox="1"/>
          <p:nvPr/>
        </p:nvSpPr>
        <p:spPr>
          <a:xfrm>
            <a:off x="5368027" y="6426001"/>
            <a:ext cx="700833" cy="369332"/>
          </a:xfrm>
          <a:prstGeom prst="rect">
            <a:avLst/>
          </a:prstGeom>
          <a:noFill/>
        </p:spPr>
        <p:txBody>
          <a:bodyPr wrap="none" rtlCol="0">
            <a:spAutoFit/>
          </a:bodyPr>
          <a:lstStyle/>
          <a:p>
            <a:r>
              <a:rPr lang="en-US"/>
              <a:t>Pin 3</a:t>
            </a:r>
          </a:p>
        </p:txBody>
      </p:sp>
      <p:sp>
        <p:nvSpPr>
          <p:cNvPr id="8" name="TextBox 7">
            <a:extLst>
              <a:ext uri="{FF2B5EF4-FFF2-40B4-BE49-F238E27FC236}">
                <a16:creationId xmlns:a16="http://schemas.microsoft.com/office/drawing/2014/main" id="{07D50FCF-113A-BF4F-BA32-2B056AFE4180}"/>
              </a:ext>
            </a:extLst>
          </p:cNvPr>
          <p:cNvSpPr txBox="1"/>
          <p:nvPr/>
        </p:nvSpPr>
        <p:spPr>
          <a:xfrm>
            <a:off x="5826685" y="4454557"/>
            <a:ext cx="700833" cy="369332"/>
          </a:xfrm>
          <a:prstGeom prst="rect">
            <a:avLst/>
          </a:prstGeom>
          <a:noFill/>
        </p:spPr>
        <p:txBody>
          <a:bodyPr wrap="none" rtlCol="0">
            <a:spAutoFit/>
          </a:bodyPr>
          <a:lstStyle/>
          <a:p>
            <a:r>
              <a:rPr lang="en-US"/>
              <a:t>Pin 2</a:t>
            </a:r>
          </a:p>
        </p:txBody>
      </p:sp>
      <p:sp>
        <p:nvSpPr>
          <p:cNvPr id="9" name="TextBox 8">
            <a:extLst>
              <a:ext uri="{FF2B5EF4-FFF2-40B4-BE49-F238E27FC236}">
                <a16:creationId xmlns:a16="http://schemas.microsoft.com/office/drawing/2014/main" id="{52B003EB-4556-3E43-A912-CBE1EC60FBC6}"/>
              </a:ext>
            </a:extLst>
          </p:cNvPr>
          <p:cNvSpPr txBox="1"/>
          <p:nvPr/>
        </p:nvSpPr>
        <p:spPr>
          <a:xfrm>
            <a:off x="6702882" y="4454557"/>
            <a:ext cx="700833" cy="369332"/>
          </a:xfrm>
          <a:prstGeom prst="rect">
            <a:avLst/>
          </a:prstGeom>
          <a:noFill/>
        </p:spPr>
        <p:txBody>
          <a:bodyPr wrap="none" rtlCol="0">
            <a:spAutoFit/>
          </a:bodyPr>
          <a:lstStyle/>
          <a:p>
            <a:r>
              <a:rPr lang="en-US"/>
              <a:t>Pin 4</a:t>
            </a:r>
          </a:p>
        </p:txBody>
      </p:sp>
      <p:cxnSp>
        <p:nvCxnSpPr>
          <p:cNvPr id="11" name="Straight Arrow Connector 10">
            <a:extLst>
              <a:ext uri="{FF2B5EF4-FFF2-40B4-BE49-F238E27FC236}">
                <a16:creationId xmlns:a16="http://schemas.microsoft.com/office/drawing/2014/main" id="{85898740-CEE0-1542-92CA-AA17BB66AFB0}"/>
              </a:ext>
            </a:extLst>
          </p:cNvPr>
          <p:cNvCxnSpPr>
            <a:cxnSpLocks/>
          </p:cNvCxnSpPr>
          <p:nvPr/>
        </p:nvCxnSpPr>
        <p:spPr>
          <a:xfrm>
            <a:off x="6149961" y="4764483"/>
            <a:ext cx="162361" cy="3621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79C98E8-2717-EB49-BA7B-3310B390DF5D}"/>
              </a:ext>
            </a:extLst>
          </p:cNvPr>
          <p:cNvCxnSpPr>
            <a:cxnSpLocks/>
          </p:cNvCxnSpPr>
          <p:nvPr/>
        </p:nvCxnSpPr>
        <p:spPr>
          <a:xfrm flipH="1">
            <a:off x="6539878" y="4718090"/>
            <a:ext cx="301415" cy="36051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8E8F354-722B-814D-803F-26A7EF2584A9}"/>
              </a:ext>
            </a:extLst>
          </p:cNvPr>
          <p:cNvCxnSpPr>
            <a:cxnSpLocks/>
            <a:stCxn id="6" idx="0"/>
          </p:cNvCxnSpPr>
          <p:nvPr/>
        </p:nvCxnSpPr>
        <p:spPr>
          <a:xfrm flipV="1">
            <a:off x="4718980" y="5499724"/>
            <a:ext cx="1593342" cy="79542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3953BEB-2C8E-C340-8401-59FA1310C7D2}"/>
              </a:ext>
            </a:extLst>
          </p:cNvPr>
          <p:cNvCxnSpPr>
            <a:cxnSpLocks/>
          </p:cNvCxnSpPr>
          <p:nvPr/>
        </p:nvCxnSpPr>
        <p:spPr>
          <a:xfrm flipV="1">
            <a:off x="5559296" y="5455581"/>
            <a:ext cx="1023961" cy="1024235"/>
          </a:xfrm>
          <a:prstGeom prst="straightConnector1">
            <a:avLst/>
          </a:prstGeom>
          <a:ln w="127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04775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6524"/>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a:off x="154488" y="143378"/>
            <a:ext cx="3653424" cy="6560870"/>
          </a:xfrm>
          <a:prstGeom prst="rect">
            <a:avLst/>
          </a:prstGeom>
        </p:spPr>
      </p:pic>
      <p:pic>
        <p:nvPicPr>
          <p:cNvPr id="3" name="Picture 2">
            <a:extLst>
              <a:ext uri="{FF2B5EF4-FFF2-40B4-BE49-F238E27FC236}">
                <a16:creationId xmlns:a16="http://schemas.microsoft.com/office/drawing/2014/main" id="{E988232B-D257-604C-99B2-89E5CCF43D98}"/>
              </a:ext>
            </a:extLst>
          </p:cNvPr>
          <p:cNvPicPr>
            <a:picLocks noChangeAspect="1"/>
          </p:cNvPicPr>
          <p:nvPr/>
        </p:nvPicPr>
        <p:blipFill>
          <a:blip r:embed="rId4"/>
          <a:stretch>
            <a:fillRect/>
          </a:stretch>
        </p:blipFill>
        <p:spPr>
          <a:xfrm>
            <a:off x="4675031" y="2809545"/>
            <a:ext cx="7417174" cy="3634415"/>
          </a:xfrm>
          <a:prstGeom prst="rect">
            <a:avLst/>
          </a:prstGeom>
        </p:spPr>
      </p:pic>
      <p:sp>
        <p:nvSpPr>
          <p:cNvPr id="4" name="TextBox 3">
            <a:extLst>
              <a:ext uri="{FF2B5EF4-FFF2-40B4-BE49-F238E27FC236}">
                <a16:creationId xmlns:a16="http://schemas.microsoft.com/office/drawing/2014/main" id="{73652C80-C560-CC47-B6DB-74019CA1E2D1}"/>
              </a:ext>
            </a:extLst>
          </p:cNvPr>
          <p:cNvSpPr txBox="1"/>
          <p:nvPr/>
        </p:nvSpPr>
        <p:spPr>
          <a:xfrm>
            <a:off x="5898523" y="1004886"/>
            <a:ext cx="6400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There are three different numbering schemes for: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ordering on the J8 header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number used by wiringPi (which we use)</a:t>
            </a:r>
          </a:p>
          <a:p>
            <a:pPr marL="800100" lvl="1" indent="-342900">
              <a:buFont typeface="+mj-lt"/>
              <a:buAutoNum type="arabicPeriod"/>
            </a:pPr>
            <a:r>
              <a:rPr lang="en-US" dirty="0">
                <a:latin typeface="Calibri" panose="020F0502020204030204" pitchFamily="34" charset="0"/>
                <a:cs typeface="Calibri" panose="020F0502020204030204" pitchFamily="34" charset="0"/>
              </a:rPr>
              <a:t>The BCM (GPIO HW interface) from Broadcom</a:t>
            </a:r>
          </a:p>
        </p:txBody>
      </p:sp>
      <p:sp>
        <p:nvSpPr>
          <p:cNvPr id="8" name="TextBox 7">
            <a:extLst>
              <a:ext uri="{FF2B5EF4-FFF2-40B4-BE49-F238E27FC236}">
                <a16:creationId xmlns:a16="http://schemas.microsoft.com/office/drawing/2014/main" id="{9F3D4E69-09C7-3942-B4A1-6B6A04AF70C8}"/>
              </a:ext>
            </a:extLst>
          </p:cNvPr>
          <p:cNvSpPr txBox="1"/>
          <p:nvPr/>
        </p:nvSpPr>
        <p:spPr>
          <a:xfrm>
            <a:off x="3807912" y="2152254"/>
            <a:ext cx="4949722" cy="646331"/>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Note: even numbered header pins are near edge of Raspberry Pi.</a:t>
            </a:r>
          </a:p>
        </p:txBody>
      </p:sp>
    </p:spTree>
    <p:extLst>
      <p:ext uri="{BB962C8B-B14F-4D97-AF65-F5344CB8AC3E}">
        <p14:creationId xmlns:p14="http://schemas.microsoft.com/office/powerpoint/2010/main" val="21892843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9587"/>
            <a:ext cx="11612880"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381836" y="1678488"/>
            <a:ext cx="11101755" cy="444815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Unlike the Arduino, we need to install an OS (Linux) on the Raspberry Pi to use it. Once you do, you can develop, compile and run the IoT programs on the device.</a:t>
            </a:r>
          </a:p>
          <a:p>
            <a:pPr marL="342900" indent="-342900" algn="l">
              <a:spcBef>
                <a:spcPts val="400"/>
              </a:spcBef>
              <a:buFont typeface="Arial" charset="0"/>
              <a:buChar char="•"/>
            </a:pPr>
            <a:r>
              <a:rPr lang="en-US" sz="2000" dirty="0">
                <a:latin typeface="Arial" charset="0"/>
                <a:ea typeface="Arial" charset="0"/>
                <a:cs typeface="Arial" charset="0"/>
              </a:rPr>
              <a:t>You’ll load the OS and other files on a FAT-32 formatted SD card with at least 4 GB of capacity (I use 32 GB).  Download the installer zip file at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http://raspberrypi.org/downloads</a:t>
            </a:r>
            <a:r>
              <a:rPr lang="en-US" sz="2000" dirty="0">
                <a:latin typeface="Arial" charset="0"/>
                <a:ea typeface="Arial" charset="0"/>
                <a:cs typeface="Arial" charset="0"/>
              </a:rPr>
              <a:t>. Unzip it onto the SD card. You should notice the file </a:t>
            </a:r>
            <a:r>
              <a:rPr lang="en-US" sz="2000" dirty="0" err="1">
                <a:latin typeface="Arial" charset="0"/>
                <a:ea typeface="Arial" charset="0"/>
                <a:cs typeface="Arial" charset="0"/>
              </a:rPr>
              <a:t>bootloader.bin</a:t>
            </a:r>
            <a:r>
              <a:rPr lang="en-US" sz="2000" dirty="0">
                <a:latin typeface="Arial" charset="0"/>
                <a:ea typeface="Arial" charset="0"/>
                <a:cs typeface="Arial" charset="0"/>
              </a:rPr>
              <a:t> on the SD card.  Plug the SD card into the pi and boot.</a:t>
            </a:r>
          </a:p>
          <a:p>
            <a:pPr marL="342900" indent="-342900" algn="l">
              <a:spcBef>
                <a:spcPts val="400"/>
              </a:spcBef>
              <a:buFont typeface="Arial" charset="0"/>
              <a:buChar char="•"/>
            </a:pPr>
            <a:r>
              <a:rPr lang="en-US" sz="2000" dirty="0">
                <a:latin typeface="Arial" charset="0"/>
                <a:ea typeface="Arial" charset="0"/>
                <a:cs typeface="Arial" charset="0"/>
              </a:rPr>
              <a:t>Many of the Raspberry pi sensor examples are in python.  For C++ examples, see </a:t>
            </a:r>
            <a:r>
              <a:rPr lang="en-US" sz="2000" dirty="0">
                <a:solidFill>
                  <a:srgbClr val="0070C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0070C0"/>
                </a:solidFill>
                <a:latin typeface="Arial" charset="0"/>
                <a:ea typeface="Arial" charset="0"/>
                <a:cs typeface="Arial" charset="0"/>
              </a:rPr>
              <a:t>,</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5">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solidFill>
                  <a:srgbClr val="2282F0"/>
                </a:solidFill>
                <a:latin typeface="Arial" charset="0"/>
                <a:ea typeface="Arial" charset="0"/>
                <a:cs typeface="Arial" charset="0"/>
                <a:hlinkClick r:id="rId6">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7">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(accelerometers, gyros, compasses) and </a:t>
            </a:r>
            <a:r>
              <a:rPr lang="en-US" sz="2000" dirty="0">
                <a:solidFill>
                  <a:srgbClr val="2282F0"/>
                </a:solidFill>
                <a:latin typeface="Arial" charset="0"/>
                <a:ea typeface="Arial" charset="0"/>
                <a:cs typeface="Arial" charset="0"/>
                <a:hlinkClick r:id="rId8">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use WiringPi almost exclusively to program GPIO pins.  WiringPi supports SPI and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it is </a:t>
            </a:r>
            <a:r>
              <a:rPr lang="en-US" sz="2000" dirty="0">
                <a:solidFill>
                  <a:srgbClr val="2282F0"/>
                </a:solidFill>
                <a:latin typeface="Arial" charset="0"/>
                <a:ea typeface="Arial" charset="0"/>
                <a:cs typeface="Arial" charset="0"/>
                <a:hlinkClick r:id="rId9">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and is pre-installed on newer Raspberry Pi OS images.  Read the reference!</a:t>
            </a:r>
          </a:p>
          <a:p>
            <a:pPr marL="342900" indent="-342900" algn="l">
              <a:spcBef>
                <a:spcPts val="400"/>
              </a:spcBef>
              <a:buFont typeface="Arial" charset="0"/>
              <a:buChar char="•"/>
            </a:pPr>
            <a:r>
              <a:rPr lang="en-US" sz="2000" dirty="0">
                <a:latin typeface="Arial" charset="0"/>
                <a:ea typeface="Arial" charset="0"/>
                <a:cs typeface="Arial" charset="0"/>
              </a:rPr>
              <a:t>Unlike the Arduino, Raspberry Pi  GPIO pins </a:t>
            </a:r>
            <a:r>
              <a:rPr lang="en-US" sz="2000" i="1" dirty="0">
                <a:latin typeface="Arial" charset="0"/>
                <a:ea typeface="Arial" charset="0"/>
                <a:cs typeface="Arial" charset="0"/>
              </a:rPr>
              <a:t>do not natively support analog signals</a:t>
            </a:r>
            <a:r>
              <a:rPr lang="en-US" sz="2000" dirty="0">
                <a:latin typeface="Arial" charset="0"/>
                <a:ea typeface="Arial" charset="0"/>
                <a:cs typeface="Arial" charset="0"/>
              </a:rPr>
              <a:t>.  I use the  </a:t>
            </a:r>
            <a:r>
              <a:rPr lang="en-US" sz="2000" dirty="0">
                <a:latin typeface="Arial" panose="020B0604020202020204" pitchFamily="34" charset="0"/>
                <a:cs typeface="Arial" panose="020B0604020202020204" pitchFamily="34" charset="0"/>
              </a:rPr>
              <a:t>Adafruit MCP4725 Breakout Board - 12-Bit DAC w/I2C Interface [ADA935] and the Microchip MCP3008-I/P 10-Bit ADC with SPI to interface analog connections.</a:t>
            </a:r>
          </a:p>
          <a:p>
            <a:pPr marL="342900" indent="-342900" algn="l">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67</a:t>
            </a:fld>
            <a:endParaRPr lang="en-US"/>
          </a:p>
        </p:txBody>
      </p:sp>
    </p:spTree>
    <p:extLst>
      <p:ext uri="{BB962C8B-B14F-4D97-AF65-F5344CB8AC3E}">
        <p14:creationId xmlns:p14="http://schemas.microsoft.com/office/powerpoint/2010/main" val="22498912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Labs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68</a:t>
            </a:fld>
            <a:endParaRPr lang="en-US"/>
          </a:p>
        </p:txBody>
      </p:sp>
      <p:sp>
        <p:nvSpPr>
          <p:cNvPr id="6" name="Content Placeholder 2">
            <a:extLst>
              <a:ext uri="{FF2B5EF4-FFF2-40B4-BE49-F238E27FC236}">
                <a16:creationId xmlns:a16="http://schemas.microsoft.com/office/drawing/2014/main" id="{12741794-7BDF-6042-8733-7E95C99CEA6E}"/>
              </a:ext>
            </a:extLst>
          </p:cNvPr>
          <p:cNvSpPr txBox="1">
            <a:spLocks/>
          </p:cNvSpPr>
          <p:nvPr/>
        </p:nvSpPr>
        <p:spPr>
          <a:xfrm>
            <a:off x="160638" y="1045255"/>
            <a:ext cx="11870724" cy="18138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1800" dirty="0">
                <a:latin typeface="Arial" charset="0"/>
                <a:ea typeface="Arial" charset="0"/>
                <a:cs typeface="Arial" charset="0"/>
              </a:rPr>
              <a:t>Most of the rest of this section is lab exercises to get you used to IoT wiring and programing.  </a:t>
            </a:r>
            <a:r>
              <a:rPr lang="en-US" sz="1800" dirty="0">
                <a:latin typeface="Arial" charset="0"/>
                <a:cs typeface="Arial" charset="0"/>
              </a:rPr>
              <a:t>We do some circuits and connect and program a number of sensors to Arduino’s, Raspberry Pi’s and in one case, directly to the USB port of a Linux machine. There’s a partial list below.  You should do as many of these as you can.  Here, “A” means Arduino, “R” means Raspberry Pi and “L” means </a:t>
            </a:r>
            <a:r>
              <a:rPr lang="en-US" sz="1800" dirty="0" err="1">
                <a:latin typeface="Arial" charset="0"/>
                <a:cs typeface="Arial" charset="0"/>
              </a:rPr>
              <a:t>linux</a:t>
            </a:r>
            <a:r>
              <a:rPr lang="en-US" sz="1800" dirty="0">
                <a:latin typeface="Arial" charset="0"/>
                <a:cs typeface="Arial" charset="0"/>
              </a:rPr>
              <a:t> desktop.</a:t>
            </a:r>
            <a:endParaRPr lang="en-US" sz="1800" dirty="0">
              <a:latin typeface="Arial" panose="020B0604020202020204" pitchFamily="34" charset="0"/>
              <a:cs typeface="Arial" panose="020B0604020202020204" pitchFamily="34" charset="0"/>
            </a:endParaRPr>
          </a:p>
          <a:p>
            <a:pPr marL="342900" indent="-342900" algn="l">
              <a:buFont typeface="Arial" charset="0"/>
              <a:buChar char="•"/>
            </a:pPr>
            <a:endParaRPr lang="en-US" sz="2000" dirty="0">
              <a:latin typeface="Arial" charset="0"/>
              <a:ea typeface="Arial" charset="0"/>
              <a:cs typeface="Arial" charset="0"/>
            </a:endParaRPr>
          </a:p>
        </p:txBody>
      </p:sp>
      <p:graphicFrame>
        <p:nvGraphicFramePr>
          <p:cNvPr id="3" name="Table 2">
            <a:extLst>
              <a:ext uri="{FF2B5EF4-FFF2-40B4-BE49-F238E27FC236}">
                <a16:creationId xmlns:a16="http://schemas.microsoft.com/office/drawing/2014/main" id="{6DE3E2DA-CDDC-654F-9875-9B8B7C30E30C}"/>
              </a:ext>
            </a:extLst>
          </p:cNvPr>
          <p:cNvGraphicFramePr>
            <a:graphicFrameLocks noGrp="1"/>
          </p:cNvGraphicFramePr>
          <p:nvPr>
            <p:extLst>
              <p:ext uri="{D42A27DB-BD31-4B8C-83A1-F6EECF244321}">
                <p14:modId xmlns:p14="http://schemas.microsoft.com/office/powerpoint/2010/main" val="3125689855"/>
              </p:ext>
            </p:extLst>
          </p:nvPr>
        </p:nvGraphicFramePr>
        <p:xfrm>
          <a:off x="432486" y="2307163"/>
          <a:ext cx="5187977" cy="4238781"/>
        </p:xfrm>
        <a:graphic>
          <a:graphicData uri="http://schemas.openxmlformats.org/drawingml/2006/table">
            <a:tbl>
              <a:tblPr firstRow="1" bandRow="1">
                <a:tableStyleId>{5C22544A-7EE6-4342-B048-85BDC9FD1C3A}</a:tableStyleId>
              </a:tblPr>
              <a:tblGrid>
                <a:gridCol w="2373855">
                  <a:extLst>
                    <a:ext uri="{9D8B030D-6E8A-4147-A177-3AD203B41FA5}">
                      <a16:colId xmlns:a16="http://schemas.microsoft.com/office/drawing/2014/main" val="2862728023"/>
                    </a:ext>
                  </a:extLst>
                </a:gridCol>
                <a:gridCol w="1833476">
                  <a:extLst>
                    <a:ext uri="{9D8B030D-6E8A-4147-A177-3AD203B41FA5}">
                      <a16:colId xmlns:a16="http://schemas.microsoft.com/office/drawing/2014/main" val="1507355281"/>
                    </a:ext>
                  </a:extLst>
                </a:gridCol>
                <a:gridCol w="980646">
                  <a:extLst>
                    <a:ext uri="{9D8B030D-6E8A-4147-A177-3AD203B41FA5}">
                      <a16:colId xmlns:a16="http://schemas.microsoft.com/office/drawing/2014/main" val="1710103334"/>
                    </a:ext>
                  </a:extLst>
                </a:gridCol>
              </a:tblGrid>
              <a:tr h="383061">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dirty="0">
                          <a:latin typeface="Calibri" panose="020F0502020204030204" pitchFamily="34" charset="0"/>
                          <a:cs typeface="Calibri" panose="020F0502020204030204" pitchFamily="34" charset="0"/>
                        </a:rPr>
                        <a:t>Simple GPIO IF</a:t>
                      </a:r>
                    </a:p>
                  </a:txBody>
                  <a:tcPr/>
                </a:tc>
                <a:tc>
                  <a:txBody>
                    <a:bodyPr/>
                    <a:lstStyle/>
                    <a:p>
                      <a:r>
                        <a:rPr lang="en-US" sz="1400">
                          <a:latin typeface="Calibri" panose="020F0502020204030204" pitchFamily="34" charset="0"/>
                          <a:cs typeface="Calibri" panose="020F0502020204030204" pitchFamily="34" charset="0"/>
                        </a:rPr>
                        <a:t>LED, resistors</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Analog interface</a:t>
                      </a:r>
                    </a:p>
                  </a:txBody>
                  <a:tcPr/>
                </a:tc>
                <a:tc>
                  <a:txBody>
                    <a:bodyPr/>
                    <a:lstStyle/>
                    <a:p>
                      <a:r>
                        <a:rPr lang="en-US" sz="1400">
                          <a:latin typeface="Calibri" panose="020F0502020204030204" pitchFamily="34" charset="0"/>
                          <a:cs typeface="Calibri" panose="020F0502020204030204" pitchFamily="34" charset="0"/>
                        </a:rPr>
                        <a:t>Variable resistor</a:t>
                      </a:r>
                    </a:p>
                    <a:p>
                      <a:r>
                        <a:rPr lang="en-US" sz="1400">
                          <a:latin typeface="Calibri" panose="020F0502020204030204" pitchFamily="34" charset="0"/>
                          <a:cs typeface="Calibri" panose="020F0502020204030204" pitchFamily="34" charset="0"/>
                        </a:rPr>
                        <a:t>PCF8591 for 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Ultrasonic measurement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HC-SR04</a:t>
                      </a:r>
                      <a:endParaRPr lang="en-US" sz="16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Digital temperature </a:t>
                      </a:r>
                    </a:p>
                  </a:txBody>
                  <a:tcPr/>
                </a:tc>
                <a:tc>
                  <a:txBody>
                    <a:bodyPr/>
                    <a:lstStyle/>
                    <a:p>
                      <a:r>
                        <a:rPr lang="en-US" sz="1400">
                          <a:latin typeface="Calibri" panose="020F0502020204030204" pitchFamily="34" charset="0"/>
                          <a:cs typeface="Calibri" panose="020F0502020204030204" pitchFamily="34" charset="0"/>
                        </a:rPr>
                        <a:t>DHT-11</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Digital acceleration/gyro</a:t>
                      </a:r>
                    </a:p>
                  </a:txBody>
                  <a:tcPr/>
                </a:tc>
                <a:tc>
                  <a:txBody>
                    <a:bodyPr/>
                    <a:lstStyle/>
                    <a:p>
                      <a:r>
                        <a:rPr lang="en-US" sz="1400">
                          <a:latin typeface="Calibri" panose="020F0502020204030204" pitchFamily="34" charset="0"/>
                          <a:cs typeface="Calibri" panose="020F0502020204030204" pitchFamily="34" charset="0"/>
                        </a:rPr>
                        <a:t>MPU-6050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Read/write </a:t>
                      </a:r>
                      <a:r>
                        <a:rPr lang="en-US" sz="1400" err="1">
                          <a:latin typeface="Calibri" panose="020F0502020204030204" pitchFamily="34" charset="0"/>
                          <a:cs typeface="Calibri" panose="020F0502020204030204" pitchFamily="34" charset="0"/>
                        </a:rPr>
                        <a:t>EEprom</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24FC515</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a:latin typeface="Calibri" panose="020F0502020204030204" pitchFamily="34" charset="0"/>
                          <a:cs typeface="Calibri" panose="020F0502020204030204" pitchFamily="34" charset="0"/>
                        </a:rPr>
                        <a:t>UART</a:t>
                      </a:r>
                    </a:p>
                  </a:txBody>
                  <a:tcPr/>
                </a:tc>
                <a:tc>
                  <a:txBody>
                    <a:bodyPr/>
                    <a:lstStyle/>
                    <a:p>
                      <a:r>
                        <a:rPr lang="en-US" sz="1400">
                          <a:latin typeface="Calibri" panose="020F0502020204030204" pitchFamily="34" charset="0"/>
                          <a:cs typeface="Calibri" panose="020F0502020204030204" pitchFamily="34" charset="0"/>
                        </a:rPr>
                        <a:t>FDTI1232 for </a:t>
                      </a:r>
                      <a:r>
                        <a:rPr lang="en-US" sz="1400" err="1">
                          <a:latin typeface="Calibri" panose="020F0502020204030204" pitchFamily="34" charset="0"/>
                          <a:cs typeface="Calibri" panose="020F0502020204030204" pitchFamily="34" charset="0"/>
                        </a:rPr>
                        <a:t>linux</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Digital GPS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ATGM336H-5N</a:t>
                      </a:r>
                      <a:r>
                        <a:rPr lang="en-US" sz="1600" kern="1200">
                          <a:solidFill>
                            <a:schemeClr val="dk1"/>
                          </a:solidFill>
                          <a:effectLst/>
                          <a:latin typeface="+mn-lt"/>
                          <a:ea typeface="+mn-ea"/>
                          <a:cs typeface="+mn-cs"/>
                        </a:rPr>
                        <a:t> </a:t>
                      </a:r>
                    </a:p>
                  </a:txBody>
                  <a:tcPr/>
                </a:tc>
                <a:tc>
                  <a:txBody>
                    <a:bodyPr/>
                    <a:lstStyle/>
                    <a:p>
                      <a:r>
                        <a:rPr lang="en-US" sz="1400">
                          <a:latin typeface="Calibri" panose="020F0502020204030204" pitchFamily="34" charset="0"/>
                          <a:cs typeface="Calibri" panose="020F0502020204030204" pitchFamily="34" charset="0"/>
                        </a:rPr>
                        <a:t>A, R, L</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Segment display, encoder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SN595 SR</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374871709"/>
                  </a:ext>
                </a:extLst>
              </a:tr>
              <a:tr h="370840">
                <a:tc>
                  <a:txBody>
                    <a:bodyPr/>
                    <a:lstStyle/>
                    <a:p>
                      <a:r>
                        <a:rPr lang="en-US" sz="1400">
                          <a:latin typeface="Calibri" panose="020F0502020204030204" pitchFamily="34" charset="0"/>
                          <a:cs typeface="Calibri" panose="020F0502020204030204" pitchFamily="34" charset="0"/>
                        </a:rPr>
                        <a:t>Keypad interface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74596797"/>
                  </a:ext>
                </a:extLst>
              </a:tr>
            </a:tbl>
          </a:graphicData>
        </a:graphic>
      </p:graphicFrame>
      <p:graphicFrame>
        <p:nvGraphicFramePr>
          <p:cNvPr id="7" name="Table 6">
            <a:extLst>
              <a:ext uri="{FF2B5EF4-FFF2-40B4-BE49-F238E27FC236}">
                <a16:creationId xmlns:a16="http://schemas.microsoft.com/office/drawing/2014/main" id="{F689BD75-28A3-C842-A794-3EC2596B5CFA}"/>
              </a:ext>
            </a:extLst>
          </p:cNvPr>
          <p:cNvGraphicFramePr>
            <a:graphicFrameLocks noGrp="1"/>
          </p:cNvGraphicFramePr>
          <p:nvPr>
            <p:extLst>
              <p:ext uri="{D42A27DB-BD31-4B8C-83A1-F6EECF244321}">
                <p14:modId xmlns:p14="http://schemas.microsoft.com/office/powerpoint/2010/main" val="1071190256"/>
              </p:ext>
            </p:extLst>
          </p:nvPr>
        </p:nvGraphicFramePr>
        <p:xfrm>
          <a:off x="6412798" y="2307163"/>
          <a:ext cx="4970051" cy="4079240"/>
        </p:xfrm>
        <a:graphic>
          <a:graphicData uri="http://schemas.openxmlformats.org/drawingml/2006/table">
            <a:tbl>
              <a:tblPr firstRow="1" bandRow="1">
                <a:tableStyleId>{5C22544A-7EE6-4342-B048-85BDC9FD1C3A}</a:tableStyleId>
              </a:tblPr>
              <a:tblGrid>
                <a:gridCol w="2274139">
                  <a:extLst>
                    <a:ext uri="{9D8B030D-6E8A-4147-A177-3AD203B41FA5}">
                      <a16:colId xmlns:a16="http://schemas.microsoft.com/office/drawing/2014/main" val="2862728023"/>
                    </a:ext>
                  </a:extLst>
                </a:gridCol>
                <a:gridCol w="1756459">
                  <a:extLst>
                    <a:ext uri="{9D8B030D-6E8A-4147-A177-3AD203B41FA5}">
                      <a16:colId xmlns:a16="http://schemas.microsoft.com/office/drawing/2014/main" val="1507355281"/>
                    </a:ext>
                  </a:extLst>
                </a:gridCol>
                <a:gridCol w="939453">
                  <a:extLst>
                    <a:ext uri="{9D8B030D-6E8A-4147-A177-3AD203B41FA5}">
                      <a16:colId xmlns:a16="http://schemas.microsoft.com/office/drawing/2014/main" val="1710103334"/>
                    </a:ext>
                  </a:extLst>
                </a:gridCol>
              </a:tblGrid>
              <a:tr h="370840">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a:latin typeface="Calibri" panose="020F0502020204030204" pitchFamily="34" charset="0"/>
                          <a:cs typeface="Calibri" panose="020F0502020204030204" pitchFamily="34" charset="0"/>
                        </a:rPr>
                        <a:t>SPI interfacing</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TFT(screen)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ILI9341 240X320 </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Digital pressure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BMP-180/280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Magnetic field</a:t>
                      </a:r>
                    </a:p>
                  </a:txBody>
                  <a:tcPr/>
                </a:tc>
                <a:tc>
                  <a:txBody>
                    <a:bodyPr/>
                    <a:lstStyle/>
                    <a:p>
                      <a:r>
                        <a:rPr lang="en-US" sz="1400">
                          <a:latin typeface="Calibri" panose="020F0502020204030204" pitchFamily="34" charset="0"/>
                          <a:cs typeface="Calibri" panose="020F0502020204030204" pitchFamily="34" charset="0"/>
                        </a:rPr>
                        <a:t>Hall sensor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Vibration, tilt</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LCD (direct and I2C)</a:t>
                      </a:r>
                    </a:p>
                  </a:txBody>
                  <a:tcPr/>
                </a:tc>
                <a:tc>
                  <a:txBody>
                    <a:bodyPr/>
                    <a:lstStyle/>
                    <a:p>
                      <a:r>
                        <a:rPr lang="en-US" sz="1400">
                          <a:latin typeface="Calibri" panose="020F0502020204030204" pitchFamily="34" charset="0"/>
                          <a:cs typeface="Calibri" panose="020F0502020204030204" pitchFamily="34" charset="0"/>
                        </a:rPr>
                        <a:t>LCD-1602</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dirty="0">
                          <a:latin typeface="Calibri" panose="020F0502020204030204" pitchFamily="34" charset="0"/>
                          <a:cs typeface="Calibri" panose="020F0502020204030204" pitchFamily="34" charset="0"/>
                        </a:rPr>
                        <a:t>RFID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Calibri" panose="020F0502020204030204" pitchFamily="34" charset="0"/>
                          <a:ea typeface="+mn-ea"/>
                          <a:cs typeface="Calibri" panose="020F0502020204030204" pitchFamily="34" charset="0"/>
                        </a:rPr>
                        <a:t>RC522 rfid card </a:t>
                      </a:r>
                      <a:endParaRPr lang="en-US" sz="1200" dirty="0">
                        <a:effectLst/>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Stepper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Infrared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888576242"/>
                  </a:ext>
                </a:extLst>
              </a:tr>
              <a:tr h="370840">
                <a:tc>
                  <a:txBody>
                    <a:bodyPr/>
                    <a:lstStyle/>
                    <a:p>
                      <a:r>
                        <a:rPr lang="en-US" sz="1400">
                          <a:latin typeface="Calibri" panose="020F0502020204030204" pitchFamily="34" charset="0"/>
                          <a:cs typeface="Calibri" panose="020F0502020204030204" pitchFamily="34" charset="0"/>
                        </a:rPr>
                        <a:t>Radio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HC-12</a:t>
                      </a:r>
                    </a:p>
                  </a:txBody>
                  <a:tcPr/>
                </a:tc>
                <a:tc>
                  <a:txBody>
                    <a:bodyPr/>
                    <a:lstStyle/>
                    <a:p>
                      <a:r>
                        <a:rPr lang="en-US" sz="1400">
                          <a:latin typeface="Calibri" panose="020F0502020204030204" pitchFamily="34" charset="0"/>
                          <a:cs typeface="Calibri" panose="020F0502020204030204" pitchFamily="34" charset="0"/>
                        </a:rPr>
                        <a:t>A, RP</a:t>
                      </a:r>
                    </a:p>
                  </a:txBody>
                  <a:tcPr/>
                </a:tc>
                <a:extLst>
                  <a:ext uri="{0D108BD9-81ED-4DB2-BD59-A6C34878D82A}">
                    <a16:rowId xmlns:a16="http://schemas.microsoft.com/office/drawing/2014/main" val="3814292000"/>
                  </a:ext>
                </a:extLst>
              </a:tr>
            </a:tbl>
          </a:graphicData>
        </a:graphic>
      </p:graphicFrame>
    </p:spTree>
    <p:extLst>
      <p:ext uri="{BB962C8B-B14F-4D97-AF65-F5344CB8AC3E}">
        <p14:creationId xmlns:p14="http://schemas.microsoft.com/office/powerpoint/2010/main" val="1579747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62650"/>
            <a:ext cx="11168743" cy="868362"/>
          </a:xfrm>
        </p:spPr>
        <p:txBody>
          <a:bodyPr anchor="ctr">
            <a:normAutofit/>
          </a:bodyPr>
          <a:lstStyle/>
          <a:p>
            <a:pPr algn="ctr"/>
            <a:r>
              <a:rPr lang="en-US" sz="4400">
                <a:latin typeface="Arial" panose="020B0604020202020204" pitchFamily="34" charset="0"/>
                <a:cs typeface="Arial" panose="020B0604020202020204" pitchFamily="34" charset="0"/>
              </a:rPr>
              <a:t>Lab: turn on an LED</a:t>
            </a:r>
          </a:p>
        </p:txBody>
      </p:sp>
      <p:sp>
        <p:nvSpPr>
          <p:cNvPr id="3" name="Content Placeholder 2"/>
          <p:cNvSpPr>
            <a:spLocks noGrp="1"/>
          </p:cNvSpPr>
          <p:nvPr>
            <p:ph idx="1"/>
          </p:nvPr>
        </p:nvSpPr>
        <p:spPr>
          <a:xfrm>
            <a:off x="569324" y="2416452"/>
            <a:ext cx="6287979" cy="3469388"/>
          </a:xfrm>
        </p:spPr>
        <p:txBody>
          <a:bodyPr>
            <a:noAutofit/>
          </a:bodyPr>
          <a:lstStyle/>
          <a:p>
            <a:pPr marL="342900" indent="-342900" algn="l">
              <a:buFont typeface="Arial" charset="0"/>
              <a:buChar char="•"/>
            </a:pPr>
            <a:r>
              <a:rPr lang="en-US" dirty="0">
                <a:latin typeface="Arial" charset="0"/>
                <a:ea typeface="Arial" charset="0"/>
                <a:cs typeface="Arial" charset="0"/>
              </a:rPr>
              <a:t>Wire the ground of the Arduino to.</a:t>
            </a:r>
          </a:p>
          <a:p>
            <a:pPr marL="342900" indent="-342900" algn="l">
              <a:buFont typeface="Arial" charset="0"/>
              <a:buChar char="•"/>
            </a:pPr>
            <a:r>
              <a:rPr lang="en-US" dirty="0">
                <a:latin typeface="Arial" charset="0"/>
                <a:ea typeface="Arial" charset="0"/>
                <a:cs typeface="Arial" charset="0"/>
              </a:rPr>
              <a:t>The code is in the appendix.</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69</a:t>
            </a:fld>
            <a:endParaRPr lang="en-US"/>
          </a:p>
        </p:txBody>
      </p:sp>
      <p:sp>
        <p:nvSpPr>
          <p:cNvPr id="4" name="Rectangle 3">
            <a:extLst>
              <a:ext uri="{FF2B5EF4-FFF2-40B4-BE49-F238E27FC236}">
                <a16:creationId xmlns:a16="http://schemas.microsoft.com/office/drawing/2014/main" id="{BAE09BDE-F619-9848-A00F-073C52AF8C80}"/>
              </a:ext>
            </a:extLst>
          </p:cNvPr>
          <p:cNvSpPr/>
          <p:nvPr/>
        </p:nvSpPr>
        <p:spPr>
          <a:xfrm>
            <a:off x="7551640" y="3166922"/>
            <a:ext cx="1019908" cy="212187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5823B0-AD57-B24C-9784-39C7BDBF646A}"/>
              </a:ext>
            </a:extLst>
          </p:cNvPr>
          <p:cNvSpPr txBox="1"/>
          <p:nvPr/>
        </p:nvSpPr>
        <p:spPr>
          <a:xfrm>
            <a:off x="7653457" y="48724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Arduino</a:t>
            </a:r>
          </a:p>
        </p:txBody>
      </p:sp>
      <p:sp>
        <p:nvSpPr>
          <p:cNvPr id="8" name="Freeform 12">
            <a:extLst>
              <a:ext uri="{FF2B5EF4-FFF2-40B4-BE49-F238E27FC236}">
                <a16:creationId xmlns:a16="http://schemas.microsoft.com/office/drawing/2014/main" id="{745039B2-D983-2A44-8374-3ABCAB8B6CE9}"/>
              </a:ext>
            </a:extLst>
          </p:cNvPr>
          <p:cNvSpPr>
            <a:spLocks noChangeAspect="1"/>
          </p:cNvSpPr>
          <p:nvPr/>
        </p:nvSpPr>
        <p:spPr bwMode="auto">
          <a:xfrm flipV="1">
            <a:off x="9783861" y="2296228"/>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75757BF5-F3F7-FF45-88E3-52E0A0C4B9DB}"/>
              </a:ext>
            </a:extLst>
          </p:cNvPr>
          <p:cNvGrpSpPr>
            <a:grpSpLocks/>
          </p:cNvGrpSpPr>
          <p:nvPr/>
        </p:nvGrpSpPr>
        <p:grpSpPr bwMode="auto">
          <a:xfrm>
            <a:off x="9726087" y="3029558"/>
            <a:ext cx="493486" cy="991461"/>
            <a:chOff x="403" y="3312"/>
            <a:chExt cx="404" cy="576"/>
          </a:xfrm>
        </p:grpSpPr>
        <p:grpSp>
          <p:nvGrpSpPr>
            <p:cNvPr id="10" name="Group 319">
              <a:extLst>
                <a:ext uri="{FF2B5EF4-FFF2-40B4-BE49-F238E27FC236}">
                  <a16:creationId xmlns:a16="http://schemas.microsoft.com/office/drawing/2014/main" id="{31B2E7EE-3D7C-344E-8508-ACC7DADE02B6}"/>
                </a:ext>
              </a:extLst>
            </p:cNvPr>
            <p:cNvGrpSpPr>
              <a:grpSpLocks/>
            </p:cNvGrpSpPr>
            <p:nvPr/>
          </p:nvGrpSpPr>
          <p:grpSpPr bwMode="auto">
            <a:xfrm>
              <a:off x="403" y="3312"/>
              <a:ext cx="230" cy="576"/>
              <a:chOff x="3341" y="1584"/>
              <a:chExt cx="230" cy="576"/>
            </a:xfrm>
          </p:grpSpPr>
          <p:sp useBgFill="1">
            <p:nvSpPr>
              <p:cNvPr id="16" name="AutoShape 320">
                <a:extLst>
                  <a:ext uri="{FF2B5EF4-FFF2-40B4-BE49-F238E27FC236}">
                    <a16:creationId xmlns:a16="http://schemas.microsoft.com/office/drawing/2014/main" id="{032BB818-AD82-CC40-B893-4F1A37AC865A}"/>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321">
                <a:extLst>
                  <a:ext uri="{FF2B5EF4-FFF2-40B4-BE49-F238E27FC236}">
                    <a16:creationId xmlns:a16="http://schemas.microsoft.com/office/drawing/2014/main" id="{D491EC45-A7FD-C546-B3A6-01953D04A3C1}"/>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322">
                <a:extLst>
                  <a:ext uri="{FF2B5EF4-FFF2-40B4-BE49-F238E27FC236}">
                    <a16:creationId xmlns:a16="http://schemas.microsoft.com/office/drawing/2014/main" id="{B9397B3D-C3D6-0E44-BC81-7D1850189064}"/>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323">
                <a:extLst>
                  <a:ext uri="{FF2B5EF4-FFF2-40B4-BE49-F238E27FC236}">
                    <a16:creationId xmlns:a16="http://schemas.microsoft.com/office/drawing/2014/main" id="{FD7914D4-66DF-6A4D-8E17-2548F7F4BDB5}"/>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4C6F382C-A015-044A-A9A4-DCB283AEEC28}"/>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FC800122-09C1-C84B-8541-603CB4EF0874}"/>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Freeform 431">
              <a:extLst>
                <a:ext uri="{FF2B5EF4-FFF2-40B4-BE49-F238E27FC236}">
                  <a16:creationId xmlns:a16="http://schemas.microsoft.com/office/drawing/2014/main" id="{12D11130-C3AF-A548-8ACB-1C8DB3986867}"/>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451">
            <a:extLst>
              <a:ext uri="{FF2B5EF4-FFF2-40B4-BE49-F238E27FC236}">
                <a16:creationId xmlns:a16="http://schemas.microsoft.com/office/drawing/2014/main" id="{E53B33CF-6D14-734F-9E56-442D4F2C572A}"/>
              </a:ext>
            </a:extLst>
          </p:cNvPr>
          <p:cNvGrpSpPr>
            <a:grpSpLocks/>
          </p:cNvGrpSpPr>
          <p:nvPr/>
        </p:nvGrpSpPr>
        <p:grpSpPr bwMode="auto">
          <a:xfrm>
            <a:off x="9488860" y="3820378"/>
            <a:ext cx="642938" cy="914400"/>
            <a:chOff x="3802" y="1123"/>
            <a:chExt cx="405" cy="576"/>
          </a:xfrm>
        </p:grpSpPr>
        <p:grpSp>
          <p:nvGrpSpPr>
            <p:cNvPr id="21" name="Group 372">
              <a:extLst>
                <a:ext uri="{FF2B5EF4-FFF2-40B4-BE49-F238E27FC236}">
                  <a16:creationId xmlns:a16="http://schemas.microsoft.com/office/drawing/2014/main" id="{CD221370-6745-A94A-97E1-0E0281D373F8}"/>
                </a:ext>
              </a:extLst>
            </p:cNvPr>
            <p:cNvGrpSpPr>
              <a:grpSpLocks/>
            </p:cNvGrpSpPr>
            <p:nvPr/>
          </p:nvGrpSpPr>
          <p:grpSpPr bwMode="auto">
            <a:xfrm>
              <a:off x="3803" y="1123"/>
              <a:ext cx="404" cy="576"/>
              <a:chOff x="691" y="1872"/>
              <a:chExt cx="404" cy="576"/>
            </a:xfrm>
          </p:grpSpPr>
          <p:sp>
            <p:nvSpPr>
              <p:cNvPr id="23" name="Oval 373">
                <a:extLst>
                  <a:ext uri="{FF2B5EF4-FFF2-40B4-BE49-F238E27FC236}">
                    <a16:creationId xmlns:a16="http://schemas.microsoft.com/office/drawing/2014/main" id="{D61DF332-CDF6-4E4E-B9B8-D10EEEF643BC}"/>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 name="Line 374">
                <a:extLst>
                  <a:ext uri="{FF2B5EF4-FFF2-40B4-BE49-F238E27FC236}">
                    <a16:creationId xmlns:a16="http://schemas.microsoft.com/office/drawing/2014/main" id="{6051190A-989F-4943-83C0-A6C0AC347D39}"/>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5">
                <a:extLst>
                  <a:ext uri="{FF2B5EF4-FFF2-40B4-BE49-F238E27FC236}">
                    <a16:creationId xmlns:a16="http://schemas.microsoft.com/office/drawing/2014/main" id="{61F8F250-76D5-2240-96CC-A56AB42D6AD8}"/>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376">
                <a:extLst>
                  <a:ext uri="{FF2B5EF4-FFF2-40B4-BE49-F238E27FC236}">
                    <a16:creationId xmlns:a16="http://schemas.microsoft.com/office/drawing/2014/main" id="{D523A9F9-AFBF-7248-BE81-E79A56532A6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377">
                <a:extLst>
                  <a:ext uri="{FF2B5EF4-FFF2-40B4-BE49-F238E27FC236}">
                    <a16:creationId xmlns:a16="http://schemas.microsoft.com/office/drawing/2014/main" id="{B3DF05E2-5F8B-5944-8917-FA91DFE3E2B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378">
                <a:extLst>
                  <a:ext uri="{FF2B5EF4-FFF2-40B4-BE49-F238E27FC236}">
                    <a16:creationId xmlns:a16="http://schemas.microsoft.com/office/drawing/2014/main" id="{2EEDF6CC-3D4D-9F4A-81AF-5EF024C8282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379">
                <a:extLst>
                  <a:ext uri="{FF2B5EF4-FFF2-40B4-BE49-F238E27FC236}">
                    <a16:creationId xmlns:a16="http://schemas.microsoft.com/office/drawing/2014/main" id="{8F4BC3A3-0FBA-DC42-B0C4-4C77B049C6BC}"/>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 name="Freeform 450">
              <a:extLst>
                <a:ext uri="{FF2B5EF4-FFF2-40B4-BE49-F238E27FC236}">
                  <a16:creationId xmlns:a16="http://schemas.microsoft.com/office/drawing/2014/main" id="{BDC2E11C-22CC-5B4D-BD9B-BE19367F7B9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0" name="Group 222">
            <a:extLst>
              <a:ext uri="{FF2B5EF4-FFF2-40B4-BE49-F238E27FC236}">
                <a16:creationId xmlns:a16="http://schemas.microsoft.com/office/drawing/2014/main" id="{CF7FD246-2C3E-1048-A271-491E8369F729}"/>
              </a:ext>
            </a:extLst>
          </p:cNvPr>
          <p:cNvGrpSpPr>
            <a:grpSpLocks/>
          </p:cNvGrpSpPr>
          <p:nvPr/>
        </p:nvGrpSpPr>
        <p:grpSpPr bwMode="auto">
          <a:xfrm>
            <a:off x="9711573" y="4646381"/>
            <a:ext cx="304800" cy="381000"/>
            <a:chOff x="4272" y="3072"/>
            <a:chExt cx="192" cy="240"/>
          </a:xfrm>
        </p:grpSpPr>
        <p:sp>
          <p:nvSpPr>
            <p:cNvPr id="31" name="Line 99">
              <a:extLst>
                <a:ext uri="{FF2B5EF4-FFF2-40B4-BE49-F238E27FC236}">
                  <a16:creationId xmlns:a16="http://schemas.microsoft.com/office/drawing/2014/main" id="{EAAE8693-7D0F-3049-A214-07D6A630386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0">
              <a:extLst>
                <a:ext uri="{FF2B5EF4-FFF2-40B4-BE49-F238E27FC236}">
                  <a16:creationId xmlns:a16="http://schemas.microsoft.com/office/drawing/2014/main" id="{5F96A14C-7017-3349-A78E-A2D7C39B85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1">
              <a:extLst>
                <a:ext uri="{FF2B5EF4-FFF2-40B4-BE49-F238E27FC236}">
                  <a16:creationId xmlns:a16="http://schemas.microsoft.com/office/drawing/2014/main" id="{1C8B86E5-7657-7741-A299-1D7747EBC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2">
              <a:extLst>
                <a:ext uri="{FF2B5EF4-FFF2-40B4-BE49-F238E27FC236}">
                  <a16:creationId xmlns:a16="http://schemas.microsoft.com/office/drawing/2014/main" id="{9BE6B21E-FE94-C541-A176-7309750B243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3">
              <a:extLst>
                <a:ext uri="{FF2B5EF4-FFF2-40B4-BE49-F238E27FC236}">
                  <a16:creationId xmlns:a16="http://schemas.microsoft.com/office/drawing/2014/main" id="{A1CBDD9C-C3A6-D14D-AF03-9F2F3AB191F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4">
              <a:extLst>
                <a:ext uri="{FF2B5EF4-FFF2-40B4-BE49-F238E27FC236}">
                  <a16:creationId xmlns:a16="http://schemas.microsoft.com/office/drawing/2014/main" id="{6847F600-6A27-4A48-B9FB-AE9AE7CAFA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F2E779CC-705F-9D44-B5FD-8238A46D3A41}"/>
              </a:ext>
            </a:extLst>
          </p:cNvPr>
          <p:cNvSpPr>
            <a:spLocks noChangeAspect="1"/>
          </p:cNvSpPr>
          <p:nvPr/>
        </p:nvSpPr>
        <p:spPr bwMode="auto">
          <a:xfrm rot="5400000" flipV="1">
            <a:off x="9145377" y="3888423"/>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9" name="Straight Arrow Connector 38">
            <a:extLst>
              <a:ext uri="{FF2B5EF4-FFF2-40B4-BE49-F238E27FC236}">
                <a16:creationId xmlns:a16="http://schemas.microsoft.com/office/drawing/2014/main" id="{A4A9C48A-26FC-B443-872F-B72E05014349}"/>
              </a:ext>
            </a:extLst>
          </p:cNvPr>
          <p:cNvCxnSpPr>
            <a:cxnSpLocks/>
          </p:cNvCxnSpPr>
          <p:nvPr/>
        </p:nvCxnSpPr>
        <p:spPr>
          <a:xfrm flipV="1">
            <a:off x="8561664" y="2232026"/>
            <a:ext cx="1372928" cy="1176175"/>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EE05E1B-FB5E-1D40-A069-AB9A3BE7882D}"/>
              </a:ext>
            </a:extLst>
          </p:cNvPr>
          <p:cNvSpPr txBox="1"/>
          <p:nvPr/>
        </p:nvSpPr>
        <p:spPr>
          <a:xfrm>
            <a:off x="8114732" y="331592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41" name="TextBox 40">
            <a:extLst>
              <a:ext uri="{FF2B5EF4-FFF2-40B4-BE49-F238E27FC236}">
                <a16:creationId xmlns:a16="http://schemas.microsoft.com/office/drawing/2014/main" id="{C965AFE1-7162-334C-B75C-47A8D2F506F2}"/>
              </a:ext>
            </a:extLst>
          </p:cNvPr>
          <p:cNvSpPr txBox="1"/>
          <p:nvPr/>
        </p:nvSpPr>
        <p:spPr>
          <a:xfrm>
            <a:off x="8073788" y="444264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42" name="TextBox 41">
            <a:extLst>
              <a:ext uri="{FF2B5EF4-FFF2-40B4-BE49-F238E27FC236}">
                <a16:creationId xmlns:a16="http://schemas.microsoft.com/office/drawing/2014/main" id="{AECBEC28-0663-2245-9A48-97D35387D6D7}"/>
              </a:ext>
            </a:extLst>
          </p:cNvPr>
          <p:cNvSpPr txBox="1"/>
          <p:nvPr/>
        </p:nvSpPr>
        <p:spPr>
          <a:xfrm>
            <a:off x="8127327" y="403027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44" name="Straight Arrow Connector 43">
            <a:extLst>
              <a:ext uri="{FF2B5EF4-FFF2-40B4-BE49-F238E27FC236}">
                <a16:creationId xmlns:a16="http://schemas.microsoft.com/office/drawing/2014/main" id="{86DFEB3D-D33A-9446-8B95-9CF3B6D002F6}"/>
              </a:ext>
            </a:extLst>
          </p:cNvPr>
          <p:cNvCxnSpPr>
            <a:cxnSpLocks/>
          </p:cNvCxnSpPr>
          <p:nvPr/>
        </p:nvCxnSpPr>
        <p:spPr>
          <a:xfrm>
            <a:off x="8544411" y="4596536"/>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6" name="Group 222">
            <a:extLst>
              <a:ext uri="{FF2B5EF4-FFF2-40B4-BE49-F238E27FC236}">
                <a16:creationId xmlns:a16="http://schemas.microsoft.com/office/drawing/2014/main" id="{317550E5-1BC9-064E-834A-E790580F4CDC}"/>
              </a:ext>
            </a:extLst>
          </p:cNvPr>
          <p:cNvGrpSpPr>
            <a:grpSpLocks/>
          </p:cNvGrpSpPr>
          <p:nvPr/>
        </p:nvGrpSpPr>
        <p:grpSpPr bwMode="auto">
          <a:xfrm>
            <a:off x="8724146" y="4588562"/>
            <a:ext cx="304800" cy="381000"/>
            <a:chOff x="4272" y="3072"/>
            <a:chExt cx="192" cy="240"/>
          </a:xfrm>
        </p:grpSpPr>
        <p:sp>
          <p:nvSpPr>
            <p:cNvPr id="47" name="Line 99">
              <a:extLst>
                <a:ext uri="{FF2B5EF4-FFF2-40B4-BE49-F238E27FC236}">
                  <a16:creationId xmlns:a16="http://schemas.microsoft.com/office/drawing/2014/main" id="{CBDA15C4-ABA0-7A42-BEBE-BC8116D48CC0}"/>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811B3391-3B91-1D48-8AE6-592BAA4AAE4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89B19A4A-08F6-A749-9B4E-936140DA2595}"/>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2">
              <a:extLst>
                <a:ext uri="{FF2B5EF4-FFF2-40B4-BE49-F238E27FC236}">
                  <a16:creationId xmlns:a16="http://schemas.microsoft.com/office/drawing/2014/main" id="{F39EF4E5-EA12-C648-8AF2-29A19719C8B6}"/>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3">
              <a:extLst>
                <a:ext uri="{FF2B5EF4-FFF2-40B4-BE49-F238E27FC236}">
                  <a16:creationId xmlns:a16="http://schemas.microsoft.com/office/drawing/2014/main" id="{7F9E068E-7632-8847-95DA-4914361FD54C}"/>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4">
              <a:extLst>
                <a:ext uri="{FF2B5EF4-FFF2-40B4-BE49-F238E27FC236}">
                  <a16:creationId xmlns:a16="http://schemas.microsoft.com/office/drawing/2014/main" id="{FBC1ABBA-8DC1-0C46-943D-DFA87BF17AB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3" name="Straight Arrow Connector 52">
            <a:extLst>
              <a:ext uri="{FF2B5EF4-FFF2-40B4-BE49-F238E27FC236}">
                <a16:creationId xmlns:a16="http://schemas.microsoft.com/office/drawing/2014/main" id="{7A348515-29B9-3348-90C5-D805CE433DEF}"/>
              </a:ext>
            </a:extLst>
          </p:cNvPr>
          <p:cNvCxnSpPr>
            <a:cxnSpLocks/>
          </p:cNvCxnSpPr>
          <p:nvPr/>
        </p:nvCxnSpPr>
        <p:spPr>
          <a:xfrm>
            <a:off x="8557698" y="4288453"/>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9" name="Shape 223">
            <a:extLst>
              <a:ext uri="{FF2B5EF4-FFF2-40B4-BE49-F238E27FC236}">
                <a16:creationId xmlns:a16="http://schemas.microsoft.com/office/drawing/2014/main" id="{5134D6C0-0A5A-4A40-8BC0-0233449715D7}"/>
              </a:ext>
            </a:extLst>
          </p:cNvPr>
          <p:cNvSpPr/>
          <p:nvPr/>
        </p:nvSpPr>
        <p:spPr>
          <a:xfrm>
            <a:off x="9816407" y="219903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7" name="TextBox 6">
            <a:extLst>
              <a:ext uri="{FF2B5EF4-FFF2-40B4-BE49-F238E27FC236}">
                <a16:creationId xmlns:a16="http://schemas.microsoft.com/office/drawing/2014/main" id="{37A22CAF-D894-2D4D-B11D-4F63B1DC9AAA}"/>
              </a:ext>
            </a:extLst>
          </p:cNvPr>
          <p:cNvSpPr txBox="1"/>
          <p:nvPr/>
        </p:nvSpPr>
        <p:spPr>
          <a:xfrm>
            <a:off x="10144861" y="2505633"/>
            <a:ext cx="983156" cy="338554"/>
          </a:xfrm>
          <a:prstGeom prst="rect">
            <a:avLst/>
          </a:prstGeom>
          <a:noFill/>
        </p:spPr>
        <p:txBody>
          <a:bodyPr wrap="square" rtlCol="0">
            <a:spAutoFit/>
          </a:bodyPr>
          <a:lstStyle/>
          <a:p>
            <a:r>
              <a:rPr lang="en-US" sz="1600"/>
              <a:t>680𝞨</a:t>
            </a:r>
          </a:p>
        </p:txBody>
      </p:sp>
      <p:sp>
        <p:nvSpPr>
          <p:cNvPr id="54" name="TextBox 53">
            <a:extLst>
              <a:ext uri="{FF2B5EF4-FFF2-40B4-BE49-F238E27FC236}">
                <a16:creationId xmlns:a16="http://schemas.microsoft.com/office/drawing/2014/main" id="{AE99ACFE-BDD5-B14A-A56B-2D14D4DB5FE9}"/>
              </a:ext>
            </a:extLst>
          </p:cNvPr>
          <p:cNvSpPr txBox="1"/>
          <p:nvPr/>
        </p:nvSpPr>
        <p:spPr>
          <a:xfrm>
            <a:off x="8887274" y="3786729"/>
            <a:ext cx="983156" cy="338554"/>
          </a:xfrm>
          <a:prstGeom prst="rect">
            <a:avLst/>
          </a:prstGeom>
          <a:noFill/>
        </p:spPr>
        <p:txBody>
          <a:bodyPr wrap="square" rtlCol="0">
            <a:spAutoFit/>
          </a:bodyPr>
          <a:lstStyle/>
          <a:p>
            <a:r>
              <a:rPr lang="en-US" sz="1600"/>
              <a:t>1K𝞨</a:t>
            </a:r>
          </a:p>
        </p:txBody>
      </p:sp>
      <p:pic>
        <p:nvPicPr>
          <p:cNvPr id="13" name="Picture 12">
            <a:extLst>
              <a:ext uri="{FF2B5EF4-FFF2-40B4-BE49-F238E27FC236}">
                <a16:creationId xmlns:a16="http://schemas.microsoft.com/office/drawing/2014/main" id="{60A09998-877B-5946-B1E0-94ACC696CF75}"/>
              </a:ext>
            </a:extLst>
          </p:cNvPr>
          <p:cNvPicPr>
            <a:picLocks noChangeAspect="1"/>
          </p:cNvPicPr>
          <p:nvPr/>
        </p:nvPicPr>
        <p:blipFill>
          <a:blip r:embed="rId3"/>
          <a:stretch>
            <a:fillRect/>
          </a:stretch>
        </p:blipFill>
        <p:spPr>
          <a:xfrm>
            <a:off x="9726086" y="326315"/>
            <a:ext cx="1741287" cy="1741287"/>
          </a:xfrm>
          <a:prstGeom prst="rect">
            <a:avLst/>
          </a:prstGeom>
        </p:spPr>
      </p:pic>
    </p:spTree>
    <p:extLst>
      <p:ext uri="{BB962C8B-B14F-4D97-AF65-F5344CB8AC3E}">
        <p14:creationId xmlns:p14="http://schemas.microsoft.com/office/powerpoint/2010/main" val="15005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210">
            <a:extLst>
              <a:ext uri="{FF2B5EF4-FFF2-40B4-BE49-F238E27FC236}">
                <a16:creationId xmlns:a16="http://schemas.microsoft.com/office/drawing/2014/main" id="{9D9BB33C-4F31-984E-8D37-EE785DC819BC}"/>
              </a:ext>
            </a:extLst>
          </p:cNvPr>
          <p:cNvGrpSpPr>
            <a:grpSpLocks/>
          </p:cNvGrpSpPr>
          <p:nvPr/>
        </p:nvGrpSpPr>
        <p:grpSpPr bwMode="auto">
          <a:xfrm>
            <a:off x="2930797" y="2320014"/>
            <a:ext cx="304800" cy="762000"/>
            <a:chOff x="3216" y="1728"/>
            <a:chExt cx="192" cy="480"/>
          </a:xfrm>
        </p:grpSpPr>
        <p:sp>
          <p:nvSpPr>
            <p:cNvPr id="15642" name="Line 8">
              <a:extLst>
                <a:ext uri="{FF2B5EF4-FFF2-40B4-BE49-F238E27FC236}">
                  <a16:creationId xmlns:a16="http://schemas.microsoft.com/office/drawing/2014/main" id="{25A79D13-7B21-D342-99B7-EB34CDBE7F4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3" name="Line 9">
              <a:extLst>
                <a:ext uri="{FF2B5EF4-FFF2-40B4-BE49-F238E27FC236}">
                  <a16:creationId xmlns:a16="http://schemas.microsoft.com/office/drawing/2014/main" id="{7FA96286-65EC-E34A-8FE9-232062EC4FC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4" name="Line 10">
              <a:extLst>
                <a:ext uri="{FF2B5EF4-FFF2-40B4-BE49-F238E27FC236}">
                  <a16:creationId xmlns:a16="http://schemas.microsoft.com/office/drawing/2014/main" id="{3405694A-19DA-DA4F-B5B7-6B33552EF38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5" name="Line 11">
              <a:extLst>
                <a:ext uri="{FF2B5EF4-FFF2-40B4-BE49-F238E27FC236}">
                  <a16:creationId xmlns:a16="http://schemas.microsoft.com/office/drawing/2014/main" id="{3B2B3967-BB90-EB47-B1FD-E59A3709E9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5364" name="Freeform 12">
            <a:extLst>
              <a:ext uri="{FF2B5EF4-FFF2-40B4-BE49-F238E27FC236}">
                <a16:creationId xmlns:a16="http://schemas.microsoft.com/office/drawing/2014/main" id="{23371CB3-4106-FE47-85A7-EA276DDE8F32}"/>
              </a:ext>
            </a:extLst>
          </p:cNvPr>
          <p:cNvSpPr>
            <a:spLocks noChangeAspect="1"/>
          </p:cNvSpPr>
          <p:nvPr/>
        </p:nvSpPr>
        <p:spPr bwMode="auto">
          <a:xfrm>
            <a:off x="695422" y="241865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5366" name="Group 220">
            <a:extLst>
              <a:ext uri="{FF2B5EF4-FFF2-40B4-BE49-F238E27FC236}">
                <a16:creationId xmlns:a16="http://schemas.microsoft.com/office/drawing/2014/main" id="{6AA75867-D9C3-5D41-ACA6-0E0B32E3889D}"/>
              </a:ext>
            </a:extLst>
          </p:cNvPr>
          <p:cNvGrpSpPr>
            <a:grpSpLocks/>
          </p:cNvGrpSpPr>
          <p:nvPr/>
        </p:nvGrpSpPr>
        <p:grpSpPr bwMode="auto">
          <a:xfrm>
            <a:off x="3591019" y="4814720"/>
            <a:ext cx="152400" cy="304800"/>
            <a:chOff x="3264" y="3072"/>
            <a:chExt cx="96" cy="192"/>
          </a:xfrm>
        </p:grpSpPr>
        <p:sp>
          <p:nvSpPr>
            <p:cNvPr id="15638" name="Line 17">
              <a:extLst>
                <a:ext uri="{FF2B5EF4-FFF2-40B4-BE49-F238E27FC236}">
                  <a16:creationId xmlns:a16="http://schemas.microsoft.com/office/drawing/2014/main" id="{E784103B-73BD-1E4C-B083-5B031E1D7EC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39" name="Freeform 18">
              <a:extLst>
                <a:ext uri="{FF2B5EF4-FFF2-40B4-BE49-F238E27FC236}">
                  <a16:creationId xmlns:a16="http://schemas.microsoft.com/office/drawing/2014/main" id="{138CE706-225B-1041-B5B6-1484AC7758D1}"/>
                </a:ext>
              </a:extLst>
            </p:cNvPr>
            <p:cNvSpPr>
              <a:spLocks noChangeAspect="1"/>
            </p:cNvSpPr>
            <p:nvPr/>
          </p:nvSpPr>
          <p:spPr bwMode="auto">
            <a:xfrm>
              <a:off x="3264" y="3192"/>
              <a:ext cx="96" cy="72"/>
            </a:xfrm>
            <a:custGeom>
              <a:avLst/>
              <a:gdLst>
                <a:gd name="T0" fmla="*/ 12 w 192"/>
                <a:gd name="T1" fmla="*/ 18 h 144"/>
                <a:gd name="T2" fmla="*/ 24 w 192"/>
                <a:gd name="T3" fmla="*/ 0 h 144"/>
                <a:gd name="T4" fmla="*/ 0 w 192"/>
                <a:gd name="T5" fmla="*/ 0 h 144"/>
                <a:gd name="T6" fmla="*/ 12 w 192"/>
                <a:gd name="T7" fmla="*/ 18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374" name="Group 209">
            <a:extLst>
              <a:ext uri="{FF2B5EF4-FFF2-40B4-BE49-F238E27FC236}">
                <a16:creationId xmlns:a16="http://schemas.microsoft.com/office/drawing/2014/main" id="{55BBD5B2-EF30-6A45-8C75-DAD2288F5128}"/>
              </a:ext>
            </a:extLst>
          </p:cNvPr>
          <p:cNvGrpSpPr>
            <a:grpSpLocks/>
          </p:cNvGrpSpPr>
          <p:nvPr/>
        </p:nvGrpSpPr>
        <p:grpSpPr bwMode="auto">
          <a:xfrm>
            <a:off x="1972300" y="2350920"/>
            <a:ext cx="152400" cy="762000"/>
            <a:chOff x="3935" y="1728"/>
            <a:chExt cx="96" cy="480"/>
          </a:xfrm>
        </p:grpSpPr>
        <p:sp>
          <p:nvSpPr>
            <p:cNvPr id="15593" name="Arc 59">
              <a:extLst>
                <a:ext uri="{FF2B5EF4-FFF2-40B4-BE49-F238E27FC236}">
                  <a16:creationId xmlns:a16="http://schemas.microsoft.com/office/drawing/2014/main" id="{B1CF0D8D-41E4-CB40-9A63-D34CBD5288A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4" name="Arc 60">
              <a:extLst>
                <a:ext uri="{FF2B5EF4-FFF2-40B4-BE49-F238E27FC236}">
                  <a16:creationId xmlns:a16="http://schemas.microsoft.com/office/drawing/2014/main" id="{64FA806E-D706-5C4A-8187-A51E1F382A9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5" name="Arc 61">
              <a:extLst>
                <a:ext uri="{FF2B5EF4-FFF2-40B4-BE49-F238E27FC236}">
                  <a16:creationId xmlns:a16="http://schemas.microsoft.com/office/drawing/2014/main" id="{B27611B9-054A-F74B-B773-85270B6AA2F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6" name="Arc 62">
              <a:extLst>
                <a:ext uri="{FF2B5EF4-FFF2-40B4-BE49-F238E27FC236}">
                  <a16:creationId xmlns:a16="http://schemas.microsoft.com/office/drawing/2014/main" id="{17FA5176-ED73-CF43-B888-41422F27E40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7" name="Line 63">
              <a:extLst>
                <a:ext uri="{FF2B5EF4-FFF2-40B4-BE49-F238E27FC236}">
                  <a16:creationId xmlns:a16="http://schemas.microsoft.com/office/drawing/2014/main" id="{E3508872-CEBE-DF46-B225-8176B5357FA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8" name="Line 64">
              <a:extLst>
                <a:ext uri="{FF2B5EF4-FFF2-40B4-BE49-F238E27FC236}">
                  <a16:creationId xmlns:a16="http://schemas.microsoft.com/office/drawing/2014/main" id="{34858A46-E035-D041-A17B-8742DCF42C3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9" name="Arc 65">
              <a:extLst>
                <a:ext uri="{FF2B5EF4-FFF2-40B4-BE49-F238E27FC236}">
                  <a16:creationId xmlns:a16="http://schemas.microsoft.com/office/drawing/2014/main" id="{063EC057-1DEF-3F4D-A006-10BA2437644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0" name="Arc 66">
              <a:extLst>
                <a:ext uri="{FF2B5EF4-FFF2-40B4-BE49-F238E27FC236}">
                  <a16:creationId xmlns:a16="http://schemas.microsoft.com/office/drawing/2014/main" id="{E61D8956-FD5B-D448-ADF7-53C74F0897C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1" name="Arc 67">
              <a:extLst>
                <a:ext uri="{FF2B5EF4-FFF2-40B4-BE49-F238E27FC236}">
                  <a16:creationId xmlns:a16="http://schemas.microsoft.com/office/drawing/2014/main" id="{1774D869-2613-9E4A-A20D-965EEB9556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2" name="Arc 68">
              <a:extLst>
                <a:ext uri="{FF2B5EF4-FFF2-40B4-BE49-F238E27FC236}">
                  <a16:creationId xmlns:a16="http://schemas.microsoft.com/office/drawing/2014/main" id="{4E40A4F5-1EDB-DD40-80BA-0D9B10A1711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3" name="Arc 69">
              <a:extLst>
                <a:ext uri="{FF2B5EF4-FFF2-40B4-BE49-F238E27FC236}">
                  <a16:creationId xmlns:a16="http://schemas.microsoft.com/office/drawing/2014/main" id="{3B5022E6-D788-E445-8261-9D8006B8EE2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4" name="Arc 70">
              <a:extLst>
                <a:ext uri="{FF2B5EF4-FFF2-40B4-BE49-F238E27FC236}">
                  <a16:creationId xmlns:a16="http://schemas.microsoft.com/office/drawing/2014/main" id="{62CAD425-A78F-8245-96F3-C0E22DDFD3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5" name="Arc 71">
              <a:extLst>
                <a:ext uri="{FF2B5EF4-FFF2-40B4-BE49-F238E27FC236}">
                  <a16:creationId xmlns:a16="http://schemas.microsoft.com/office/drawing/2014/main" id="{3B265A30-2508-1048-9DA5-BCB35F04D84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380" name="Rectangle 82">
            <a:extLst>
              <a:ext uri="{FF2B5EF4-FFF2-40B4-BE49-F238E27FC236}">
                <a16:creationId xmlns:a16="http://schemas.microsoft.com/office/drawing/2014/main" id="{E44AB6E6-489E-D243-AC26-2E8D017C5732}"/>
              </a:ext>
            </a:extLst>
          </p:cNvPr>
          <p:cNvSpPr>
            <a:spLocks noGrp="1" noChangeArrowheads="1"/>
          </p:cNvSpPr>
          <p:nvPr>
            <p:ph type="title" idx="4294967295"/>
          </p:nvPr>
        </p:nvSpPr>
        <p:spPr bwMode="auto">
          <a:xfrm>
            <a:off x="138545" y="50074"/>
            <a:ext cx="11901055" cy="80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3200">
                <a:solidFill>
                  <a:schemeClr val="tx2"/>
                </a:solidFill>
                <a:latin typeface="Times New Roman" charset="0"/>
              </a:defRPr>
            </a:lvl6pPr>
            <a:lvl7pPr marL="914400" algn="ctr" rtl="0" eaLnBrk="0" fontAlgn="base" hangingPunct="0">
              <a:spcBef>
                <a:spcPct val="0"/>
              </a:spcBef>
              <a:spcAft>
                <a:spcPct val="0"/>
              </a:spcAft>
              <a:defRPr sz="3200">
                <a:solidFill>
                  <a:schemeClr val="tx2"/>
                </a:solidFill>
                <a:latin typeface="Times New Roman" charset="0"/>
              </a:defRPr>
            </a:lvl7pPr>
            <a:lvl8pPr marL="1371600" algn="ctr" rtl="0" eaLnBrk="0" fontAlgn="base" hangingPunct="0">
              <a:spcBef>
                <a:spcPct val="0"/>
              </a:spcBef>
              <a:spcAft>
                <a:spcPct val="0"/>
              </a:spcAft>
              <a:defRPr sz="3200">
                <a:solidFill>
                  <a:schemeClr val="tx2"/>
                </a:solidFill>
                <a:latin typeface="Times New Roman" charset="0"/>
              </a:defRPr>
            </a:lvl8pPr>
            <a:lvl9pPr marL="1828800" algn="ctr" rtl="0" eaLnBrk="0" fontAlgn="base" hangingPunct="0">
              <a:spcBef>
                <a:spcPct val="0"/>
              </a:spcBef>
              <a:spcAft>
                <a:spcPct val="0"/>
              </a:spcAft>
              <a:defRPr sz="3200">
                <a:solidFill>
                  <a:schemeClr val="tx2"/>
                </a:solidFill>
                <a:latin typeface="Times New Roman" charset="0"/>
              </a:defRPr>
            </a:lvl9pPr>
          </a:lstStyle>
          <a:p>
            <a:r>
              <a:rPr lang="en-US" altLang="en-US" sz="4400">
                <a:latin typeface="Arial" panose="020B0604020202020204" pitchFamily="34" charset="0"/>
                <a:cs typeface="Arial" panose="020B0604020202020204" pitchFamily="34" charset="0"/>
              </a:rPr>
              <a:t>Circuit symbols</a:t>
            </a:r>
            <a:endParaRPr lang="en-US" altLang="en-US" sz="4400">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15381" name="Group 222">
            <a:extLst>
              <a:ext uri="{FF2B5EF4-FFF2-40B4-BE49-F238E27FC236}">
                <a16:creationId xmlns:a16="http://schemas.microsoft.com/office/drawing/2014/main" id="{8261E101-C43F-FE48-95C9-F733091EB953}"/>
              </a:ext>
            </a:extLst>
          </p:cNvPr>
          <p:cNvGrpSpPr>
            <a:grpSpLocks/>
          </p:cNvGrpSpPr>
          <p:nvPr/>
        </p:nvGrpSpPr>
        <p:grpSpPr bwMode="auto">
          <a:xfrm>
            <a:off x="3972019" y="4814720"/>
            <a:ext cx="304800" cy="381000"/>
            <a:chOff x="4272" y="3072"/>
            <a:chExt cx="192" cy="240"/>
          </a:xfrm>
        </p:grpSpPr>
        <p:sp>
          <p:nvSpPr>
            <p:cNvPr id="15583" name="Line 99">
              <a:extLst>
                <a:ext uri="{FF2B5EF4-FFF2-40B4-BE49-F238E27FC236}">
                  <a16:creationId xmlns:a16="http://schemas.microsoft.com/office/drawing/2014/main" id="{7D800E28-E5C8-3D45-B732-0CCA54FBD0A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4" name="Line 100">
              <a:extLst>
                <a:ext uri="{FF2B5EF4-FFF2-40B4-BE49-F238E27FC236}">
                  <a16:creationId xmlns:a16="http://schemas.microsoft.com/office/drawing/2014/main" id="{1ACB19E4-9C20-F742-8F69-4C9EEF93061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5" name="Line 101">
              <a:extLst>
                <a:ext uri="{FF2B5EF4-FFF2-40B4-BE49-F238E27FC236}">
                  <a16:creationId xmlns:a16="http://schemas.microsoft.com/office/drawing/2014/main" id="{C942C40B-564A-0742-9477-5752375AB59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6" name="Line 102">
              <a:extLst>
                <a:ext uri="{FF2B5EF4-FFF2-40B4-BE49-F238E27FC236}">
                  <a16:creationId xmlns:a16="http://schemas.microsoft.com/office/drawing/2014/main" id="{D2E5BDC7-2837-054B-80B3-3C572AAEEB0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7" name="Line 103">
              <a:extLst>
                <a:ext uri="{FF2B5EF4-FFF2-40B4-BE49-F238E27FC236}">
                  <a16:creationId xmlns:a16="http://schemas.microsoft.com/office/drawing/2014/main" id="{89010F82-C4AB-4445-9957-7FCA49850C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8" name="Line 104">
              <a:extLst>
                <a:ext uri="{FF2B5EF4-FFF2-40B4-BE49-F238E27FC236}">
                  <a16:creationId xmlns:a16="http://schemas.microsoft.com/office/drawing/2014/main" id="{1DCC7701-6CB3-3C4E-A3B9-CC2B3465A8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2" name="Group 218">
            <a:extLst>
              <a:ext uri="{FF2B5EF4-FFF2-40B4-BE49-F238E27FC236}">
                <a16:creationId xmlns:a16="http://schemas.microsoft.com/office/drawing/2014/main" id="{0B17E4CF-132A-524A-B250-6DA5503A5C62}"/>
              </a:ext>
            </a:extLst>
          </p:cNvPr>
          <p:cNvGrpSpPr>
            <a:grpSpLocks/>
          </p:cNvGrpSpPr>
          <p:nvPr/>
        </p:nvGrpSpPr>
        <p:grpSpPr bwMode="auto">
          <a:xfrm>
            <a:off x="5967275" y="2370496"/>
            <a:ext cx="152400" cy="762000"/>
            <a:chOff x="5280" y="1200"/>
            <a:chExt cx="96" cy="480"/>
          </a:xfrm>
        </p:grpSpPr>
        <p:sp>
          <p:nvSpPr>
            <p:cNvPr id="15579" name="Line 106">
              <a:extLst>
                <a:ext uri="{FF2B5EF4-FFF2-40B4-BE49-F238E27FC236}">
                  <a16:creationId xmlns:a16="http://schemas.microsoft.com/office/drawing/2014/main" id="{5AC238FD-79B6-8C47-87F1-F9E4C873807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0" name="Line 107">
              <a:extLst>
                <a:ext uri="{FF2B5EF4-FFF2-40B4-BE49-F238E27FC236}">
                  <a16:creationId xmlns:a16="http://schemas.microsoft.com/office/drawing/2014/main" id="{41BB5E36-ABD4-1D41-9354-F0E4A19C35E3}"/>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1" name="Freeform 108">
              <a:extLst>
                <a:ext uri="{FF2B5EF4-FFF2-40B4-BE49-F238E27FC236}">
                  <a16:creationId xmlns:a16="http://schemas.microsoft.com/office/drawing/2014/main" id="{962AE0A3-D4EF-264A-A380-08E91A10ACBC}"/>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82" name="Line 109">
              <a:extLst>
                <a:ext uri="{FF2B5EF4-FFF2-40B4-BE49-F238E27FC236}">
                  <a16:creationId xmlns:a16="http://schemas.microsoft.com/office/drawing/2014/main" id="{61A5D540-A60C-F140-AC8F-62EEB32F156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3" name="Group 207">
            <a:extLst>
              <a:ext uri="{FF2B5EF4-FFF2-40B4-BE49-F238E27FC236}">
                <a16:creationId xmlns:a16="http://schemas.microsoft.com/office/drawing/2014/main" id="{BD27EA38-9C39-0B44-BFE6-800017D2C398}"/>
              </a:ext>
            </a:extLst>
          </p:cNvPr>
          <p:cNvGrpSpPr>
            <a:grpSpLocks/>
          </p:cNvGrpSpPr>
          <p:nvPr/>
        </p:nvGrpSpPr>
        <p:grpSpPr bwMode="auto">
          <a:xfrm>
            <a:off x="1946454" y="4813745"/>
            <a:ext cx="304800" cy="762000"/>
            <a:chOff x="4560" y="2400"/>
            <a:chExt cx="192" cy="480"/>
          </a:xfrm>
        </p:grpSpPr>
        <p:sp>
          <p:nvSpPr>
            <p:cNvPr id="15570" name="Oval 111">
              <a:extLst>
                <a:ext uri="{FF2B5EF4-FFF2-40B4-BE49-F238E27FC236}">
                  <a16:creationId xmlns:a16="http://schemas.microsoft.com/office/drawing/2014/main" id="{0DE76BAF-E5E3-4249-BCD4-DF5E1597EBA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15571" name="Line 112">
              <a:extLst>
                <a:ext uri="{FF2B5EF4-FFF2-40B4-BE49-F238E27FC236}">
                  <a16:creationId xmlns:a16="http://schemas.microsoft.com/office/drawing/2014/main" id="{404CC5EC-E3EE-234D-8D1F-39DAC9171EA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2" name="Line 113">
              <a:extLst>
                <a:ext uri="{FF2B5EF4-FFF2-40B4-BE49-F238E27FC236}">
                  <a16:creationId xmlns:a16="http://schemas.microsoft.com/office/drawing/2014/main" id="{6FBB9D2E-E975-214B-9029-E2001150209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3" name="Line 114">
              <a:extLst>
                <a:ext uri="{FF2B5EF4-FFF2-40B4-BE49-F238E27FC236}">
                  <a16:creationId xmlns:a16="http://schemas.microsoft.com/office/drawing/2014/main" id="{43459D05-032F-7C4E-8766-F6BC9462A21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4" name="Line 115">
              <a:extLst>
                <a:ext uri="{FF2B5EF4-FFF2-40B4-BE49-F238E27FC236}">
                  <a16:creationId xmlns:a16="http://schemas.microsoft.com/office/drawing/2014/main" id="{3679DA62-8BDE-9040-B5C4-7DAEBA0DA977}"/>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5" name="Line 116">
              <a:extLst>
                <a:ext uri="{FF2B5EF4-FFF2-40B4-BE49-F238E27FC236}">
                  <a16:creationId xmlns:a16="http://schemas.microsoft.com/office/drawing/2014/main" id="{A9FEE73A-D768-C146-A1F1-CA6977D8390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5576" name="Group 117">
              <a:extLst>
                <a:ext uri="{FF2B5EF4-FFF2-40B4-BE49-F238E27FC236}">
                  <a16:creationId xmlns:a16="http://schemas.microsoft.com/office/drawing/2014/main" id="{C3FFF077-EDB8-D844-92F2-B8709CAE3595}"/>
                </a:ext>
              </a:extLst>
            </p:cNvPr>
            <p:cNvGrpSpPr>
              <a:grpSpLocks noChangeAspect="1"/>
            </p:cNvGrpSpPr>
            <p:nvPr/>
          </p:nvGrpSpPr>
          <p:grpSpPr bwMode="auto">
            <a:xfrm>
              <a:off x="4608" y="2592"/>
              <a:ext cx="96" cy="96"/>
              <a:chOff x="2929" y="3217"/>
              <a:chExt cx="383" cy="191"/>
            </a:xfrm>
          </p:grpSpPr>
          <p:sp>
            <p:nvSpPr>
              <p:cNvPr id="15577" name="Arc 118">
                <a:extLst>
                  <a:ext uri="{FF2B5EF4-FFF2-40B4-BE49-F238E27FC236}">
                    <a16:creationId xmlns:a16="http://schemas.microsoft.com/office/drawing/2014/main" id="{98367C7D-0B5F-7349-BBEA-D0BA1EAAFE7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78" name="Arc 119">
                <a:extLst>
                  <a:ext uri="{FF2B5EF4-FFF2-40B4-BE49-F238E27FC236}">
                    <a16:creationId xmlns:a16="http://schemas.microsoft.com/office/drawing/2014/main" id="{A7A393EE-6133-A541-9267-705CA95E5C9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grpSp>
        <p:nvGrpSpPr>
          <p:cNvPr id="15393" name="Group 255">
            <a:extLst>
              <a:ext uri="{FF2B5EF4-FFF2-40B4-BE49-F238E27FC236}">
                <a16:creationId xmlns:a16="http://schemas.microsoft.com/office/drawing/2014/main" id="{99FCAC02-FC5E-5D4F-9209-6C287B657CB9}"/>
              </a:ext>
            </a:extLst>
          </p:cNvPr>
          <p:cNvGrpSpPr>
            <a:grpSpLocks/>
          </p:cNvGrpSpPr>
          <p:nvPr/>
        </p:nvGrpSpPr>
        <p:grpSpPr bwMode="auto">
          <a:xfrm>
            <a:off x="604417" y="4763919"/>
            <a:ext cx="304800" cy="762000"/>
            <a:chOff x="4800" y="144"/>
            <a:chExt cx="384" cy="1824"/>
          </a:xfrm>
        </p:grpSpPr>
        <p:sp>
          <p:nvSpPr>
            <p:cNvPr id="15541" name="Line 256">
              <a:extLst>
                <a:ext uri="{FF2B5EF4-FFF2-40B4-BE49-F238E27FC236}">
                  <a16:creationId xmlns:a16="http://schemas.microsoft.com/office/drawing/2014/main" id="{5D857861-2B4E-8547-8D68-95D93D65D332}"/>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2" name="Line 257">
              <a:extLst>
                <a:ext uri="{FF2B5EF4-FFF2-40B4-BE49-F238E27FC236}">
                  <a16:creationId xmlns:a16="http://schemas.microsoft.com/office/drawing/2014/main" id="{BB9F77E8-4B7C-1742-9A73-72220327B76F}"/>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3" name="Line 258">
              <a:extLst>
                <a:ext uri="{FF2B5EF4-FFF2-40B4-BE49-F238E27FC236}">
                  <a16:creationId xmlns:a16="http://schemas.microsoft.com/office/drawing/2014/main" id="{9962DFAF-468D-244A-9B5C-ED1CFA3ADF92}"/>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4" name="Line 259">
              <a:extLst>
                <a:ext uri="{FF2B5EF4-FFF2-40B4-BE49-F238E27FC236}">
                  <a16:creationId xmlns:a16="http://schemas.microsoft.com/office/drawing/2014/main" id="{AE6DB430-0109-3844-946B-8271709AD5C9}"/>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5" name="Line 260">
              <a:extLst>
                <a:ext uri="{FF2B5EF4-FFF2-40B4-BE49-F238E27FC236}">
                  <a16:creationId xmlns:a16="http://schemas.microsoft.com/office/drawing/2014/main" id="{037F8D53-D91E-EB43-9D29-C0E043EF3B50}"/>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6" name="Line 261">
              <a:extLst>
                <a:ext uri="{FF2B5EF4-FFF2-40B4-BE49-F238E27FC236}">
                  <a16:creationId xmlns:a16="http://schemas.microsoft.com/office/drawing/2014/main" id="{E94E3295-5AC5-534A-B033-F63FE8C2E63F}"/>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4" name="Group 300">
            <a:extLst>
              <a:ext uri="{FF2B5EF4-FFF2-40B4-BE49-F238E27FC236}">
                <a16:creationId xmlns:a16="http://schemas.microsoft.com/office/drawing/2014/main" id="{03E8169F-ECEA-B343-B019-D4CF759B6D5E}"/>
              </a:ext>
            </a:extLst>
          </p:cNvPr>
          <p:cNvGrpSpPr>
            <a:grpSpLocks/>
          </p:cNvGrpSpPr>
          <p:nvPr/>
        </p:nvGrpSpPr>
        <p:grpSpPr bwMode="auto">
          <a:xfrm>
            <a:off x="4381706" y="2533478"/>
            <a:ext cx="733161" cy="907843"/>
            <a:chOff x="4896" y="1728"/>
            <a:chExt cx="336" cy="480"/>
          </a:xfrm>
        </p:grpSpPr>
        <p:grpSp>
          <p:nvGrpSpPr>
            <p:cNvPr id="15511" name="Group 267">
              <a:extLst>
                <a:ext uri="{FF2B5EF4-FFF2-40B4-BE49-F238E27FC236}">
                  <a16:creationId xmlns:a16="http://schemas.microsoft.com/office/drawing/2014/main" id="{32B11216-8C0B-B840-AC78-D46686F848CD}"/>
                </a:ext>
              </a:extLst>
            </p:cNvPr>
            <p:cNvGrpSpPr>
              <a:grpSpLocks/>
            </p:cNvGrpSpPr>
            <p:nvPr/>
          </p:nvGrpSpPr>
          <p:grpSpPr bwMode="auto">
            <a:xfrm>
              <a:off x="4896" y="1728"/>
              <a:ext cx="96" cy="480"/>
              <a:chOff x="3935" y="1728"/>
              <a:chExt cx="96" cy="480"/>
            </a:xfrm>
          </p:grpSpPr>
          <p:sp>
            <p:nvSpPr>
              <p:cNvPr id="15528" name="Arc 268">
                <a:extLst>
                  <a:ext uri="{FF2B5EF4-FFF2-40B4-BE49-F238E27FC236}">
                    <a16:creationId xmlns:a16="http://schemas.microsoft.com/office/drawing/2014/main" id="{8AA752E0-1E1E-0342-8ED7-868D459987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9" name="Arc 269">
                <a:extLst>
                  <a:ext uri="{FF2B5EF4-FFF2-40B4-BE49-F238E27FC236}">
                    <a16:creationId xmlns:a16="http://schemas.microsoft.com/office/drawing/2014/main" id="{4F7E5A0C-06A5-8844-BA44-E18631C3A20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0" name="Arc 270">
                <a:extLst>
                  <a:ext uri="{FF2B5EF4-FFF2-40B4-BE49-F238E27FC236}">
                    <a16:creationId xmlns:a16="http://schemas.microsoft.com/office/drawing/2014/main" id="{42FC62A0-DC7A-3840-8F43-E5DAF8FA19D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1" name="Arc 271">
                <a:extLst>
                  <a:ext uri="{FF2B5EF4-FFF2-40B4-BE49-F238E27FC236}">
                    <a16:creationId xmlns:a16="http://schemas.microsoft.com/office/drawing/2014/main" id="{B480BCFA-2C51-9D45-879B-BB8DA494DB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2" name="Line 272">
                <a:extLst>
                  <a:ext uri="{FF2B5EF4-FFF2-40B4-BE49-F238E27FC236}">
                    <a16:creationId xmlns:a16="http://schemas.microsoft.com/office/drawing/2014/main" id="{E24CE687-FDBA-9C4E-8AD8-CF97B08DDB9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3" name="Line 273">
                <a:extLst>
                  <a:ext uri="{FF2B5EF4-FFF2-40B4-BE49-F238E27FC236}">
                    <a16:creationId xmlns:a16="http://schemas.microsoft.com/office/drawing/2014/main" id="{B430EC64-9C89-7E46-A703-37710905D3F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4" name="Arc 274">
                <a:extLst>
                  <a:ext uri="{FF2B5EF4-FFF2-40B4-BE49-F238E27FC236}">
                    <a16:creationId xmlns:a16="http://schemas.microsoft.com/office/drawing/2014/main" id="{73E96633-5B45-A645-8C2A-0AE8513349B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5" name="Arc 275">
                <a:extLst>
                  <a:ext uri="{FF2B5EF4-FFF2-40B4-BE49-F238E27FC236}">
                    <a16:creationId xmlns:a16="http://schemas.microsoft.com/office/drawing/2014/main" id="{A0DD6C65-40FB-EC49-8BEC-FE4464D3D8E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6" name="Arc 276">
                <a:extLst>
                  <a:ext uri="{FF2B5EF4-FFF2-40B4-BE49-F238E27FC236}">
                    <a16:creationId xmlns:a16="http://schemas.microsoft.com/office/drawing/2014/main" id="{A07119D1-758C-424C-B182-AD77DB66A29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7" name="Arc 277">
                <a:extLst>
                  <a:ext uri="{FF2B5EF4-FFF2-40B4-BE49-F238E27FC236}">
                    <a16:creationId xmlns:a16="http://schemas.microsoft.com/office/drawing/2014/main" id="{E4914A7B-133C-8941-8BAC-7C3B98B1CA5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8" name="Arc 278">
                <a:extLst>
                  <a:ext uri="{FF2B5EF4-FFF2-40B4-BE49-F238E27FC236}">
                    <a16:creationId xmlns:a16="http://schemas.microsoft.com/office/drawing/2014/main" id="{4E2204FD-F5A5-894D-AEA0-C7EB1A93945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9" name="Arc 279">
                <a:extLst>
                  <a:ext uri="{FF2B5EF4-FFF2-40B4-BE49-F238E27FC236}">
                    <a16:creationId xmlns:a16="http://schemas.microsoft.com/office/drawing/2014/main" id="{CA130FC1-2838-BC43-B1D0-D99481EDA7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40" name="Arc 280">
                <a:extLst>
                  <a:ext uri="{FF2B5EF4-FFF2-40B4-BE49-F238E27FC236}">
                    <a16:creationId xmlns:a16="http://schemas.microsoft.com/office/drawing/2014/main" id="{2E9DE4E9-2D4A-924B-9B82-1C7F13D3C16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512" name="Group 281">
              <a:extLst>
                <a:ext uri="{FF2B5EF4-FFF2-40B4-BE49-F238E27FC236}">
                  <a16:creationId xmlns:a16="http://schemas.microsoft.com/office/drawing/2014/main" id="{248D1A0C-5329-A846-9E2F-31BB8209A51C}"/>
                </a:ext>
              </a:extLst>
            </p:cNvPr>
            <p:cNvGrpSpPr>
              <a:grpSpLocks/>
            </p:cNvGrpSpPr>
            <p:nvPr/>
          </p:nvGrpSpPr>
          <p:grpSpPr bwMode="auto">
            <a:xfrm flipH="1">
              <a:off x="5136" y="1728"/>
              <a:ext cx="96" cy="480"/>
              <a:chOff x="3935" y="1728"/>
              <a:chExt cx="96" cy="480"/>
            </a:xfrm>
          </p:grpSpPr>
          <p:sp>
            <p:nvSpPr>
              <p:cNvPr id="15515" name="Arc 282">
                <a:extLst>
                  <a:ext uri="{FF2B5EF4-FFF2-40B4-BE49-F238E27FC236}">
                    <a16:creationId xmlns:a16="http://schemas.microsoft.com/office/drawing/2014/main" id="{9C4D111F-4AFE-8D4B-998D-8755424063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6" name="Arc 283">
                <a:extLst>
                  <a:ext uri="{FF2B5EF4-FFF2-40B4-BE49-F238E27FC236}">
                    <a16:creationId xmlns:a16="http://schemas.microsoft.com/office/drawing/2014/main" id="{2B2269B7-E71A-CE47-A47A-D2A7493DFBD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7" name="Arc 284">
                <a:extLst>
                  <a:ext uri="{FF2B5EF4-FFF2-40B4-BE49-F238E27FC236}">
                    <a16:creationId xmlns:a16="http://schemas.microsoft.com/office/drawing/2014/main" id="{32797AEE-9768-214B-9F90-C0673619F0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8" name="Arc 285">
                <a:extLst>
                  <a:ext uri="{FF2B5EF4-FFF2-40B4-BE49-F238E27FC236}">
                    <a16:creationId xmlns:a16="http://schemas.microsoft.com/office/drawing/2014/main" id="{A2D6E299-592B-6B4D-8EE2-3D82E1291EE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9" name="Line 286">
                <a:extLst>
                  <a:ext uri="{FF2B5EF4-FFF2-40B4-BE49-F238E27FC236}">
                    <a16:creationId xmlns:a16="http://schemas.microsoft.com/office/drawing/2014/main" id="{3225D02E-730D-E440-8630-6934CAD9035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0" name="Line 287">
                <a:extLst>
                  <a:ext uri="{FF2B5EF4-FFF2-40B4-BE49-F238E27FC236}">
                    <a16:creationId xmlns:a16="http://schemas.microsoft.com/office/drawing/2014/main" id="{F14C284F-9075-A34F-9FE6-825AC76E1CA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1" name="Arc 288">
                <a:extLst>
                  <a:ext uri="{FF2B5EF4-FFF2-40B4-BE49-F238E27FC236}">
                    <a16:creationId xmlns:a16="http://schemas.microsoft.com/office/drawing/2014/main" id="{AAAF2212-CEA4-5E43-BC94-21D70631895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2" name="Arc 289">
                <a:extLst>
                  <a:ext uri="{FF2B5EF4-FFF2-40B4-BE49-F238E27FC236}">
                    <a16:creationId xmlns:a16="http://schemas.microsoft.com/office/drawing/2014/main" id="{C7D823D0-43EB-E642-A859-5C98742140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3" name="Arc 290">
                <a:extLst>
                  <a:ext uri="{FF2B5EF4-FFF2-40B4-BE49-F238E27FC236}">
                    <a16:creationId xmlns:a16="http://schemas.microsoft.com/office/drawing/2014/main" id="{F20AB7EA-7A70-7F49-A660-ECB969FF49F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4" name="Arc 291">
                <a:extLst>
                  <a:ext uri="{FF2B5EF4-FFF2-40B4-BE49-F238E27FC236}">
                    <a16:creationId xmlns:a16="http://schemas.microsoft.com/office/drawing/2014/main" id="{DD4661AE-3E9F-0343-AB27-E22874F8BCB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5" name="Arc 292">
                <a:extLst>
                  <a:ext uri="{FF2B5EF4-FFF2-40B4-BE49-F238E27FC236}">
                    <a16:creationId xmlns:a16="http://schemas.microsoft.com/office/drawing/2014/main" id="{1807BF1E-80EF-794F-A4ED-903146BBF1F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6" name="Arc 293">
                <a:extLst>
                  <a:ext uri="{FF2B5EF4-FFF2-40B4-BE49-F238E27FC236}">
                    <a16:creationId xmlns:a16="http://schemas.microsoft.com/office/drawing/2014/main" id="{37F04022-9E62-C14F-9290-353FF53BE8E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7" name="Arc 294">
                <a:extLst>
                  <a:ext uri="{FF2B5EF4-FFF2-40B4-BE49-F238E27FC236}">
                    <a16:creationId xmlns:a16="http://schemas.microsoft.com/office/drawing/2014/main" id="{C7A13075-FCA7-554D-B6DC-91578AC135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513" name="Line 295">
              <a:extLst>
                <a:ext uri="{FF2B5EF4-FFF2-40B4-BE49-F238E27FC236}">
                  <a16:creationId xmlns:a16="http://schemas.microsoft.com/office/drawing/2014/main" id="{22B63023-0139-4A41-A669-2076A6AA2013}"/>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14" name="Line 296">
              <a:extLst>
                <a:ext uri="{FF2B5EF4-FFF2-40B4-BE49-F238E27FC236}">
                  <a16:creationId xmlns:a16="http://schemas.microsoft.com/office/drawing/2014/main" id="{3451B2D8-A4A6-5A41-BC67-919CD67FEF5A}"/>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8" name="Group 38">
            <a:extLst>
              <a:ext uri="{FF2B5EF4-FFF2-40B4-BE49-F238E27FC236}">
                <a16:creationId xmlns:a16="http://schemas.microsoft.com/office/drawing/2014/main" id="{A856DD43-DD65-F94F-A2A6-41659151E638}"/>
              </a:ext>
            </a:extLst>
          </p:cNvPr>
          <p:cNvGrpSpPr>
            <a:grpSpLocks/>
          </p:cNvGrpSpPr>
          <p:nvPr/>
        </p:nvGrpSpPr>
        <p:grpSpPr bwMode="auto">
          <a:xfrm>
            <a:off x="10702748" y="4763920"/>
            <a:ext cx="1145797" cy="762000"/>
            <a:chOff x="768" y="240"/>
            <a:chExt cx="1056" cy="864"/>
          </a:xfrm>
        </p:grpSpPr>
        <p:grpSp>
          <p:nvGrpSpPr>
            <p:cNvPr id="15483" name="Group 39">
              <a:extLst>
                <a:ext uri="{FF2B5EF4-FFF2-40B4-BE49-F238E27FC236}">
                  <a16:creationId xmlns:a16="http://schemas.microsoft.com/office/drawing/2014/main" id="{6F85812A-E795-D345-AA2F-BDEE028B8AB3}"/>
                </a:ext>
              </a:extLst>
            </p:cNvPr>
            <p:cNvGrpSpPr>
              <a:grpSpLocks/>
            </p:cNvGrpSpPr>
            <p:nvPr/>
          </p:nvGrpSpPr>
          <p:grpSpPr bwMode="auto">
            <a:xfrm>
              <a:off x="768" y="240"/>
              <a:ext cx="1056" cy="864"/>
              <a:chOff x="2496" y="1968"/>
              <a:chExt cx="1056" cy="864"/>
            </a:xfrm>
          </p:grpSpPr>
          <p:sp>
            <p:nvSpPr>
              <p:cNvPr id="15487" name="Line 40">
                <a:extLst>
                  <a:ext uri="{FF2B5EF4-FFF2-40B4-BE49-F238E27FC236}">
                    <a16:creationId xmlns:a16="http://schemas.microsoft.com/office/drawing/2014/main" id="{F7077C61-9DD0-F24A-BA8E-5AE315F8ED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8" name="Line 41">
                <a:extLst>
                  <a:ext uri="{FF2B5EF4-FFF2-40B4-BE49-F238E27FC236}">
                    <a16:creationId xmlns:a16="http://schemas.microsoft.com/office/drawing/2014/main" id="{79FCE570-CCE5-5140-B016-30FECAF5D27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9" name="Line 42">
                <a:extLst>
                  <a:ext uri="{FF2B5EF4-FFF2-40B4-BE49-F238E27FC236}">
                    <a16:creationId xmlns:a16="http://schemas.microsoft.com/office/drawing/2014/main" id="{83FF8610-62D9-7D41-A410-A1D90C873AF4}"/>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90" name="Freeform 43">
                <a:extLst>
                  <a:ext uri="{FF2B5EF4-FFF2-40B4-BE49-F238E27FC236}">
                    <a16:creationId xmlns:a16="http://schemas.microsoft.com/office/drawing/2014/main" id="{A4D19AF3-33AF-0A43-B397-6260ABF1C12B}"/>
                  </a:ext>
                </a:extLst>
              </p:cNvPr>
              <p:cNvSpPr>
                <a:spLocks/>
              </p:cNvSpPr>
              <p:nvPr/>
            </p:nvSpPr>
            <p:spPr bwMode="auto">
              <a:xfrm>
                <a:off x="2688" y="1968"/>
                <a:ext cx="672" cy="864"/>
              </a:xfrm>
              <a:custGeom>
                <a:avLst/>
                <a:gdLst>
                  <a:gd name="T0" fmla="*/ 1626 w 432"/>
                  <a:gd name="T1" fmla="*/ 547 h 768"/>
                  <a:gd name="T2" fmla="*/ 0 w 432"/>
                  <a:gd name="T3" fmla="*/ 1094 h 768"/>
                  <a:gd name="T4" fmla="*/ 0 w 432"/>
                  <a:gd name="T5" fmla="*/ 0 h 768"/>
                  <a:gd name="T6" fmla="*/ 1626 w 432"/>
                  <a:gd name="T7" fmla="*/ 547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5484" name="Line 44">
              <a:extLst>
                <a:ext uri="{FF2B5EF4-FFF2-40B4-BE49-F238E27FC236}">
                  <a16:creationId xmlns:a16="http://schemas.microsoft.com/office/drawing/2014/main" id="{D4D824FA-4F40-4647-9F73-85D4192094D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5" name="Line 45">
              <a:extLst>
                <a:ext uri="{FF2B5EF4-FFF2-40B4-BE49-F238E27FC236}">
                  <a16:creationId xmlns:a16="http://schemas.microsoft.com/office/drawing/2014/main" id="{77377BF1-7A54-0A4F-8902-067CA31F6E11}"/>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6" name="Line 46">
              <a:extLst>
                <a:ext uri="{FF2B5EF4-FFF2-40B4-BE49-F238E27FC236}">
                  <a16:creationId xmlns:a16="http://schemas.microsoft.com/office/drawing/2014/main" id="{8F77BBCE-DC5E-E540-919B-560759ECAE79}"/>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5399" name="Group 43">
            <a:extLst>
              <a:ext uri="{FF2B5EF4-FFF2-40B4-BE49-F238E27FC236}">
                <a16:creationId xmlns:a16="http://schemas.microsoft.com/office/drawing/2014/main" id="{D926A762-89B6-0C47-8D15-8D1BB20E02FA}"/>
              </a:ext>
            </a:extLst>
          </p:cNvPr>
          <p:cNvGrpSpPr>
            <a:grpSpLocks/>
          </p:cNvGrpSpPr>
          <p:nvPr/>
        </p:nvGrpSpPr>
        <p:grpSpPr bwMode="auto">
          <a:xfrm>
            <a:off x="9016732" y="4739880"/>
            <a:ext cx="914400" cy="685800"/>
            <a:chOff x="2256" y="3408"/>
            <a:chExt cx="576" cy="432"/>
          </a:xfrm>
        </p:grpSpPr>
        <p:grpSp>
          <p:nvGrpSpPr>
            <p:cNvPr id="15468" name="Group 44">
              <a:extLst>
                <a:ext uri="{FF2B5EF4-FFF2-40B4-BE49-F238E27FC236}">
                  <a16:creationId xmlns:a16="http://schemas.microsoft.com/office/drawing/2014/main" id="{B178A274-5BAD-F341-AB91-E4B992472AC9}"/>
                </a:ext>
              </a:extLst>
            </p:cNvPr>
            <p:cNvGrpSpPr>
              <a:grpSpLocks/>
            </p:cNvGrpSpPr>
            <p:nvPr/>
          </p:nvGrpSpPr>
          <p:grpSpPr bwMode="auto">
            <a:xfrm>
              <a:off x="2256" y="3408"/>
              <a:ext cx="384" cy="432"/>
              <a:chOff x="2256" y="3408"/>
              <a:chExt cx="384" cy="432"/>
            </a:xfrm>
          </p:grpSpPr>
          <p:grpSp>
            <p:nvGrpSpPr>
              <p:cNvPr id="15471" name="Group 45">
                <a:extLst>
                  <a:ext uri="{FF2B5EF4-FFF2-40B4-BE49-F238E27FC236}">
                    <a16:creationId xmlns:a16="http://schemas.microsoft.com/office/drawing/2014/main" id="{034D639F-D074-F241-820B-500B7BE8AAEB}"/>
                  </a:ext>
                </a:extLst>
              </p:cNvPr>
              <p:cNvGrpSpPr>
                <a:grpSpLocks/>
              </p:cNvGrpSpPr>
              <p:nvPr/>
            </p:nvGrpSpPr>
            <p:grpSpPr bwMode="auto">
              <a:xfrm>
                <a:off x="2304" y="3512"/>
                <a:ext cx="96" cy="241"/>
                <a:chOff x="1823" y="3527"/>
                <a:chExt cx="192" cy="434"/>
              </a:xfrm>
            </p:grpSpPr>
            <p:sp>
              <p:nvSpPr>
                <p:cNvPr id="15476" name="Arc 46">
                  <a:extLst>
                    <a:ext uri="{FF2B5EF4-FFF2-40B4-BE49-F238E27FC236}">
                      <a16:creationId xmlns:a16="http://schemas.microsoft.com/office/drawing/2014/main" id="{E48BC3EB-89E6-C04C-B4DB-F146A2D6BBF9}"/>
                    </a:ext>
                  </a:extLst>
                </p:cNvPr>
                <p:cNvSpPr>
                  <a:spLocks/>
                </p:cNvSpPr>
                <p:nvPr/>
              </p:nvSpPr>
              <p:spPr bwMode="auto">
                <a:xfrm rot="5400000" flipV="1">
                  <a:off x="1846" y="3695"/>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7" name="Arc 47">
                  <a:extLst>
                    <a:ext uri="{FF2B5EF4-FFF2-40B4-BE49-F238E27FC236}">
                      <a16:creationId xmlns:a16="http://schemas.microsoft.com/office/drawing/2014/main" id="{F533CED3-7CC3-A443-AF0A-4C26FB8FF217}"/>
                    </a:ext>
                  </a:extLst>
                </p:cNvPr>
                <p:cNvSpPr>
                  <a:spLocks/>
                </p:cNvSpPr>
                <p:nvPr/>
              </p:nvSpPr>
              <p:spPr bwMode="auto">
                <a:xfrm rot="5400000" flipV="1">
                  <a:off x="1846" y="3599"/>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8" name="Arc 48">
                  <a:extLst>
                    <a:ext uri="{FF2B5EF4-FFF2-40B4-BE49-F238E27FC236}">
                      <a16:creationId xmlns:a16="http://schemas.microsoft.com/office/drawing/2014/main" id="{DA8D7AF5-8179-1442-997A-C93F69331D50}"/>
                    </a:ext>
                  </a:extLst>
                </p:cNvPr>
                <p:cNvSpPr>
                  <a:spLocks/>
                </p:cNvSpPr>
                <p:nvPr/>
              </p:nvSpPr>
              <p:spPr bwMode="auto">
                <a:xfrm rot="5400000">
                  <a:off x="1892" y="3645"/>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9" name="Arc 49">
                  <a:extLst>
                    <a:ext uri="{FF2B5EF4-FFF2-40B4-BE49-F238E27FC236}">
                      <a16:creationId xmlns:a16="http://schemas.microsoft.com/office/drawing/2014/main" id="{18371B6D-3C1A-FE42-93D8-740234B1B378}"/>
                    </a:ext>
                  </a:extLst>
                </p:cNvPr>
                <p:cNvSpPr>
                  <a:spLocks/>
                </p:cNvSpPr>
                <p:nvPr/>
              </p:nvSpPr>
              <p:spPr bwMode="auto">
                <a:xfrm rot="5400000" flipV="1">
                  <a:off x="1846" y="3792"/>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0" name="Arc 50">
                  <a:extLst>
                    <a:ext uri="{FF2B5EF4-FFF2-40B4-BE49-F238E27FC236}">
                      <a16:creationId xmlns:a16="http://schemas.microsoft.com/office/drawing/2014/main" id="{B45E39AA-634A-0340-B4CD-D41A0282984A}"/>
                    </a:ext>
                  </a:extLst>
                </p:cNvPr>
                <p:cNvSpPr>
                  <a:spLocks/>
                </p:cNvSpPr>
                <p:nvPr/>
              </p:nvSpPr>
              <p:spPr bwMode="auto">
                <a:xfrm rot="5400000">
                  <a:off x="1892" y="3742"/>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1" name="Arc 51">
                  <a:extLst>
                    <a:ext uri="{FF2B5EF4-FFF2-40B4-BE49-F238E27FC236}">
                      <a16:creationId xmlns:a16="http://schemas.microsoft.com/office/drawing/2014/main" id="{2058D2D8-C98E-1B40-9791-B3C09EFDDF9A}"/>
                    </a:ext>
                  </a:extLst>
                </p:cNvPr>
                <p:cNvSpPr>
                  <a:spLocks/>
                </p:cNvSpPr>
                <p:nvPr/>
              </p:nvSpPr>
              <p:spPr bwMode="auto">
                <a:xfrm rot="5400000">
                  <a:off x="1892" y="3550"/>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2" name="Arc 52">
                  <a:extLst>
                    <a:ext uri="{FF2B5EF4-FFF2-40B4-BE49-F238E27FC236}">
                      <a16:creationId xmlns:a16="http://schemas.microsoft.com/office/drawing/2014/main" id="{BDB326D2-2735-9046-9126-3A1D52A44796}"/>
                    </a:ext>
                  </a:extLst>
                </p:cNvPr>
                <p:cNvSpPr>
                  <a:spLocks/>
                </p:cNvSpPr>
                <p:nvPr/>
              </p:nvSpPr>
              <p:spPr bwMode="auto">
                <a:xfrm rot="5400000">
                  <a:off x="1892" y="3839"/>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472" name="Line 53">
                <a:extLst>
                  <a:ext uri="{FF2B5EF4-FFF2-40B4-BE49-F238E27FC236}">
                    <a16:creationId xmlns:a16="http://schemas.microsoft.com/office/drawing/2014/main" id="{E063A386-806E-F945-96FD-20F99C4882FE}"/>
                  </a:ext>
                </a:extLst>
              </p:cNvPr>
              <p:cNvSpPr>
                <a:spLocks noChangeShapeType="1"/>
              </p:cNvSpPr>
              <p:nvPr/>
            </p:nvSpPr>
            <p:spPr bwMode="auto">
              <a:xfrm flipH="1">
                <a:off x="2256" y="374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3" name="Line 54">
                <a:extLst>
                  <a:ext uri="{FF2B5EF4-FFF2-40B4-BE49-F238E27FC236}">
                    <a16:creationId xmlns:a16="http://schemas.microsoft.com/office/drawing/2014/main" id="{029AE9BF-18A2-4F46-8D87-E9EE35E3474D}"/>
                  </a:ext>
                </a:extLst>
              </p:cNvPr>
              <p:cNvSpPr>
                <a:spLocks noChangeShapeType="1"/>
              </p:cNvSpPr>
              <p:nvPr/>
            </p:nvSpPr>
            <p:spPr bwMode="auto">
              <a:xfrm flipH="1">
                <a:off x="2256" y="35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4" name="Freeform 55">
                <a:extLst>
                  <a:ext uri="{FF2B5EF4-FFF2-40B4-BE49-F238E27FC236}">
                    <a16:creationId xmlns:a16="http://schemas.microsoft.com/office/drawing/2014/main" id="{E33275F3-4884-4344-A2C0-6EF2693B7425}"/>
                  </a:ext>
                </a:extLst>
              </p:cNvPr>
              <p:cNvSpPr>
                <a:spLocks/>
              </p:cNvSpPr>
              <p:nvPr/>
            </p:nvSpPr>
            <p:spPr bwMode="auto">
              <a:xfrm>
                <a:off x="2448" y="3408"/>
                <a:ext cx="192" cy="432"/>
              </a:xfrm>
              <a:custGeom>
                <a:avLst/>
                <a:gdLst>
                  <a:gd name="T0" fmla="*/ 0 w 192"/>
                  <a:gd name="T1" fmla="*/ 96 h 432"/>
                  <a:gd name="T2" fmla="*/ 0 w 192"/>
                  <a:gd name="T3" fmla="*/ 336 h 432"/>
                  <a:gd name="T4" fmla="*/ 48 w 192"/>
                  <a:gd name="T5" fmla="*/ 336 h 432"/>
                  <a:gd name="T6" fmla="*/ 192 w 192"/>
                  <a:gd name="T7" fmla="*/ 432 h 432"/>
                  <a:gd name="T8" fmla="*/ 192 w 192"/>
                  <a:gd name="T9" fmla="*/ 0 h 432"/>
                  <a:gd name="T10" fmla="*/ 48 w 192"/>
                  <a:gd name="T11" fmla="*/ 96 h 432"/>
                  <a:gd name="T12" fmla="*/ 0 w 192"/>
                  <a:gd name="T13" fmla="*/ 96 h 432"/>
                  <a:gd name="T14" fmla="*/ 0 60000 65536"/>
                  <a:gd name="T15" fmla="*/ 0 60000 65536"/>
                  <a:gd name="T16" fmla="*/ 0 60000 65536"/>
                  <a:gd name="T17" fmla="*/ 0 60000 65536"/>
                  <a:gd name="T18" fmla="*/ 0 60000 65536"/>
                  <a:gd name="T19" fmla="*/ 0 60000 65536"/>
                  <a:gd name="T20" fmla="*/ 0 60000 65536"/>
                  <a:gd name="T21" fmla="*/ 0 w 192"/>
                  <a:gd name="T22" fmla="*/ 0 h 432"/>
                  <a:gd name="T23" fmla="*/ 192 w 192"/>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432">
                    <a:moveTo>
                      <a:pt x="0" y="96"/>
                    </a:moveTo>
                    <a:lnTo>
                      <a:pt x="0" y="336"/>
                    </a:lnTo>
                    <a:lnTo>
                      <a:pt x="48" y="336"/>
                    </a:lnTo>
                    <a:lnTo>
                      <a:pt x="192" y="432"/>
                    </a:lnTo>
                    <a:lnTo>
                      <a:pt x="192" y="0"/>
                    </a:lnTo>
                    <a:lnTo>
                      <a:pt x="48" y="96"/>
                    </a:lnTo>
                    <a:lnTo>
                      <a:pt x="0" y="9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5" name="Line 56">
                <a:extLst>
                  <a:ext uri="{FF2B5EF4-FFF2-40B4-BE49-F238E27FC236}">
                    <a16:creationId xmlns:a16="http://schemas.microsoft.com/office/drawing/2014/main" id="{09439713-0C76-BC48-9C8D-4BEBF9ED7058}"/>
                  </a:ext>
                </a:extLst>
              </p:cNvPr>
              <p:cNvSpPr>
                <a:spLocks noChangeShapeType="1"/>
              </p:cNvSpPr>
              <p:nvPr/>
            </p:nvSpPr>
            <p:spPr bwMode="auto">
              <a:xfrm>
                <a:off x="2496" y="3504"/>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15469" name="Arc 57">
              <a:extLst>
                <a:ext uri="{FF2B5EF4-FFF2-40B4-BE49-F238E27FC236}">
                  <a16:creationId xmlns:a16="http://schemas.microsoft.com/office/drawing/2014/main" id="{20635C1B-E718-7C4C-9E41-EB16EB0DC939}"/>
                </a:ext>
              </a:extLst>
            </p:cNvPr>
            <p:cNvSpPr>
              <a:spLocks/>
            </p:cNvSpPr>
            <p:nvPr/>
          </p:nvSpPr>
          <p:spPr bwMode="auto">
            <a:xfrm flipH="1">
              <a:off x="2688"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0" name="Arc 58">
              <a:extLst>
                <a:ext uri="{FF2B5EF4-FFF2-40B4-BE49-F238E27FC236}">
                  <a16:creationId xmlns:a16="http://schemas.microsoft.com/office/drawing/2014/main" id="{182D8975-5A99-CD4B-B147-302AB359A54B}"/>
                </a:ext>
              </a:extLst>
            </p:cNvPr>
            <p:cNvSpPr>
              <a:spLocks/>
            </p:cNvSpPr>
            <p:nvPr/>
          </p:nvSpPr>
          <p:spPr bwMode="auto">
            <a:xfrm flipH="1">
              <a:off x="2736"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400" name="Group 59">
            <a:extLst>
              <a:ext uri="{FF2B5EF4-FFF2-40B4-BE49-F238E27FC236}">
                <a16:creationId xmlns:a16="http://schemas.microsoft.com/office/drawing/2014/main" id="{F5192F0E-B87D-AC44-A82B-60D205D58CB4}"/>
              </a:ext>
            </a:extLst>
          </p:cNvPr>
          <p:cNvGrpSpPr>
            <a:grpSpLocks/>
          </p:cNvGrpSpPr>
          <p:nvPr/>
        </p:nvGrpSpPr>
        <p:grpSpPr bwMode="auto">
          <a:xfrm>
            <a:off x="7264133" y="4816080"/>
            <a:ext cx="762000" cy="533400"/>
            <a:chOff x="768" y="3696"/>
            <a:chExt cx="480" cy="336"/>
          </a:xfrm>
        </p:grpSpPr>
        <p:sp>
          <p:nvSpPr>
            <p:cNvPr id="15460" name="Arc 60">
              <a:extLst>
                <a:ext uri="{FF2B5EF4-FFF2-40B4-BE49-F238E27FC236}">
                  <a16:creationId xmlns:a16="http://schemas.microsoft.com/office/drawing/2014/main" id="{A7B9583E-246E-434C-8228-5FB8CCB51619}"/>
                </a:ext>
              </a:extLst>
            </p:cNvPr>
            <p:cNvSpPr>
              <a:spLocks/>
            </p:cNvSpPr>
            <p:nvPr/>
          </p:nvSpPr>
          <p:spPr bwMode="auto">
            <a:xfrm>
              <a:off x="1008" y="3696"/>
              <a:ext cx="144" cy="336"/>
            </a:xfrm>
            <a:custGeom>
              <a:avLst/>
              <a:gdLst>
                <a:gd name="T0" fmla="*/ 0 w 21600"/>
                <a:gd name="T1" fmla="*/ 0 h 43200"/>
                <a:gd name="T2" fmla="*/ 0 w 21600"/>
                <a:gd name="T3" fmla="*/ 0 h 43200"/>
                <a:gd name="T4" fmla="*/ 0 w 21600"/>
                <a:gd name="T5" fmla="*/ 0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0" y="-1"/>
                  </a:moveTo>
                  <a:cubicBezTo>
                    <a:pt x="11929" y="0"/>
                    <a:pt x="21600" y="9670"/>
                    <a:pt x="21600" y="21600"/>
                  </a:cubicBezTo>
                  <a:cubicBezTo>
                    <a:pt x="21600" y="33529"/>
                    <a:pt x="11929" y="43200"/>
                    <a:pt x="-1" y="43200"/>
                  </a:cubicBezTo>
                </a:path>
                <a:path w="21600" h="43200" stroke="0" extrusionOk="0">
                  <a:moveTo>
                    <a:pt x="0" y="-1"/>
                  </a:moveTo>
                  <a:cubicBezTo>
                    <a:pt x="11929" y="0"/>
                    <a:pt x="21600" y="9670"/>
                    <a:pt x="21600" y="21600"/>
                  </a:cubicBezTo>
                  <a:cubicBezTo>
                    <a:pt x="21600" y="33529"/>
                    <a:pt x="11929" y="43200"/>
                    <a:pt x="-1" y="432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1" name="Line 61">
              <a:extLst>
                <a:ext uri="{FF2B5EF4-FFF2-40B4-BE49-F238E27FC236}">
                  <a16:creationId xmlns:a16="http://schemas.microsoft.com/office/drawing/2014/main" id="{DA21895B-FF96-6245-9BB9-41DE1FF4B65F}"/>
                </a:ext>
              </a:extLst>
            </p:cNvPr>
            <p:cNvSpPr>
              <a:spLocks noChangeShapeType="1"/>
            </p:cNvSpPr>
            <p:nvPr/>
          </p:nvSpPr>
          <p:spPr bwMode="auto">
            <a:xfrm>
              <a:off x="960" y="3696"/>
              <a:ext cx="0" cy="3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2" name="Line 62">
              <a:extLst>
                <a:ext uri="{FF2B5EF4-FFF2-40B4-BE49-F238E27FC236}">
                  <a16:creationId xmlns:a16="http://schemas.microsoft.com/office/drawing/2014/main" id="{D70F14A2-F749-E94F-A907-4929ED177E6D}"/>
                </a:ext>
              </a:extLst>
            </p:cNvPr>
            <p:cNvSpPr>
              <a:spLocks noChangeShapeType="1"/>
            </p:cNvSpPr>
            <p:nvPr/>
          </p:nvSpPr>
          <p:spPr bwMode="auto">
            <a:xfrm flipH="1">
              <a:off x="960" y="40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3" name="Line 63">
              <a:extLst>
                <a:ext uri="{FF2B5EF4-FFF2-40B4-BE49-F238E27FC236}">
                  <a16:creationId xmlns:a16="http://schemas.microsoft.com/office/drawing/2014/main" id="{89ACF313-C9A3-D548-9575-F7FDAD97F139}"/>
                </a:ext>
              </a:extLst>
            </p:cNvPr>
            <p:cNvSpPr>
              <a:spLocks noChangeShapeType="1"/>
            </p:cNvSpPr>
            <p:nvPr/>
          </p:nvSpPr>
          <p:spPr bwMode="auto">
            <a:xfrm flipH="1">
              <a:off x="960" y="36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4" name="Line 64">
              <a:extLst>
                <a:ext uri="{FF2B5EF4-FFF2-40B4-BE49-F238E27FC236}">
                  <a16:creationId xmlns:a16="http://schemas.microsoft.com/office/drawing/2014/main" id="{83A7D491-E4EB-B047-BB3E-2DE2A289D4E3}"/>
                </a:ext>
              </a:extLst>
            </p:cNvPr>
            <p:cNvSpPr>
              <a:spLocks noChangeShapeType="1"/>
            </p:cNvSpPr>
            <p:nvPr/>
          </p:nvSpPr>
          <p:spPr bwMode="auto">
            <a:xfrm>
              <a:off x="1110" y="3744"/>
              <a:ext cx="13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5" name="Line 65">
              <a:extLst>
                <a:ext uri="{FF2B5EF4-FFF2-40B4-BE49-F238E27FC236}">
                  <a16:creationId xmlns:a16="http://schemas.microsoft.com/office/drawing/2014/main" id="{ECEF231A-4E60-F646-92D2-892B18443B8F}"/>
                </a:ext>
              </a:extLst>
            </p:cNvPr>
            <p:cNvSpPr>
              <a:spLocks noChangeShapeType="1"/>
            </p:cNvSpPr>
            <p:nvPr/>
          </p:nvSpPr>
          <p:spPr bwMode="auto">
            <a:xfrm>
              <a:off x="1109" y="3984"/>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6" name="Arc 66">
              <a:extLst>
                <a:ext uri="{FF2B5EF4-FFF2-40B4-BE49-F238E27FC236}">
                  <a16:creationId xmlns:a16="http://schemas.microsoft.com/office/drawing/2014/main" id="{0448908B-826D-BB44-88E0-49136D43FA25}"/>
                </a:ext>
              </a:extLst>
            </p:cNvPr>
            <p:cNvSpPr>
              <a:spLocks/>
            </p:cNvSpPr>
            <p:nvPr/>
          </p:nvSpPr>
          <p:spPr bwMode="auto">
            <a:xfrm>
              <a:off x="816"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7" name="Arc 67">
              <a:extLst>
                <a:ext uri="{FF2B5EF4-FFF2-40B4-BE49-F238E27FC236}">
                  <a16:creationId xmlns:a16="http://schemas.microsoft.com/office/drawing/2014/main" id="{27B6868D-A49F-714D-B75C-8A550C669411}"/>
                </a:ext>
              </a:extLst>
            </p:cNvPr>
            <p:cNvSpPr>
              <a:spLocks/>
            </p:cNvSpPr>
            <p:nvPr/>
          </p:nvSpPr>
          <p:spPr bwMode="auto">
            <a:xfrm>
              <a:off x="768"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 name="Slide Number Placeholder 1">
            <a:extLst>
              <a:ext uri="{FF2B5EF4-FFF2-40B4-BE49-F238E27FC236}">
                <a16:creationId xmlns:a16="http://schemas.microsoft.com/office/drawing/2014/main" id="{AEDA7272-C85A-C848-87B8-87C6E4A3F111}"/>
              </a:ext>
            </a:extLst>
          </p:cNvPr>
          <p:cNvSpPr>
            <a:spLocks noGrp="1"/>
          </p:cNvSpPr>
          <p:nvPr>
            <p:ph type="sldNum" sz="quarter" idx="12"/>
          </p:nvPr>
        </p:nvSpPr>
        <p:spPr/>
        <p:txBody>
          <a:bodyPr/>
          <a:lstStyle/>
          <a:p>
            <a:fld id="{DD7197BE-A01B-AB4B-8C3B-F764F7D52191}" type="slidenum">
              <a:rPr lang="en-US" smtClean="0"/>
              <a:t>7</a:t>
            </a:fld>
            <a:endParaRPr lang="en-US"/>
          </a:p>
        </p:txBody>
      </p:sp>
      <p:sp>
        <p:nvSpPr>
          <p:cNvPr id="230" name="Text Box 414">
            <a:extLst>
              <a:ext uri="{FF2B5EF4-FFF2-40B4-BE49-F238E27FC236}">
                <a16:creationId xmlns:a16="http://schemas.microsoft.com/office/drawing/2014/main" id="{671706B4-CFFA-BF4E-92DF-CCCF093DF0D6}"/>
              </a:ext>
            </a:extLst>
          </p:cNvPr>
          <p:cNvSpPr txBox="1">
            <a:spLocks noChangeArrowheads="1"/>
          </p:cNvSpPr>
          <p:nvPr/>
        </p:nvSpPr>
        <p:spPr bwMode="auto">
          <a:xfrm>
            <a:off x="6644822" y="3157164"/>
            <a:ext cx="6316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PNP</a:t>
            </a:r>
          </a:p>
        </p:txBody>
      </p:sp>
      <p:sp>
        <p:nvSpPr>
          <p:cNvPr id="231" name="Text Box 415">
            <a:extLst>
              <a:ext uri="{FF2B5EF4-FFF2-40B4-BE49-F238E27FC236}">
                <a16:creationId xmlns:a16="http://schemas.microsoft.com/office/drawing/2014/main" id="{17370CEE-C760-7042-80DC-218729947E87}"/>
              </a:ext>
            </a:extLst>
          </p:cNvPr>
          <p:cNvSpPr txBox="1">
            <a:spLocks noChangeArrowheads="1"/>
          </p:cNvSpPr>
          <p:nvPr/>
        </p:nvSpPr>
        <p:spPr bwMode="auto">
          <a:xfrm>
            <a:off x="8016872" y="3157165"/>
            <a:ext cx="3984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NPN</a:t>
            </a:r>
          </a:p>
        </p:txBody>
      </p:sp>
      <p:sp>
        <p:nvSpPr>
          <p:cNvPr id="232" name="Text Box 416">
            <a:extLst>
              <a:ext uri="{FF2B5EF4-FFF2-40B4-BE49-F238E27FC236}">
                <a16:creationId xmlns:a16="http://schemas.microsoft.com/office/drawing/2014/main" id="{F3C57B7D-F65B-124F-9F69-1AB480164640}"/>
              </a:ext>
            </a:extLst>
          </p:cNvPr>
          <p:cNvSpPr txBox="1">
            <a:spLocks noChangeArrowheads="1"/>
          </p:cNvSpPr>
          <p:nvPr/>
        </p:nvSpPr>
        <p:spPr bwMode="auto">
          <a:xfrm>
            <a:off x="9157500" y="1860248"/>
            <a:ext cx="1995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Photo transistor</a:t>
            </a:r>
          </a:p>
        </p:txBody>
      </p:sp>
      <p:grpSp>
        <p:nvGrpSpPr>
          <p:cNvPr id="233" name="Group 449">
            <a:extLst>
              <a:ext uri="{FF2B5EF4-FFF2-40B4-BE49-F238E27FC236}">
                <a16:creationId xmlns:a16="http://schemas.microsoft.com/office/drawing/2014/main" id="{FD42B7E4-E56A-9C4B-89D3-EAD8CE12941D}"/>
              </a:ext>
            </a:extLst>
          </p:cNvPr>
          <p:cNvGrpSpPr>
            <a:grpSpLocks/>
          </p:cNvGrpSpPr>
          <p:nvPr/>
        </p:nvGrpSpPr>
        <p:grpSpPr bwMode="auto">
          <a:xfrm>
            <a:off x="6839479" y="2425327"/>
            <a:ext cx="641350" cy="914400"/>
            <a:chOff x="3167" y="1123"/>
            <a:chExt cx="404" cy="576"/>
          </a:xfrm>
        </p:grpSpPr>
        <p:grpSp>
          <p:nvGrpSpPr>
            <p:cNvPr id="234" name="Group 380">
              <a:extLst>
                <a:ext uri="{FF2B5EF4-FFF2-40B4-BE49-F238E27FC236}">
                  <a16:creationId xmlns:a16="http://schemas.microsoft.com/office/drawing/2014/main" id="{35F73AB3-F240-E042-88B4-913F8A4C7FDE}"/>
                </a:ext>
              </a:extLst>
            </p:cNvPr>
            <p:cNvGrpSpPr>
              <a:grpSpLocks/>
            </p:cNvGrpSpPr>
            <p:nvPr/>
          </p:nvGrpSpPr>
          <p:grpSpPr bwMode="auto">
            <a:xfrm>
              <a:off x="3167" y="1123"/>
              <a:ext cx="404" cy="576"/>
              <a:chOff x="115" y="1987"/>
              <a:chExt cx="404" cy="576"/>
            </a:xfrm>
          </p:grpSpPr>
          <p:sp>
            <p:nvSpPr>
              <p:cNvPr id="236" name="Oval 381">
                <a:extLst>
                  <a:ext uri="{FF2B5EF4-FFF2-40B4-BE49-F238E27FC236}">
                    <a16:creationId xmlns:a16="http://schemas.microsoft.com/office/drawing/2014/main" id="{8C7C9D87-BFA6-D149-8B6D-564C0E844FE2}"/>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7" name="Line 382">
                <a:extLst>
                  <a:ext uri="{FF2B5EF4-FFF2-40B4-BE49-F238E27FC236}">
                    <a16:creationId xmlns:a16="http://schemas.microsoft.com/office/drawing/2014/main" id="{E0BA7BC8-5358-3145-9595-728B7BDD1374}"/>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8" name="Line 383">
                <a:extLst>
                  <a:ext uri="{FF2B5EF4-FFF2-40B4-BE49-F238E27FC236}">
                    <a16:creationId xmlns:a16="http://schemas.microsoft.com/office/drawing/2014/main" id="{EB632B6B-BAE0-2C4F-A0E5-6F8E6B09A4C4}"/>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9" name="Line 384">
                <a:extLst>
                  <a:ext uri="{FF2B5EF4-FFF2-40B4-BE49-F238E27FC236}">
                    <a16:creationId xmlns:a16="http://schemas.microsoft.com/office/drawing/2014/main" id="{A52CEF71-4CF5-814D-9901-E11EE618772F}"/>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0" name="Line 385">
                <a:extLst>
                  <a:ext uri="{FF2B5EF4-FFF2-40B4-BE49-F238E27FC236}">
                    <a16:creationId xmlns:a16="http://schemas.microsoft.com/office/drawing/2014/main" id="{B993AA59-A72F-5C40-9BFF-C8370C64D43E}"/>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1" name="Line 386">
                <a:extLst>
                  <a:ext uri="{FF2B5EF4-FFF2-40B4-BE49-F238E27FC236}">
                    <a16:creationId xmlns:a16="http://schemas.microsoft.com/office/drawing/2014/main" id="{4C460FC7-9FEB-C641-84F8-6EAD334FAEE7}"/>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2" name="Line 387">
                <a:extLst>
                  <a:ext uri="{FF2B5EF4-FFF2-40B4-BE49-F238E27FC236}">
                    <a16:creationId xmlns:a16="http://schemas.microsoft.com/office/drawing/2014/main" id="{6572C28C-B242-4E4A-9575-75003C8A704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5" name="Freeform 448">
              <a:extLst>
                <a:ext uri="{FF2B5EF4-FFF2-40B4-BE49-F238E27FC236}">
                  <a16:creationId xmlns:a16="http://schemas.microsoft.com/office/drawing/2014/main" id="{ED7BC5CE-4E67-DE48-AC34-B287DE6A2BA9}"/>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43" name="Group 451">
            <a:extLst>
              <a:ext uri="{FF2B5EF4-FFF2-40B4-BE49-F238E27FC236}">
                <a16:creationId xmlns:a16="http://schemas.microsoft.com/office/drawing/2014/main" id="{F483B0AF-766E-B742-AA01-ED832E4D9605}"/>
              </a:ext>
            </a:extLst>
          </p:cNvPr>
          <p:cNvGrpSpPr>
            <a:grpSpLocks/>
          </p:cNvGrpSpPr>
          <p:nvPr/>
        </p:nvGrpSpPr>
        <p:grpSpPr bwMode="auto">
          <a:xfrm>
            <a:off x="8016871" y="2425327"/>
            <a:ext cx="642938" cy="914400"/>
            <a:chOff x="3802" y="1123"/>
            <a:chExt cx="405" cy="576"/>
          </a:xfrm>
        </p:grpSpPr>
        <p:grpSp>
          <p:nvGrpSpPr>
            <p:cNvPr id="244" name="Group 372">
              <a:extLst>
                <a:ext uri="{FF2B5EF4-FFF2-40B4-BE49-F238E27FC236}">
                  <a16:creationId xmlns:a16="http://schemas.microsoft.com/office/drawing/2014/main" id="{D84A0233-A6F1-E04A-9A16-2EF677ACA83F}"/>
                </a:ext>
              </a:extLst>
            </p:cNvPr>
            <p:cNvGrpSpPr>
              <a:grpSpLocks/>
            </p:cNvGrpSpPr>
            <p:nvPr/>
          </p:nvGrpSpPr>
          <p:grpSpPr bwMode="auto">
            <a:xfrm>
              <a:off x="3803" y="1123"/>
              <a:ext cx="404" cy="576"/>
              <a:chOff x="691" y="1872"/>
              <a:chExt cx="404" cy="576"/>
            </a:xfrm>
          </p:grpSpPr>
          <p:sp>
            <p:nvSpPr>
              <p:cNvPr id="246" name="Oval 373">
                <a:extLst>
                  <a:ext uri="{FF2B5EF4-FFF2-40B4-BE49-F238E27FC236}">
                    <a16:creationId xmlns:a16="http://schemas.microsoft.com/office/drawing/2014/main" id="{60F8F24C-C328-1743-9B6E-20AA76A43611}"/>
                  </a:ext>
                </a:extLst>
              </p:cNvPr>
              <p:cNvSpPr>
                <a:spLocks noChangeArrowheads="1"/>
              </p:cNvSpPr>
              <p:nvPr/>
            </p:nvSpPr>
            <p:spPr bwMode="auto">
              <a:xfrm>
                <a:off x="749" y="1987"/>
                <a:ext cx="346" cy="346"/>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Line 374">
                <a:extLst>
                  <a:ext uri="{FF2B5EF4-FFF2-40B4-BE49-F238E27FC236}">
                    <a16:creationId xmlns:a16="http://schemas.microsoft.com/office/drawing/2014/main" id="{E5C240D4-6905-C547-80AD-81481FCFD24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8" name="Line 375">
                <a:extLst>
                  <a:ext uri="{FF2B5EF4-FFF2-40B4-BE49-F238E27FC236}">
                    <a16:creationId xmlns:a16="http://schemas.microsoft.com/office/drawing/2014/main" id="{CA6AB39F-AE61-444A-AC52-0327DCA8868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376">
                <a:extLst>
                  <a:ext uri="{FF2B5EF4-FFF2-40B4-BE49-F238E27FC236}">
                    <a16:creationId xmlns:a16="http://schemas.microsoft.com/office/drawing/2014/main" id="{F67AB8AF-F3FA-D547-BA2E-725F584FB07A}"/>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Line 377">
                <a:extLst>
                  <a:ext uri="{FF2B5EF4-FFF2-40B4-BE49-F238E27FC236}">
                    <a16:creationId xmlns:a16="http://schemas.microsoft.com/office/drawing/2014/main" id="{68B8E53B-6366-FB4B-8DC0-A65C696A904C}"/>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1" name="Line 378">
                <a:extLst>
                  <a:ext uri="{FF2B5EF4-FFF2-40B4-BE49-F238E27FC236}">
                    <a16:creationId xmlns:a16="http://schemas.microsoft.com/office/drawing/2014/main" id="{5488C97D-A145-2C4C-B50F-CA4F785ACBE4}"/>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2" name="Line 379">
                <a:extLst>
                  <a:ext uri="{FF2B5EF4-FFF2-40B4-BE49-F238E27FC236}">
                    <a16:creationId xmlns:a16="http://schemas.microsoft.com/office/drawing/2014/main" id="{F7CC3934-04ED-454C-A206-BB8A9720CFE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45" name="Freeform 450">
              <a:extLst>
                <a:ext uri="{FF2B5EF4-FFF2-40B4-BE49-F238E27FC236}">
                  <a16:creationId xmlns:a16="http://schemas.microsoft.com/office/drawing/2014/main" id="{CEB430F4-37EC-F849-B15B-F5B9A5D83F7C}"/>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53" name="Group 453">
            <a:extLst>
              <a:ext uri="{FF2B5EF4-FFF2-40B4-BE49-F238E27FC236}">
                <a16:creationId xmlns:a16="http://schemas.microsoft.com/office/drawing/2014/main" id="{3EA50405-E7C6-9446-B580-40A24EE790CE}"/>
              </a:ext>
            </a:extLst>
          </p:cNvPr>
          <p:cNvGrpSpPr>
            <a:grpSpLocks/>
          </p:cNvGrpSpPr>
          <p:nvPr/>
        </p:nvGrpSpPr>
        <p:grpSpPr bwMode="auto">
          <a:xfrm>
            <a:off x="9381061" y="2517402"/>
            <a:ext cx="458788" cy="914400"/>
            <a:chOff x="4320" y="1181"/>
            <a:chExt cx="289" cy="576"/>
          </a:xfrm>
        </p:grpSpPr>
        <p:grpSp>
          <p:nvGrpSpPr>
            <p:cNvPr id="254" name="Group 404">
              <a:extLst>
                <a:ext uri="{FF2B5EF4-FFF2-40B4-BE49-F238E27FC236}">
                  <a16:creationId xmlns:a16="http://schemas.microsoft.com/office/drawing/2014/main" id="{EB35C6F4-64A7-EF4E-8090-8B44CC0AD98A}"/>
                </a:ext>
              </a:extLst>
            </p:cNvPr>
            <p:cNvGrpSpPr>
              <a:grpSpLocks/>
            </p:cNvGrpSpPr>
            <p:nvPr/>
          </p:nvGrpSpPr>
          <p:grpSpPr bwMode="auto">
            <a:xfrm>
              <a:off x="4321" y="1181"/>
              <a:ext cx="288" cy="576"/>
              <a:chOff x="1382" y="2736"/>
              <a:chExt cx="288" cy="576"/>
            </a:xfrm>
          </p:grpSpPr>
          <p:sp>
            <p:nvSpPr>
              <p:cNvPr id="256" name="Line 405">
                <a:extLst>
                  <a:ext uri="{FF2B5EF4-FFF2-40B4-BE49-F238E27FC236}">
                    <a16:creationId xmlns:a16="http://schemas.microsoft.com/office/drawing/2014/main" id="{DAF46BD3-720D-6746-9521-DECC889E1E54}"/>
                  </a:ext>
                </a:extLst>
              </p:cNvPr>
              <p:cNvSpPr>
                <a:spLocks noChangeShapeType="1"/>
              </p:cNvSpPr>
              <p:nvPr/>
            </p:nvSpPr>
            <p:spPr bwMode="auto">
              <a:xfrm>
                <a:off x="1670" y="27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7" name="Line 406">
                <a:extLst>
                  <a:ext uri="{FF2B5EF4-FFF2-40B4-BE49-F238E27FC236}">
                    <a16:creationId xmlns:a16="http://schemas.microsoft.com/office/drawing/2014/main" id="{51A67A8C-7B1B-354B-BD5A-6549F050EA68}"/>
                  </a:ext>
                </a:extLst>
              </p:cNvPr>
              <p:cNvSpPr>
                <a:spLocks noChangeShapeType="1"/>
              </p:cNvSpPr>
              <p:nvPr/>
            </p:nvSpPr>
            <p:spPr bwMode="auto">
              <a:xfrm>
                <a:off x="1670" y="3139"/>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8" name="Line 407">
                <a:extLst>
                  <a:ext uri="{FF2B5EF4-FFF2-40B4-BE49-F238E27FC236}">
                    <a16:creationId xmlns:a16="http://schemas.microsoft.com/office/drawing/2014/main" id="{454AE6B1-E9D7-8D4F-8624-858CF35E25C0}"/>
                  </a:ext>
                </a:extLst>
              </p:cNvPr>
              <p:cNvSpPr>
                <a:spLocks noChangeShapeType="1"/>
              </p:cNvSpPr>
              <p:nvPr/>
            </p:nvSpPr>
            <p:spPr bwMode="auto">
              <a:xfrm>
                <a:off x="1612" y="290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9" name="Line 408">
                <a:extLst>
                  <a:ext uri="{FF2B5EF4-FFF2-40B4-BE49-F238E27FC236}">
                    <a16:creationId xmlns:a16="http://schemas.microsoft.com/office/drawing/2014/main" id="{0B7560C9-1678-B34B-B0CE-830B6D77B968}"/>
                  </a:ext>
                </a:extLst>
              </p:cNvPr>
              <p:cNvSpPr>
                <a:spLocks noChangeShapeType="1"/>
              </p:cNvSpPr>
              <p:nvPr/>
            </p:nvSpPr>
            <p:spPr bwMode="auto">
              <a:xfrm>
                <a:off x="1612" y="3082"/>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60" name="Line 409">
                <a:extLst>
                  <a:ext uri="{FF2B5EF4-FFF2-40B4-BE49-F238E27FC236}">
                    <a16:creationId xmlns:a16="http://schemas.microsoft.com/office/drawing/2014/main" id="{792FD2A9-4C0E-7E4C-99CC-23963E748504}"/>
                  </a:ext>
                </a:extLst>
              </p:cNvPr>
              <p:cNvSpPr>
                <a:spLocks noChangeShapeType="1"/>
              </p:cNvSpPr>
              <p:nvPr/>
            </p:nvSpPr>
            <p:spPr bwMode="auto">
              <a:xfrm flipH="1">
                <a:off x="1612" y="2909"/>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61" name="Group 410">
                <a:extLst>
                  <a:ext uri="{FF2B5EF4-FFF2-40B4-BE49-F238E27FC236}">
                    <a16:creationId xmlns:a16="http://schemas.microsoft.com/office/drawing/2014/main" id="{D7803CAB-2EA7-5242-8B73-D7FE58963B2E}"/>
                  </a:ext>
                </a:extLst>
              </p:cNvPr>
              <p:cNvGrpSpPr>
                <a:grpSpLocks/>
              </p:cNvGrpSpPr>
              <p:nvPr/>
            </p:nvGrpSpPr>
            <p:grpSpPr bwMode="auto">
              <a:xfrm flipV="1">
                <a:off x="1382" y="2886"/>
                <a:ext cx="173" cy="196"/>
                <a:chOff x="634" y="3461"/>
                <a:chExt cx="173" cy="196"/>
              </a:xfrm>
            </p:grpSpPr>
            <p:sp>
              <p:nvSpPr>
                <p:cNvPr id="262" name="Freeform 411">
                  <a:extLst>
                    <a:ext uri="{FF2B5EF4-FFF2-40B4-BE49-F238E27FC236}">
                      <a16:creationId xmlns:a16="http://schemas.microsoft.com/office/drawing/2014/main" id="{ED0739A8-EEEA-6742-92DB-7470B57418B0}"/>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63" name="Freeform 412">
                  <a:extLst>
                    <a:ext uri="{FF2B5EF4-FFF2-40B4-BE49-F238E27FC236}">
                      <a16:creationId xmlns:a16="http://schemas.microsoft.com/office/drawing/2014/main" id="{7C4E8952-3F1D-2B40-8E0B-8EB1B9421089}"/>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sp>
          <p:nvSpPr>
            <p:cNvPr id="255" name="Freeform 452">
              <a:extLst>
                <a:ext uri="{FF2B5EF4-FFF2-40B4-BE49-F238E27FC236}">
                  <a16:creationId xmlns:a16="http://schemas.microsoft.com/office/drawing/2014/main" id="{A0739311-C81A-6944-B6A8-81130B867D25}"/>
                </a:ext>
              </a:extLst>
            </p:cNvPr>
            <p:cNvSpPr>
              <a:spLocks/>
            </p:cNvSpPr>
            <p:nvPr/>
          </p:nvSpPr>
          <p:spPr bwMode="auto">
            <a:xfrm>
              <a:off x="4320" y="1181"/>
              <a:ext cx="288" cy="576"/>
            </a:xfrm>
            <a:custGeom>
              <a:avLst/>
              <a:gdLst>
                <a:gd name="T0" fmla="*/ 288 w 288"/>
                <a:gd name="T1" fmla="*/ 0 h 576"/>
                <a:gd name="T2" fmla="*/ 0 w 288"/>
                <a:gd name="T3" fmla="*/ 230 h 576"/>
                <a:gd name="T4" fmla="*/ 288 w 288"/>
                <a:gd name="T5" fmla="*/ 576 h 576"/>
                <a:gd name="T6" fmla="*/ 288 w 288"/>
                <a:gd name="T7" fmla="*/ 0 h 576"/>
                <a:gd name="T8" fmla="*/ 0 60000 65536"/>
                <a:gd name="T9" fmla="*/ 0 60000 65536"/>
                <a:gd name="T10" fmla="*/ 0 60000 65536"/>
                <a:gd name="T11" fmla="*/ 0 60000 65536"/>
                <a:gd name="T12" fmla="*/ 0 w 288"/>
                <a:gd name="T13" fmla="*/ 0 h 576"/>
                <a:gd name="T14" fmla="*/ 288 w 288"/>
                <a:gd name="T15" fmla="*/ 576 h 576"/>
              </a:gdLst>
              <a:ahLst/>
              <a:cxnLst>
                <a:cxn ang="T8">
                  <a:pos x="T0" y="T1"/>
                </a:cxn>
                <a:cxn ang="T9">
                  <a:pos x="T2" y="T3"/>
                </a:cxn>
                <a:cxn ang="T10">
                  <a:pos x="T4" y="T5"/>
                </a:cxn>
                <a:cxn ang="T11">
                  <a:pos x="T6" y="T7"/>
                </a:cxn>
              </a:cxnLst>
              <a:rect l="T12" t="T13" r="T14" b="T15"/>
              <a:pathLst>
                <a:path w="288" h="576">
                  <a:moveTo>
                    <a:pt x="288" y="0"/>
                  </a:moveTo>
                  <a:lnTo>
                    <a:pt x="0" y="230"/>
                  </a:lnTo>
                  <a:lnTo>
                    <a:pt x="288" y="576"/>
                  </a:lnTo>
                  <a:lnTo>
                    <a:pt x="28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4" name="Text Box 204">
            <a:extLst>
              <a:ext uri="{FF2B5EF4-FFF2-40B4-BE49-F238E27FC236}">
                <a16:creationId xmlns:a16="http://schemas.microsoft.com/office/drawing/2014/main" id="{482F0633-A353-5144-A530-5C23BB341946}"/>
              </a:ext>
            </a:extLst>
          </p:cNvPr>
          <p:cNvSpPr txBox="1">
            <a:spLocks noChangeArrowheads="1"/>
          </p:cNvSpPr>
          <p:nvPr/>
        </p:nvSpPr>
        <p:spPr bwMode="auto">
          <a:xfrm>
            <a:off x="5536826" y="4185226"/>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Switches</a:t>
            </a:r>
          </a:p>
        </p:txBody>
      </p:sp>
      <p:grpSp>
        <p:nvGrpSpPr>
          <p:cNvPr id="265" name="Group 313">
            <a:extLst>
              <a:ext uri="{FF2B5EF4-FFF2-40B4-BE49-F238E27FC236}">
                <a16:creationId xmlns:a16="http://schemas.microsoft.com/office/drawing/2014/main" id="{0928A879-C0F4-1544-8438-B9ED38D0BBC1}"/>
              </a:ext>
            </a:extLst>
          </p:cNvPr>
          <p:cNvGrpSpPr>
            <a:grpSpLocks/>
          </p:cNvGrpSpPr>
          <p:nvPr/>
        </p:nvGrpSpPr>
        <p:grpSpPr bwMode="auto">
          <a:xfrm>
            <a:off x="4847851" y="4562389"/>
            <a:ext cx="974726" cy="309563"/>
            <a:chOff x="288" y="1066"/>
            <a:chExt cx="614" cy="195"/>
          </a:xfrm>
        </p:grpSpPr>
        <p:grpSp>
          <p:nvGrpSpPr>
            <p:cNvPr id="266" name="Group 184">
              <a:extLst>
                <a:ext uri="{FF2B5EF4-FFF2-40B4-BE49-F238E27FC236}">
                  <a16:creationId xmlns:a16="http://schemas.microsoft.com/office/drawing/2014/main" id="{59D5BEA5-CC23-5E4C-B949-85D311212DAE}"/>
                </a:ext>
              </a:extLst>
            </p:cNvPr>
            <p:cNvGrpSpPr>
              <a:grpSpLocks/>
            </p:cNvGrpSpPr>
            <p:nvPr/>
          </p:nvGrpSpPr>
          <p:grpSpPr bwMode="auto">
            <a:xfrm>
              <a:off x="288" y="1066"/>
              <a:ext cx="614" cy="195"/>
              <a:chOff x="403" y="667"/>
              <a:chExt cx="614" cy="195"/>
            </a:xfrm>
          </p:grpSpPr>
          <p:grpSp>
            <p:nvGrpSpPr>
              <p:cNvPr id="268" name="Group 185">
                <a:extLst>
                  <a:ext uri="{FF2B5EF4-FFF2-40B4-BE49-F238E27FC236}">
                    <a16:creationId xmlns:a16="http://schemas.microsoft.com/office/drawing/2014/main" id="{CAB05D6B-8ED7-9545-950D-776AC0BE30F8}"/>
                  </a:ext>
                </a:extLst>
              </p:cNvPr>
              <p:cNvGrpSpPr>
                <a:grpSpLocks/>
              </p:cNvGrpSpPr>
              <p:nvPr/>
            </p:nvGrpSpPr>
            <p:grpSpPr bwMode="auto">
              <a:xfrm>
                <a:off x="403" y="720"/>
                <a:ext cx="576" cy="142"/>
                <a:chOff x="1152" y="893"/>
                <a:chExt cx="576" cy="142"/>
              </a:xfrm>
            </p:grpSpPr>
            <p:sp>
              <p:nvSpPr>
                <p:cNvPr id="270" name="Oval 186">
                  <a:extLst>
                    <a:ext uri="{FF2B5EF4-FFF2-40B4-BE49-F238E27FC236}">
                      <a16:creationId xmlns:a16="http://schemas.microsoft.com/office/drawing/2014/main" id="{15E8E2C8-7CD5-2840-AF9E-761CC4BD7B6B}"/>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71" name="Line 187">
                  <a:extLst>
                    <a:ext uri="{FF2B5EF4-FFF2-40B4-BE49-F238E27FC236}">
                      <a16:creationId xmlns:a16="http://schemas.microsoft.com/office/drawing/2014/main" id="{7EA2A902-C124-3E47-9E86-4A9F1E9279B8}"/>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2" name="Line 188">
                  <a:extLst>
                    <a:ext uri="{FF2B5EF4-FFF2-40B4-BE49-F238E27FC236}">
                      <a16:creationId xmlns:a16="http://schemas.microsoft.com/office/drawing/2014/main" id="{9DBCE13B-858D-4243-B3AF-F7327E90B2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3" name="Line 189">
                  <a:extLst>
                    <a:ext uri="{FF2B5EF4-FFF2-40B4-BE49-F238E27FC236}">
                      <a16:creationId xmlns:a16="http://schemas.microsoft.com/office/drawing/2014/main" id="{388D62DF-0023-5D43-BB14-304A5F9A96CB}"/>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4" name="Oval 190">
                  <a:extLst>
                    <a:ext uri="{FF2B5EF4-FFF2-40B4-BE49-F238E27FC236}">
                      <a16:creationId xmlns:a16="http://schemas.microsoft.com/office/drawing/2014/main" id="{4355E2CF-87BC-7148-9849-C5EBC0AE9F9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9" name="Text Box 191">
                <a:extLst>
                  <a:ext uri="{FF2B5EF4-FFF2-40B4-BE49-F238E27FC236}">
                    <a16:creationId xmlns:a16="http://schemas.microsoft.com/office/drawing/2014/main" id="{3632975C-BAE5-2C43-8202-B5B6B3D6BC29}"/>
                  </a:ext>
                </a:extLst>
              </p:cNvPr>
              <p:cNvSpPr txBox="1">
                <a:spLocks noChangeArrowheads="1"/>
              </p:cNvSpPr>
              <p:nvPr/>
            </p:nvSpPr>
            <p:spPr bwMode="auto">
              <a:xfrm>
                <a:off x="691" y="667"/>
                <a:ext cx="32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SPST</a:t>
                </a:r>
              </a:p>
            </p:txBody>
          </p:sp>
        </p:grpSp>
        <p:sp>
          <p:nvSpPr>
            <p:cNvPr id="267" name="Freeform 311">
              <a:extLst>
                <a:ext uri="{FF2B5EF4-FFF2-40B4-BE49-F238E27FC236}">
                  <a16:creationId xmlns:a16="http://schemas.microsoft.com/office/drawing/2014/main" id="{707D3331-6B7A-8442-B102-2D266B06BACA}"/>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75" name="Group 316">
            <a:extLst>
              <a:ext uri="{FF2B5EF4-FFF2-40B4-BE49-F238E27FC236}">
                <a16:creationId xmlns:a16="http://schemas.microsoft.com/office/drawing/2014/main" id="{52E18AF9-D9CF-EC4F-B5F8-F89C84FF6914}"/>
              </a:ext>
            </a:extLst>
          </p:cNvPr>
          <p:cNvGrpSpPr>
            <a:grpSpLocks/>
          </p:cNvGrpSpPr>
          <p:nvPr/>
        </p:nvGrpSpPr>
        <p:grpSpPr bwMode="auto">
          <a:xfrm>
            <a:off x="4847851" y="5019588"/>
            <a:ext cx="923925" cy="457200"/>
            <a:chOff x="570" y="1896"/>
            <a:chExt cx="582" cy="288"/>
          </a:xfrm>
        </p:grpSpPr>
        <p:sp>
          <p:nvSpPr>
            <p:cNvPr id="276" name="Line 314">
              <a:extLst>
                <a:ext uri="{FF2B5EF4-FFF2-40B4-BE49-F238E27FC236}">
                  <a16:creationId xmlns:a16="http://schemas.microsoft.com/office/drawing/2014/main" id="{33DDB7E8-2748-A04C-82AB-3199280C55F5}"/>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77" name="Group 195">
              <a:extLst>
                <a:ext uri="{FF2B5EF4-FFF2-40B4-BE49-F238E27FC236}">
                  <a16:creationId xmlns:a16="http://schemas.microsoft.com/office/drawing/2014/main" id="{6DE71206-2762-374D-BB43-FE7DDEB9BC7A}"/>
                </a:ext>
              </a:extLst>
            </p:cNvPr>
            <p:cNvGrpSpPr>
              <a:grpSpLocks/>
            </p:cNvGrpSpPr>
            <p:nvPr/>
          </p:nvGrpSpPr>
          <p:grpSpPr bwMode="auto">
            <a:xfrm>
              <a:off x="570" y="2011"/>
              <a:ext cx="173" cy="58"/>
              <a:chOff x="427" y="1066"/>
              <a:chExt cx="173" cy="58"/>
            </a:xfrm>
          </p:grpSpPr>
          <p:sp>
            <p:nvSpPr>
              <p:cNvPr id="285" name="Oval 196">
                <a:extLst>
                  <a:ext uri="{FF2B5EF4-FFF2-40B4-BE49-F238E27FC236}">
                    <a16:creationId xmlns:a16="http://schemas.microsoft.com/office/drawing/2014/main" id="{2ED499ED-5B6E-3E4F-9EDB-C594B1FFFF0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6" name="Line 197">
                <a:extLst>
                  <a:ext uri="{FF2B5EF4-FFF2-40B4-BE49-F238E27FC236}">
                    <a16:creationId xmlns:a16="http://schemas.microsoft.com/office/drawing/2014/main" id="{D4F01429-594A-5341-9913-5E6B6E38DF4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78" name="Line 198">
              <a:extLst>
                <a:ext uri="{FF2B5EF4-FFF2-40B4-BE49-F238E27FC236}">
                  <a16:creationId xmlns:a16="http://schemas.microsoft.com/office/drawing/2014/main" id="{48D63B7B-3195-474C-9BD2-3AACA1C3E87C}"/>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9" name="Oval 199">
              <a:extLst>
                <a:ext uri="{FF2B5EF4-FFF2-40B4-BE49-F238E27FC236}">
                  <a16:creationId xmlns:a16="http://schemas.microsoft.com/office/drawing/2014/main" id="{52DB0D5B-713E-934A-BF43-2F7C66F6A977}"/>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280" name="Group 200">
              <a:extLst>
                <a:ext uri="{FF2B5EF4-FFF2-40B4-BE49-F238E27FC236}">
                  <a16:creationId xmlns:a16="http://schemas.microsoft.com/office/drawing/2014/main" id="{47AA5AFC-206C-F647-846E-F8776B37506A}"/>
                </a:ext>
              </a:extLst>
            </p:cNvPr>
            <p:cNvGrpSpPr>
              <a:grpSpLocks/>
            </p:cNvGrpSpPr>
            <p:nvPr/>
          </p:nvGrpSpPr>
          <p:grpSpPr bwMode="auto">
            <a:xfrm>
              <a:off x="570" y="2126"/>
              <a:ext cx="173" cy="58"/>
              <a:chOff x="430" y="1223"/>
              <a:chExt cx="173" cy="58"/>
            </a:xfrm>
          </p:grpSpPr>
          <p:sp>
            <p:nvSpPr>
              <p:cNvPr id="283" name="Oval 201">
                <a:extLst>
                  <a:ext uri="{FF2B5EF4-FFF2-40B4-BE49-F238E27FC236}">
                    <a16:creationId xmlns:a16="http://schemas.microsoft.com/office/drawing/2014/main" id="{D4E3A7FE-AE26-5444-AEB8-44189D30E8DC}"/>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4" name="Line 202">
                <a:extLst>
                  <a:ext uri="{FF2B5EF4-FFF2-40B4-BE49-F238E27FC236}">
                    <a16:creationId xmlns:a16="http://schemas.microsoft.com/office/drawing/2014/main" id="{739F8F2F-91D7-AF41-B82A-C1D46BA829D0}"/>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81" name="Text Box 203">
              <a:extLst>
                <a:ext uri="{FF2B5EF4-FFF2-40B4-BE49-F238E27FC236}">
                  <a16:creationId xmlns:a16="http://schemas.microsoft.com/office/drawing/2014/main" id="{31938603-3844-404C-8714-1D062590C229}"/>
                </a:ext>
              </a:extLst>
            </p:cNvPr>
            <p:cNvSpPr txBox="1">
              <a:spLocks noChangeArrowheads="1"/>
            </p:cNvSpPr>
            <p:nvPr/>
          </p:nvSpPr>
          <p:spPr bwMode="auto">
            <a:xfrm>
              <a:off x="716" y="1896"/>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SPDT</a:t>
              </a:r>
            </a:p>
          </p:txBody>
        </p:sp>
        <p:sp>
          <p:nvSpPr>
            <p:cNvPr id="282" name="Freeform 315">
              <a:extLst>
                <a:ext uri="{FF2B5EF4-FFF2-40B4-BE49-F238E27FC236}">
                  <a16:creationId xmlns:a16="http://schemas.microsoft.com/office/drawing/2014/main" id="{8BDDBA84-C749-5141-8358-A702CECC438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7" name="Group 319">
            <a:extLst>
              <a:ext uri="{FF2B5EF4-FFF2-40B4-BE49-F238E27FC236}">
                <a16:creationId xmlns:a16="http://schemas.microsoft.com/office/drawing/2014/main" id="{47A44174-0DD1-EE45-8306-C83AFCA10135}"/>
              </a:ext>
            </a:extLst>
          </p:cNvPr>
          <p:cNvGrpSpPr>
            <a:grpSpLocks/>
          </p:cNvGrpSpPr>
          <p:nvPr/>
        </p:nvGrpSpPr>
        <p:grpSpPr bwMode="auto">
          <a:xfrm>
            <a:off x="6219450" y="4652876"/>
            <a:ext cx="914400" cy="641349"/>
            <a:chOff x="1152" y="1123"/>
            <a:chExt cx="576" cy="404"/>
          </a:xfrm>
        </p:grpSpPr>
        <p:grpSp>
          <p:nvGrpSpPr>
            <p:cNvPr id="288" name="Group 208">
              <a:extLst>
                <a:ext uri="{FF2B5EF4-FFF2-40B4-BE49-F238E27FC236}">
                  <a16:creationId xmlns:a16="http://schemas.microsoft.com/office/drawing/2014/main" id="{5D0DB745-879F-8044-B3EA-3A2DC1E0EFE9}"/>
                </a:ext>
              </a:extLst>
            </p:cNvPr>
            <p:cNvGrpSpPr>
              <a:grpSpLocks/>
            </p:cNvGrpSpPr>
            <p:nvPr/>
          </p:nvGrpSpPr>
          <p:grpSpPr bwMode="auto">
            <a:xfrm>
              <a:off x="1152" y="1123"/>
              <a:ext cx="576" cy="142"/>
              <a:chOff x="1152" y="893"/>
              <a:chExt cx="576" cy="142"/>
            </a:xfrm>
          </p:grpSpPr>
          <p:sp>
            <p:nvSpPr>
              <p:cNvPr id="297" name="Oval 209">
                <a:extLst>
                  <a:ext uri="{FF2B5EF4-FFF2-40B4-BE49-F238E27FC236}">
                    <a16:creationId xmlns:a16="http://schemas.microsoft.com/office/drawing/2014/main" id="{56963780-E6E3-DD4B-983E-701728F4EF3A}"/>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8" name="Line 210">
                <a:extLst>
                  <a:ext uri="{FF2B5EF4-FFF2-40B4-BE49-F238E27FC236}">
                    <a16:creationId xmlns:a16="http://schemas.microsoft.com/office/drawing/2014/main" id="{91DEDD3D-7F10-C447-BBCA-5C014FEAA861}"/>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9" name="Line 211">
                <a:extLst>
                  <a:ext uri="{FF2B5EF4-FFF2-40B4-BE49-F238E27FC236}">
                    <a16:creationId xmlns:a16="http://schemas.microsoft.com/office/drawing/2014/main" id="{335531D0-BBE3-8445-9442-9D51F839FB2D}"/>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0" name="Line 212">
                <a:extLst>
                  <a:ext uri="{FF2B5EF4-FFF2-40B4-BE49-F238E27FC236}">
                    <a16:creationId xmlns:a16="http://schemas.microsoft.com/office/drawing/2014/main" id="{8377CE0C-252E-084C-B3E7-C4982F05140D}"/>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1" name="Oval 213">
                <a:extLst>
                  <a:ext uri="{FF2B5EF4-FFF2-40B4-BE49-F238E27FC236}">
                    <a16:creationId xmlns:a16="http://schemas.microsoft.com/office/drawing/2014/main" id="{663F41E7-06A2-F041-B4E4-67A2D50D4E7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9" name="Group 214">
              <a:extLst>
                <a:ext uri="{FF2B5EF4-FFF2-40B4-BE49-F238E27FC236}">
                  <a16:creationId xmlns:a16="http://schemas.microsoft.com/office/drawing/2014/main" id="{35268D7A-1F9A-DD41-A460-382FB8DBBB65}"/>
                </a:ext>
              </a:extLst>
            </p:cNvPr>
            <p:cNvGrpSpPr>
              <a:grpSpLocks/>
            </p:cNvGrpSpPr>
            <p:nvPr/>
          </p:nvGrpSpPr>
          <p:grpSpPr bwMode="auto">
            <a:xfrm>
              <a:off x="1152" y="1236"/>
              <a:ext cx="576" cy="142"/>
              <a:chOff x="1152" y="893"/>
              <a:chExt cx="576" cy="142"/>
            </a:xfrm>
          </p:grpSpPr>
          <p:sp>
            <p:nvSpPr>
              <p:cNvPr id="292" name="Oval 215">
                <a:extLst>
                  <a:ext uri="{FF2B5EF4-FFF2-40B4-BE49-F238E27FC236}">
                    <a16:creationId xmlns:a16="http://schemas.microsoft.com/office/drawing/2014/main" id="{33942D97-4D47-5C44-962D-C8702034267D}"/>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3" name="Line 216">
                <a:extLst>
                  <a:ext uri="{FF2B5EF4-FFF2-40B4-BE49-F238E27FC236}">
                    <a16:creationId xmlns:a16="http://schemas.microsoft.com/office/drawing/2014/main" id="{D11BEDB1-F4C8-8C4B-8912-B4AA1A9CFA5E}"/>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4" name="Line 217">
                <a:extLst>
                  <a:ext uri="{FF2B5EF4-FFF2-40B4-BE49-F238E27FC236}">
                    <a16:creationId xmlns:a16="http://schemas.microsoft.com/office/drawing/2014/main" id="{AE98D64E-BACE-0643-97B4-7A9A1A8241B4}"/>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5" name="Line 218">
                <a:extLst>
                  <a:ext uri="{FF2B5EF4-FFF2-40B4-BE49-F238E27FC236}">
                    <a16:creationId xmlns:a16="http://schemas.microsoft.com/office/drawing/2014/main" id="{9E36D9D7-8063-7A4A-B207-E6A71402F9AF}"/>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6" name="Oval 219">
                <a:extLst>
                  <a:ext uri="{FF2B5EF4-FFF2-40B4-BE49-F238E27FC236}">
                    <a16:creationId xmlns:a16="http://schemas.microsoft.com/office/drawing/2014/main" id="{9FFF5741-9173-1A4C-8584-9B5F91DA344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90" name="Text Box 220">
              <a:extLst>
                <a:ext uri="{FF2B5EF4-FFF2-40B4-BE49-F238E27FC236}">
                  <a16:creationId xmlns:a16="http://schemas.microsoft.com/office/drawing/2014/main" id="{EFD2384A-76FC-1D4C-94AB-C5A21554E436}"/>
                </a:ext>
              </a:extLst>
            </p:cNvPr>
            <p:cNvSpPr txBox="1">
              <a:spLocks noChangeArrowheads="1"/>
            </p:cNvSpPr>
            <p:nvPr/>
          </p:nvSpPr>
          <p:spPr bwMode="auto">
            <a:xfrm>
              <a:off x="1276" y="1372"/>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DPST</a:t>
              </a:r>
            </a:p>
          </p:txBody>
        </p:sp>
        <p:sp>
          <p:nvSpPr>
            <p:cNvPr id="291" name="Freeform 318">
              <a:extLst>
                <a:ext uri="{FF2B5EF4-FFF2-40B4-BE49-F238E27FC236}">
                  <a16:creationId xmlns:a16="http://schemas.microsoft.com/office/drawing/2014/main" id="{149360AD-3248-D54D-9161-2D06C6527525}"/>
                </a:ext>
              </a:extLst>
            </p:cNvPr>
            <p:cNvSpPr>
              <a:spLocks/>
            </p:cNvSpPr>
            <p:nvPr/>
          </p:nvSpPr>
          <p:spPr bwMode="auto">
            <a:xfrm>
              <a:off x="1152" y="1238"/>
              <a:ext cx="576" cy="116"/>
            </a:xfrm>
            <a:custGeom>
              <a:avLst/>
              <a:gdLst>
                <a:gd name="T0" fmla="*/ 0 w 576"/>
                <a:gd name="T1" fmla="*/ 0 h 116"/>
                <a:gd name="T2" fmla="*/ 0 w 576"/>
                <a:gd name="T3" fmla="*/ 116 h 116"/>
                <a:gd name="T4" fmla="*/ 576 w 576"/>
                <a:gd name="T5" fmla="*/ 116 h 116"/>
                <a:gd name="T6" fmla="*/ 576 w 576"/>
                <a:gd name="T7" fmla="*/ 0 h 116"/>
                <a:gd name="T8" fmla="*/ 0 w 576"/>
                <a:gd name="T9" fmla="*/ 0 h 116"/>
                <a:gd name="T10" fmla="*/ 0 60000 65536"/>
                <a:gd name="T11" fmla="*/ 0 60000 65536"/>
                <a:gd name="T12" fmla="*/ 0 60000 65536"/>
                <a:gd name="T13" fmla="*/ 0 60000 65536"/>
                <a:gd name="T14" fmla="*/ 0 60000 65536"/>
                <a:gd name="T15" fmla="*/ 0 w 576"/>
                <a:gd name="T16" fmla="*/ 0 h 116"/>
                <a:gd name="T17" fmla="*/ 576 w 576"/>
                <a:gd name="T18" fmla="*/ 116 h 116"/>
              </a:gdLst>
              <a:ahLst/>
              <a:cxnLst>
                <a:cxn ang="T10">
                  <a:pos x="T0" y="T1"/>
                </a:cxn>
                <a:cxn ang="T11">
                  <a:pos x="T2" y="T3"/>
                </a:cxn>
                <a:cxn ang="T12">
                  <a:pos x="T4" y="T5"/>
                </a:cxn>
                <a:cxn ang="T13">
                  <a:pos x="T6" y="T7"/>
                </a:cxn>
                <a:cxn ang="T14">
                  <a:pos x="T8" y="T9"/>
                </a:cxn>
              </a:cxnLst>
              <a:rect l="T15" t="T16" r="T17" b="T18"/>
              <a:pathLst>
                <a:path w="576" h="116">
                  <a:moveTo>
                    <a:pt x="0" y="0"/>
                  </a:moveTo>
                  <a:lnTo>
                    <a:pt x="0" y="116"/>
                  </a:lnTo>
                  <a:lnTo>
                    <a:pt x="576" y="116"/>
                  </a:lnTo>
                  <a:lnTo>
                    <a:pt x="576"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302" name="Text Box 262">
            <a:extLst>
              <a:ext uri="{FF2B5EF4-FFF2-40B4-BE49-F238E27FC236}">
                <a16:creationId xmlns:a16="http://schemas.microsoft.com/office/drawing/2014/main" id="{B88FCE5F-8E2B-A041-8011-3F49165AC1A5}"/>
              </a:ext>
            </a:extLst>
          </p:cNvPr>
          <p:cNvSpPr txBox="1">
            <a:spLocks noChangeArrowheads="1"/>
          </p:cNvSpPr>
          <p:nvPr/>
        </p:nvSpPr>
        <p:spPr bwMode="auto">
          <a:xfrm>
            <a:off x="274956" y="6279318"/>
            <a:ext cx="104754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dirty="0">
                <a:latin typeface="Arial" panose="020B0604020202020204" pitchFamily="34" charset="0"/>
                <a:cs typeface="Arial" panose="020B0604020202020204" pitchFamily="34" charset="0"/>
              </a:rPr>
              <a:t>Symbols from </a:t>
            </a:r>
            <a:r>
              <a:rPr lang="en-US" altLang="en-US" dirty="0">
                <a:latin typeface="Arial" panose="020B0604020202020204" pitchFamily="34" charset="0"/>
                <a:cs typeface="Arial" panose="020B0604020202020204" pitchFamily="34" charset="0"/>
                <a:hlinkClick r:id="rId2"/>
              </a:rPr>
              <a:t>http://www.eehomepage.com/symbols.ppt</a:t>
            </a:r>
            <a:r>
              <a:rPr lang="en-US" altLang="en-US" dirty="0">
                <a:latin typeface="Arial" panose="020B0604020202020204" pitchFamily="34" charset="0"/>
                <a:cs typeface="Arial" panose="020B0604020202020204" pitchFamily="34" charset="0"/>
              </a:rPr>
              <a:t>.  Copyright 2008 by EE </a:t>
            </a:r>
            <a:r>
              <a:rPr lang="en-US" altLang="en-US" dirty="0" err="1">
                <a:latin typeface="Arial" panose="020B0604020202020204" pitchFamily="34" charset="0"/>
                <a:cs typeface="Arial" panose="020B0604020202020204" pitchFamily="34" charset="0"/>
              </a:rPr>
              <a:t>HomePage.com</a:t>
            </a:r>
            <a:r>
              <a:rPr lang="en-US" altLang="en-US" dirty="0">
                <a:latin typeface="Arial" panose="020B0604020202020204" pitchFamily="34" charset="0"/>
                <a:cs typeface="Arial" panose="020B0604020202020204" pitchFamily="34" charset="0"/>
              </a:rPr>
              <a:t>.  These symbols may be freely reused.</a:t>
            </a:r>
          </a:p>
        </p:txBody>
      </p:sp>
      <p:sp>
        <p:nvSpPr>
          <p:cNvPr id="303" name="Text Box 204">
            <a:extLst>
              <a:ext uri="{FF2B5EF4-FFF2-40B4-BE49-F238E27FC236}">
                <a16:creationId xmlns:a16="http://schemas.microsoft.com/office/drawing/2014/main" id="{4104202D-8876-DB4F-A52E-9C748E8ECF49}"/>
              </a:ext>
            </a:extLst>
          </p:cNvPr>
          <p:cNvSpPr txBox="1">
            <a:spLocks noChangeArrowheads="1"/>
          </p:cNvSpPr>
          <p:nvPr/>
        </p:nvSpPr>
        <p:spPr bwMode="auto">
          <a:xfrm>
            <a:off x="6553155" y="1894513"/>
            <a:ext cx="1129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PNP BJT</a:t>
            </a:r>
          </a:p>
        </p:txBody>
      </p:sp>
      <p:sp>
        <p:nvSpPr>
          <p:cNvPr id="304" name="Text Box 204">
            <a:extLst>
              <a:ext uri="{FF2B5EF4-FFF2-40B4-BE49-F238E27FC236}">
                <a16:creationId xmlns:a16="http://schemas.microsoft.com/office/drawing/2014/main" id="{7A3EA2D6-FA15-9C4F-AD96-E02ABD295EF1}"/>
              </a:ext>
            </a:extLst>
          </p:cNvPr>
          <p:cNvSpPr txBox="1">
            <a:spLocks noChangeArrowheads="1"/>
          </p:cNvSpPr>
          <p:nvPr/>
        </p:nvSpPr>
        <p:spPr bwMode="auto">
          <a:xfrm>
            <a:off x="7890882" y="1911449"/>
            <a:ext cx="1146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NPN BJT</a:t>
            </a:r>
          </a:p>
        </p:txBody>
      </p:sp>
      <p:sp>
        <p:nvSpPr>
          <p:cNvPr id="305" name="Text Box 204">
            <a:extLst>
              <a:ext uri="{FF2B5EF4-FFF2-40B4-BE49-F238E27FC236}">
                <a16:creationId xmlns:a16="http://schemas.microsoft.com/office/drawing/2014/main" id="{D5FB6C26-5398-924D-A14D-19FAFA6B2196}"/>
              </a:ext>
            </a:extLst>
          </p:cNvPr>
          <p:cNvSpPr txBox="1">
            <a:spLocks noChangeArrowheads="1"/>
          </p:cNvSpPr>
          <p:nvPr/>
        </p:nvSpPr>
        <p:spPr bwMode="auto">
          <a:xfrm>
            <a:off x="7125226" y="4238743"/>
            <a:ext cx="1390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Microphone</a:t>
            </a:r>
          </a:p>
        </p:txBody>
      </p:sp>
      <p:sp>
        <p:nvSpPr>
          <p:cNvPr id="306" name="Text Box 204">
            <a:extLst>
              <a:ext uri="{FF2B5EF4-FFF2-40B4-BE49-F238E27FC236}">
                <a16:creationId xmlns:a16="http://schemas.microsoft.com/office/drawing/2014/main" id="{E888C370-071D-0041-A11D-3274013346D2}"/>
              </a:ext>
            </a:extLst>
          </p:cNvPr>
          <p:cNvSpPr txBox="1">
            <a:spLocks noChangeArrowheads="1"/>
          </p:cNvSpPr>
          <p:nvPr/>
        </p:nvSpPr>
        <p:spPr bwMode="auto">
          <a:xfrm>
            <a:off x="8902588" y="4254146"/>
            <a:ext cx="1043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Speaker</a:t>
            </a:r>
          </a:p>
        </p:txBody>
      </p:sp>
      <p:sp>
        <p:nvSpPr>
          <p:cNvPr id="307" name="Text Box 204">
            <a:extLst>
              <a:ext uri="{FF2B5EF4-FFF2-40B4-BE49-F238E27FC236}">
                <a16:creationId xmlns:a16="http://schemas.microsoft.com/office/drawing/2014/main" id="{2AADF4F1-9277-B242-89E1-E67AA77940BB}"/>
              </a:ext>
            </a:extLst>
          </p:cNvPr>
          <p:cNvSpPr txBox="1">
            <a:spLocks noChangeArrowheads="1"/>
          </p:cNvSpPr>
          <p:nvPr/>
        </p:nvSpPr>
        <p:spPr bwMode="auto">
          <a:xfrm>
            <a:off x="274956" y="1970027"/>
            <a:ext cx="1031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Resistor</a:t>
            </a:r>
          </a:p>
        </p:txBody>
      </p:sp>
      <p:sp>
        <p:nvSpPr>
          <p:cNvPr id="308" name="Text Box 204">
            <a:extLst>
              <a:ext uri="{FF2B5EF4-FFF2-40B4-BE49-F238E27FC236}">
                <a16:creationId xmlns:a16="http://schemas.microsoft.com/office/drawing/2014/main" id="{F701C5CB-432F-934E-9089-578746F27578}"/>
              </a:ext>
            </a:extLst>
          </p:cNvPr>
          <p:cNvSpPr txBox="1">
            <a:spLocks noChangeArrowheads="1"/>
          </p:cNvSpPr>
          <p:nvPr/>
        </p:nvSpPr>
        <p:spPr bwMode="auto">
          <a:xfrm>
            <a:off x="10550415" y="4158408"/>
            <a:ext cx="10054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Op amp</a:t>
            </a:r>
          </a:p>
        </p:txBody>
      </p:sp>
      <p:sp>
        <p:nvSpPr>
          <p:cNvPr id="309" name="Text Box 204">
            <a:extLst>
              <a:ext uri="{FF2B5EF4-FFF2-40B4-BE49-F238E27FC236}">
                <a16:creationId xmlns:a16="http://schemas.microsoft.com/office/drawing/2014/main" id="{D5B4A43D-B628-8641-8FF4-99B807930A18}"/>
              </a:ext>
            </a:extLst>
          </p:cNvPr>
          <p:cNvSpPr txBox="1">
            <a:spLocks noChangeArrowheads="1"/>
          </p:cNvSpPr>
          <p:nvPr/>
        </p:nvSpPr>
        <p:spPr bwMode="auto">
          <a:xfrm>
            <a:off x="1528020" y="1953097"/>
            <a:ext cx="10182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Inductor</a:t>
            </a:r>
          </a:p>
        </p:txBody>
      </p:sp>
      <p:sp>
        <p:nvSpPr>
          <p:cNvPr id="310" name="Text Box 204">
            <a:extLst>
              <a:ext uri="{FF2B5EF4-FFF2-40B4-BE49-F238E27FC236}">
                <a16:creationId xmlns:a16="http://schemas.microsoft.com/office/drawing/2014/main" id="{DE73249C-A0A4-4049-9359-442833B82E09}"/>
              </a:ext>
            </a:extLst>
          </p:cNvPr>
          <p:cNvSpPr txBox="1">
            <a:spLocks noChangeArrowheads="1"/>
          </p:cNvSpPr>
          <p:nvPr/>
        </p:nvSpPr>
        <p:spPr bwMode="auto">
          <a:xfrm>
            <a:off x="2611546" y="1935894"/>
            <a:ext cx="1172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Capacitor</a:t>
            </a:r>
          </a:p>
        </p:txBody>
      </p:sp>
      <p:sp>
        <p:nvSpPr>
          <p:cNvPr id="311" name="Text Box 204">
            <a:extLst>
              <a:ext uri="{FF2B5EF4-FFF2-40B4-BE49-F238E27FC236}">
                <a16:creationId xmlns:a16="http://schemas.microsoft.com/office/drawing/2014/main" id="{24693DC4-5131-BD41-AE22-7975A2C0CE12}"/>
              </a:ext>
            </a:extLst>
          </p:cNvPr>
          <p:cNvSpPr txBox="1">
            <a:spLocks noChangeArrowheads="1"/>
          </p:cNvSpPr>
          <p:nvPr/>
        </p:nvSpPr>
        <p:spPr bwMode="auto">
          <a:xfrm>
            <a:off x="4107487" y="1914984"/>
            <a:ext cx="1432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Transformer</a:t>
            </a:r>
          </a:p>
        </p:txBody>
      </p:sp>
      <p:sp>
        <p:nvSpPr>
          <p:cNvPr id="312" name="Text Box 204">
            <a:extLst>
              <a:ext uri="{FF2B5EF4-FFF2-40B4-BE49-F238E27FC236}">
                <a16:creationId xmlns:a16="http://schemas.microsoft.com/office/drawing/2014/main" id="{FCEFA90E-57CD-9C41-9BE4-D87369CA6B12}"/>
              </a:ext>
            </a:extLst>
          </p:cNvPr>
          <p:cNvSpPr txBox="1">
            <a:spLocks noChangeArrowheads="1"/>
          </p:cNvSpPr>
          <p:nvPr/>
        </p:nvSpPr>
        <p:spPr bwMode="auto">
          <a:xfrm>
            <a:off x="5608920" y="1898751"/>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Diode</a:t>
            </a:r>
          </a:p>
        </p:txBody>
      </p:sp>
      <p:sp>
        <p:nvSpPr>
          <p:cNvPr id="313" name="Text Box 204">
            <a:extLst>
              <a:ext uri="{FF2B5EF4-FFF2-40B4-BE49-F238E27FC236}">
                <a16:creationId xmlns:a16="http://schemas.microsoft.com/office/drawing/2014/main" id="{473B8007-28FD-6A49-95C8-64DC825782B9}"/>
              </a:ext>
            </a:extLst>
          </p:cNvPr>
          <p:cNvSpPr txBox="1">
            <a:spLocks noChangeArrowheads="1"/>
          </p:cNvSpPr>
          <p:nvPr/>
        </p:nvSpPr>
        <p:spPr bwMode="auto">
          <a:xfrm>
            <a:off x="298184" y="4221092"/>
            <a:ext cx="915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Battery</a:t>
            </a:r>
          </a:p>
        </p:txBody>
      </p:sp>
      <p:sp>
        <p:nvSpPr>
          <p:cNvPr id="314" name="Text Box 204">
            <a:extLst>
              <a:ext uri="{FF2B5EF4-FFF2-40B4-BE49-F238E27FC236}">
                <a16:creationId xmlns:a16="http://schemas.microsoft.com/office/drawing/2014/main" id="{1FB99D58-0C4E-D44A-9EB1-12BF5629F4EA}"/>
              </a:ext>
            </a:extLst>
          </p:cNvPr>
          <p:cNvSpPr txBox="1">
            <a:spLocks noChangeArrowheads="1"/>
          </p:cNvSpPr>
          <p:nvPr/>
        </p:nvSpPr>
        <p:spPr bwMode="auto">
          <a:xfrm>
            <a:off x="1364984" y="4221094"/>
            <a:ext cx="17107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Voltage source</a:t>
            </a:r>
          </a:p>
        </p:txBody>
      </p:sp>
      <p:sp>
        <p:nvSpPr>
          <p:cNvPr id="315" name="Text Box 204">
            <a:extLst>
              <a:ext uri="{FF2B5EF4-FFF2-40B4-BE49-F238E27FC236}">
                <a16:creationId xmlns:a16="http://schemas.microsoft.com/office/drawing/2014/main" id="{56EE9BD8-64F3-344D-9736-4D1F0CDC2966}"/>
              </a:ext>
            </a:extLst>
          </p:cNvPr>
          <p:cNvSpPr txBox="1">
            <a:spLocks noChangeArrowheads="1"/>
          </p:cNvSpPr>
          <p:nvPr/>
        </p:nvSpPr>
        <p:spPr bwMode="auto">
          <a:xfrm>
            <a:off x="3142980" y="4204164"/>
            <a:ext cx="1864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Ground symbols</a:t>
            </a:r>
          </a:p>
        </p:txBody>
      </p:sp>
    </p:spTree>
    <p:extLst>
      <p:ext uri="{BB962C8B-B14F-4D97-AF65-F5344CB8AC3E}">
        <p14:creationId xmlns:p14="http://schemas.microsoft.com/office/powerpoint/2010/main" val="4035758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LED</a:t>
            </a:r>
          </a:p>
        </p:txBody>
      </p:sp>
      <p:sp>
        <p:nvSpPr>
          <p:cNvPr id="3" name="Content Placeholder 2"/>
          <p:cNvSpPr>
            <a:spLocks noGrp="1"/>
          </p:cNvSpPr>
          <p:nvPr>
            <p:ph idx="1"/>
          </p:nvPr>
        </p:nvSpPr>
        <p:spPr>
          <a:xfrm>
            <a:off x="692332" y="1593669"/>
            <a:ext cx="10737668" cy="484650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 255;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70</a:t>
            </a:fld>
            <a:endParaRPr lang="en-US"/>
          </a:p>
        </p:txBody>
      </p:sp>
    </p:spTree>
    <p:extLst>
      <p:ext uri="{BB962C8B-B14F-4D97-AF65-F5344CB8AC3E}">
        <p14:creationId xmlns:p14="http://schemas.microsoft.com/office/powerpoint/2010/main" val="15246083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LED</a:t>
            </a:r>
          </a:p>
        </p:txBody>
      </p:sp>
      <p:sp>
        <p:nvSpPr>
          <p:cNvPr id="3" name="Content Placeholder 2"/>
          <p:cNvSpPr>
            <a:spLocks noGrp="1"/>
          </p:cNvSpPr>
          <p:nvPr>
            <p:ph idx="1"/>
          </p:nvPr>
        </p:nvSpPr>
        <p:spPr>
          <a:xfrm>
            <a:off x="467447" y="1202246"/>
            <a:ext cx="1087259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 250;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71</a:t>
            </a:fld>
            <a:endParaRPr lang="en-US"/>
          </a:p>
        </p:txBody>
      </p:sp>
      <p:sp>
        <p:nvSpPr>
          <p:cNvPr id="6" name="Rectangle 5">
            <a:extLst>
              <a:ext uri="{FF2B5EF4-FFF2-40B4-BE49-F238E27FC236}">
                <a16:creationId xmlns:a16="http://schemas.microsoft.com/office/drawing/2014/main" id="{799E7FD6-0323-1A4C-9D76-BB86A2C9C68F}"/>
              </a:ext>
            </a:extLst>
          </p:cNvPr>
          <p:cNvSpPr/>
          <p:nvPr/>
        </p:nvSpPr>
        <p:spPr>
          <a:xfrm>
            <a:off x="7376714" y="1893201"/>
            <a:ext cx="2070598" cy="413563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0BA573-3CC2-5A43-B7A7-09FB631445E6}"/>
              </a:ext>
            </a:extLst>
          </p:cNvPr>
          <p:cNvSpPr txBox="1"/>
          <p:nvPr/>
        </p:nvSpPr>
        <p:spPr>
          <a:xfrm>
            <a:off x="7662930" y="5674614"/>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sp>
        <p:nvSpPr>
          <p:cNvPr id="8" name="Freeform 12">
            <a:extLst>
              <a:ext uri="{FF2B5EF4-FFF2-40B4-BE49-F238E27FC236}">
                <a16:creationId xmlns:a16="http://schemas.microsoft.com/office/drawing/2014/main" id="{0E610446-9DE8-A14F-BF92-F30F1F61D563}"/>
              </a:ext>
            </a:extLst>
          </p:cNvPr>
          <p:cNvSpPr>
            <a:spLocks noChangeAspect="1"/>
          </p:cNvSpPr>
          <p:nvPr/>
        </p:nvSpPr>
        <p:spPr bwMode="auto">
          <a:xfrm flipV="1">
            <a:off x="10659625" y="2695474"/>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CE4FB1EA-7A34-434E-84C3-C3987BBEAEB5}"/>
              </a:ext>
            </a:extLst>
          </p:cNvPr>
          <p:cNvGrpSpPr>
            <a:grpSpLocks/>
          </p:cNvGrpSpPr>
          <p:nvPr/>
        </p:nvGrpSpPr>
        <p:grpSpPr bwMode="auto">
          <a:xfrm>
            <a:off x="10601851" y="3428804"/>
            <a:ext cx="493486" cy="991461"/>
            <a:chOff x="403" y="3312"/>
            <a:chExt cx="404" cy="576"/>
          </a:xfrm>
        </p:grpSpPr>
        <p:grpSp>
          <p:nvGrpSpPr>
            <p:cNvPr id="10" name="Group 319">
              <a:extLst>
                <a:ext uri="{FF2B5EF4-FFF2-40B4-BE49-F238E27FC236}">
                  <a16:creationId xmlns:a16="http://schemas.microsoft.com/office/drawing/2014/main" id="{89449CB5-0E3F-274A-8A1F-2F75D45B869D}"/>
                </a:ext>
              </a:extLst>
            </p:cNvPr>
            <p:cNvGrpSpPr>
              <a:grpSpLocks/>
            </p:cNvGrpSpPr>
            <p:nvPr/>
          </p:nvGrpSpPr>
          <p:grpSpPr bwMode="auto">
            <a:xfrm>
              <a:off x="403" y="3312"/>
              <a:ext cx="230" cy="576"/>
              <a:chOff x="3341" y="1584"/>
              <a:chExt cx="230" cy="576"/>
            </a:xfrm>
          </p:grpSpPr>
          <p:sp useBgFill="1">
            <p:nvSpPr>
              <p:cNvPr id="14" name="AutoShape 320">
                <a:extLst>
                  <a:ext uri="{FF2B5EF4-FFF2-40B4-BE49-F238E27FC236}">
                    <a16:creationId xmlns:a16="http://schemas.microsoft.com/office/drawing/2014/main" id="{28E35D9A-5124-DB4E-8FE1-EC8F6256285D}"/>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Line 321">
                <a:extLst>
                  <a:ext uri="{FF2B5EF4-FFF2-40B4-BE49-F238E27FC236}">
                    <a16:creationId xmlns:a16="http://schemas.microsoft.com/office/drawing/2014/main" id="{59D520F8-6F12-1E4A-BAB3-E1671DD523F0}"/>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322">
                <a:extLst>
                  <a:ext uri="{FF2B5EF4-FFF2-40B4-BE49-F238E27FC236}">
                    <a16:creationId xmlns:a16="http://schemas.microsoft.com/office/drawing/2014/main" id="{F8E47527-95AF-314D-B61C-F6BBEADBBB6A}"/>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323">
                <a:extLst>
                  <a:ext uri="{FF2B5EF4-FFF2-40B4-BE49-F238E27FC236}">
                    <a16:creationId xmlns:a16="http://schemas.microsoft.com/office/drawing/2014/main" id="{DB49C273-BEFA-B748-A4FC-0E4F687C2DDB}"/>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E720B1FA-BE70-EE4C-A022-2665F6E3861C}"/>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4F8B3182-FFF3-BF46-9EBC-7CB936FB22C2}"/>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431">
              <a:extLst>
                <a:ext uri="{FF2B5EF4-FFF2-40B4-BE49-F238E27FC236}">
                  <a16:creationId xmlns:a16="http://schemas.microsoft.com/office/drawing/2014/main" id="{08E036EF-F7ED-F040-8577-46CD5128024E}"/>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8" name="Group 451">
            <a:extLst>
              <a:ext uri="{FF2B5EF4-FFF2-40B4-BE49-F238E27FC236}">
                <a16:creationId xmlns:a16="http://schemas.microsoft.com/office/drawing/2014/main" id="{15A2835A-B8FE-C740-A1EB-FF5E4DF36D10}"/>
              </a:ext>
            </a:extLst>
          </p:cNvPr>
          <p:cNvGrpSpPr>
            <a:grpSpLocks/>
          </p:cNvGrpSpPr>
          <p:nvPr/>
        </p:nvGrpSpPr>
        <p:grpSpPr bwMode="auto">
          <a:xfrm>
            <a:off x="10364624" y="4201507"/>
            <a:ext cx="642938" cy="914400"/>
            <a:chOff x="3802" y="1123"/>
            <a:chExt cx="405" cy="576"/>
          </a:xfrm>
        </p:grpSpPr>
        <p:grpSp>
          <p:nvGrpSpPr>
            <p:cNvPr id="19" name="Group 372">
              <a:extLst>
                <a:ext uri="{FF2B5EF4-FFF2-40B4-BE49-F238E27FC236}">
                  <a16:creationId xmlns:a16="http://schemas.microsoft.com/office/drawing/2014/main" id="{8BE1A463-D703-1C4A-96E1-FFADCEE00AED}"/>
                </a:ext>
              </a:extLst>
            </p:cNvPr>
            <p:cNvGrpSpPr>
              <a:grpSpLocks/>
            </p:cNvGrpSpPr>
            <p:nvPr/>
          </p:nvGrpSpPr>
          <p:grpSpPr bwMode="auto">
            <a:xfrm>
              <a:off x="3803" y="1123"/>
              <a:ext cx="404" cy="576"/>
              <a:chOff x="691" y="1872"/>
              <a:chExt cx="404" cy="576"/>
            </a:xfrm>
          </p:grpSpPr>
          <p:sp>
            <p:nvSpPr>
              <p:cNvPr id="21" name="Oval 373">
                <a:extLst>
                  <a:ext uri="{FF2B5EF4-FFF2-40B4-BE49-F238E27FC236}">
                    <a16:creationId xmlns:a16="http://schemas.microsoft.com/office/drawing/2014/main" id="{83A73FE0-B7C9-9F4B-B7BD-16ABC30DB114}"/>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 name="Line 374">
                <a:extLst>
                  <a:ext uri="{FF2B5EF4-FFF2-40B4-BE49-F238E27FC236}">
                    <a16:creationId xmlns:a16="http://schemas.microsoft.com/office/drawing/2014/main" id="{8A395B48-ADB5-334A-962E-9E6DD6C233E8}"/>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375">
                <a:extLst>
                  <a:ext uri="{FF2B5EF4-FFF2-40B4-BE49-F238E27FC236}">
                    <a16:creationId xmlns:a16="http://schemas.microsoft.com/office/drawing/2014/main" id="{B388E918-AE4C-6A45-B461-8C37E7F2816A}"/>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376">
                <a:extLst>
                  <a:ext uri="{FF2B5EF4-FFF2-40B4-BE49-F238E27FC236}">
                    <a16:creationId xmlns:a16="http://schemas.microsoft.com/office/drawing/2014/main" id="{5E989BE4-41FC-0647-9182-267E6EA7C5D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7">
                <a:extLst>
                  <a:ext uri="{FF2B5EF4-FFF2-40B4-BE49-F238E27FC236}">
                    <a16:creationId xmlns:a16="http://schemas.microsoft.com/office/drawing/2014/main" id="{ABAD541C-C34E-FE44-BD01-734F50FE3970}"/>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378">
                <a:extLst>
                  <a:ext uri="{FF2B5EF4-FFF2-40B4-BE49-F238E27FC236}">
                    <a16:creationId xmlns:a16="http://schemas.microsoft.com/office/drawing/2014/main" id="{AE3F24E7-56A6-5246-B39F-F012FA176E0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379">
                <a:extLst>
                  <a:ext uri="{FF2B5EF4-FFF2-40B4-BE49-F238E27FC236}">
                    <a16:creationId xmlns:a16="http://schemas.microsoft.com/office/drawing/2014/main" id="{6F34FE01-121B-994A-9870-6486EED16E25}"/>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0" name="Freeform 450">
              <a:extLst>
                <a:ext uri="{FF2B5EF4-FFF2-40B4-BE49-F238E27FC236}">
                  <a16:creationId xmlns:a16="http://schemas.microsoft.com/office/drawing/2014/main" id="{D5643989-E6F4-AE48-A0C5-9C77C916A4D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222">
            <a:extLst>
              <a:ext uri="{FF2B5EF4-FFF2-40B4-BE49-F238E27FC236}">
                <a16:creationId xmlns:a16="http://schemas.microsoft.com/office/drawing/2014/main" id="{52F2D455-3051-124C-8331-26EF575DCFFA}"/>
              </a:ext>
            </a:extLst>
          </p:cNvPr>
          <p:cNvGrpSpPr>
            <a:grpSpLocks/>
          </p:cNvGrpSpPr>
          <p:nvPr/>
        </p:nvGrpSpPr>
        <p:grpSpPr bwMode="auto">
          <a:xfrm>
            <a:off x="10587337" y="5045627"/>
            <a:ext cx="304800" cy="381000"/>
            <a:chOff x="4272" y="3072"/>
            <a:chExt cx="192" cy="240"/>
          </a:xfrm>
        </p:grpSpPr>
        <p:sp>
          <p:nvSpPr>
            <p:cNvPr id="29" name="Line 99">
              <a:extLst>
                <a:ext uri="{FF2B5EF4-FFF2-40B4-BE49-F238E27FC236}">
                  <a16:creationId xmlns:a16="http://schemas.microsoft.com/office/drawing/2014/main" id="{B7ACA57D-D6AD-3643-8A1E-7EA6566107A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01993F27-13E5-584F-A071-73120088AB5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02A0E3F9-B6E8-1740-8DB2-E4FF45D3C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71E3EACF-9718-874E-9826-CD697D3AA4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512B62CB-BF40-4B46-BEF3-5DFD3513563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7FE386FF-9EEA-B549-A3FA-4B3AC3F9E2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12">
            <a:extLst>
              <a:ext uri="{FF2B5EF4-FFF2-40B4-BE49-F238E27FC236}">
                <a16:creationId xmlns:a16="http://schemas.microsoft.com/office/drawing/2014/main" id="{4F08F897-B5DF-8E4D-B83F-CC384F2197C7}"/>
              </a:ext>
            </a:extLst>
          </p:cNvPr>
          <p:cNvSpPr>
            <a:spLocks noChangeAspect="1"/>
          </p:cNvSpPr>
          <p:nvPr/>
        </p:nvSpPr>
        <p:spPr bwMode="auto">
          <a:xfrm rot="5400000" flipV="1">
            <a:off x="10021141" y="4261911"/>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6" name="Straight Arrow Connector 35">
            <a:extLst>
              <a:ext uri="{FF2B5EF4-FFF2-40B4-BE49-F238E27FC236}">
                <a16:creationId xmlns:a16="http://schemas.microsoft.com/office/drawing/2014/main" id="{0BA53509-E2A8-8F4D-BE32-5198DE705FED}"/>
              </a:ext>
            </a:extLst>
          </p:cNvPr>
          <p:cNvCxnSpPr>
            <a:cxnSpLocks/>
          </p:cNvCxnSpPr>
          <p:nvPr/>
        </p:nvCxnSpPr>
        <p:spPr>
          <a:xfrm>
            <a:off x="9420175" y="2672025"/>
            <a:ext cx="1368440" cy="1"/>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D6B843E-E06B-B741-BF21-8B6B89BBE116}"/>
              </a:ext>
            </a:extLst>
          </p:cNvPr>
          <p:cNvSpPr txBox="1"/>
          <p:nvPr/>
        </p:nvSpPr>
        <p:spPr>
          <a:xfrm>
            <a:off x="7868992" y="2066950"/>
            <a:ext cx="155520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 header pin 2</a:t>
            </a:r>
          </a:p>
        </p:txBody>
      </p:sp>
      <p:sp>
        <p:nvSpPr>
          <p:cNvPr id="38" name="TextBox 37">
            <a:extLst>
              <a:ext uri="{FF2B5EF4-FFF2-40B4-BE49-F238E27FC236}">
                <a16:creationId xmlns:a16="http://schemas.microsoft.com/office/drawing/2014/main" id="{1DC1A4B9-8A31-ED4D-861D-B7D1E5CC078B}"/>
              </a:ext>
            </a:extLst>
          </p:cNvPr>
          <p:cNvSpPr txBox="1"/>
          <p:nvPr/>
        </p:nvSpPr>
        <p:spPr>
          <a:xfrm>
            <a:off x="7727326" y="4455280"/>
            <a:ext cx="18668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GPIO0, HDR pin 11</a:t>
            </a:r>
          </a:p>
        </p:txBody>
      </p:sp>
      <p:cxnSp>
        <p:nvCxnSpPr>
          <p:cNvPr id="39" name="Straight Arrow Connector 38">
            <a:extLst>
              <a:ext uri="{FF2B5EF4-FFF2-40B4-BE49-F238E27FC236}">
                <a16:creationId xmlns:a16="http://schemas.microsoft.com/office/drawing/2014/main" id="{58D2A1E5-B70D-564D-9490-C95FD740243A}"/>
              </a:ext>
            </a:extLst>
          </p:cNvPr>
          <p:cNvCxnSpPr>
            <a:cxnSpLocks/>
          </p:cNvCxnSpPr>
          <p:nvPr/>
        </p:nvCxnSpPr>
        <p:spPr>
          <a:xfrm>
            <a:off x="9420175" y="499578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 222">
            <a:extLst>
              <a:ext uri="{FF2B5EF4-FFF2-40B4-BE49-F238E27FC236}">
                <a16:creationId xmlns:a16="http://schemas.microsoft.com/office/drawing/2014/main" id="{8BC842C7-A2C2-3649-879D-45CFFE6C6AD6}"/>
              </a:ext>
            </a:extLst>
          </p:cNvPr>
          <p:cNvGrpSpPr>
            <a:grpSpLocks/>
          </p:cNvGrpSpPr>
          <p:nvPr/>
        </p:nvGrpSpPr>
        <p:grpSpPr bwMode="auto">
          <a:xfrm>
            <a:off x="9599910" y="4987808"/>
            <a:ext cx="304800" cy="381000"/>
            <a:chOff x="4272" y="3072"/>
            <a:chExt cx="192" cy="240"/>
          </a:xfrm>
        </p:grpSpPr>
        <p:sp>
          <p:nvSpPr>
            <p:cNvPr id="41" name="Line 99">
              <a:extLst>
                <a:ext uri="{FF2B5EF4-FFF2-40B4-BE49-F238E27FC236}">
                  <a16:creationId xmlns:a16="http://schemas.microsoft.com/office/drawing/2014/main" id="{B407FBA2-62D6-5444-8FA8-18B4375D3C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0">
              <a:extLst>
                <a:ext uri="{FF2B5EF4-FFF2-40B4-BE49-F238E27FC236}">
                  <a16:creationId xmlns:a16="http://schemas.microsoft.com/office/drawing/2014/main" id="{08341BCB-A5B1-BA42-BCA0-8D951DF0F1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1">
              <a:extLst>
                <a:ext uri="{FF2B5EF4-FFF2-40B4-BE49-F238E27FC236}">
                  <a16:creationId xmlns:a16="http://schemas.microsoft.com/office/drawing/2014/main" id="{6014486D-2DF6-1741-8F38-D8BF61BD99B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2">
              <a:extLst>
                <a:ext uri="{FF2B5EF4-FFF2-40B4-BE49-F238E27FC236}">
                  <a16:creationId xmlns:a16="http://schemas.microsoft.com/office/drawing/2014/main" id="{F7C1F975-A9BD-7840-AA9B-E04B28A6716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3">
              <a:extLst>
                <a:ext uri="{FF2B5EF4-FFF2-40B4-BE49-F238E27FC236}">
                  <a16:creationId xmlns:a16="http://schemas.microsoft.com/office/drawing/2014/main" id="{EC5B6E97-2F28-474B-8665-741BCBB3BB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4">
              <a:extLst>
                <a:ext uri="{FF2B5EF4-FFF2-40B4-BE49-F238E27FC236}">
                  <a16:creationId xmlns:a16="http://schemas.microsoft.com/office/drawing/2014/main" id="{205306BC-E913-4A4B-8A76-71760B1AAB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7" name="Straight Arrow Connector 46">
            <a:extLst>
              <a:ext uri="{FF2B5EF4-FFF2-40B4-BE49-F238E27FC236}">
                <a16:creationId xmlns:a16="http://schemas.microsoft.com/office/drawing/2014/main" id="{896AD336-97AE-1445-956A-5FC073C99C15}"/>
              </a:ext>
            </a:extLst>
          </p:cNvPr>
          <p:cNvCxnSpPr>
            <a:cxnSpLocks/>
          </p:cNvCxnSpPr>
          <p:nvPr/>
        </p:nvCxnSpPr>
        <p:spPr>
          <a:xfrm>
            <a:off x="9433462" y="4659322"/>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8" name="Shape 223">
            <a:extLst>
              <a:ext uri="{FF2B5EF4-FFF2-40B4-BE49-F238E27FC236}">
                <a16:creationId xmlns:a16="http://schemas.microsoft.com/office/drawing/2014/main" id="{EEB1B349-083F-8D4C-9320-8D07D1311C2E}"/>
              </a:ext>
            </a:extLst>
          </p:cNvPr>
          <p:cNvSpPr/>
          <p:nvPr/>
        </p:nvSpPr>
        <p:spPr>
          <a:xfrm>
            <a:off x="10692171" y="259827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49" name="TextBox 48">
            <a:extLst>
              <a:ext uri="{FF2B5EF4-FFF2-40B4-BE49-F238E27FC236}">
                <a16:creationId xmlns:a16="http://schemas.microsoft.com/office/drawing/2014/main" id="{73A8A5C3-54E9-4D47-88A3-BCE9385684CD}"/>
              </a:ext>
            </a:extLst>
          </p:cNvPr>
          <p:cNvSpPr txBox="1"/>
          <p:nvPr/>
        </p:nvSpPr>
        <p:spPr>
          <a:xfrm>
            <a:off x="10917593" y="2904879"/>
            <a:ext cx="983156" cy="338554"/>
          </a:xfrm>
          <a:prstGeom prst="rect">
            <a:avLst/>
          </a:prstGeom>
          <a:noFill/>
        </p:spPr>
        <p:txBody>
          <a:bodyPr wrap="square" rtlCol="0">
            <a:spAutoFit/>
          </a:bodyPr>
          <a:lstStyle/>
          <a:p>
            <a:r>
              <a:rPr lang="en-US" sz="1600"/>
              <a:t>680𝞨</a:t>
            </a:r>
          </a:p>
        </p:txBody>
      </p:sp>
      <p:sp>
        <p:nvSpPr>
          <p:cNvPr id="50" name="TextBox 49">
            <a:extLst>
              <a:ext uri="{FF2B5EF4-FFF2-40B4-BE49-F238E27FC236}">
                <a16:creationId xmlns:a16="http://schemas.microsoft.com/office/drawing/2014/main" id="{BE952B52-F517-BF4F-B38A-C172A0C9B388}"/>
              </a:ext>
            </a:extLst>
          </p:cNvPr>
          <p:cNvSpPr txBox="1"/>
          <p:nvPr/>
        </p:nvSpPr>
        <p:spPr>
          <a:xfrm>
            <a:off x="9763038" y="4185975"/>
            <a:ext cx="983156" cy="338554"/>
          </a:xfrm>
          <a:prstGeom prst="rect">
            <a:avLst/>
          </a:prstGeom>
          <a:noFill/>
        </p:spPr>
        <p:txBody>
          <a:bodyPr wrap="square" rtlCol="0">
            <a:spAutoFit/>
          </a:bodyPr>
          <a:lstStyle/>
          <a:p>
            <a:r>
              <a:rPr lang="en-US" sz="1600"/>
              <a:t>1K𝞨</a:t>
            </a:r>
          </a:p>
        </p:txBody>
      </p:sp>
      <p:sp>
        <p:nvSpPr>
          <p:cNvPr id="51" name="TextBox 50">
            <a:extLst>
              <a:ext uri="{FF2B5EF4-FFF2-40B4-BE49-F238E27FC236}">
                <a16:creationId xmlns:a16="http://schemas.microsoft.com/office/drawing/2014/main" id="{4E17E3B0-29A9-774B-96E9-E8F4FD906A3B}"/>
              </a:ext>
            </a:extLst>
          </p:cNvPr>
          <p:cNvSpPr txBox="1"/>
          <p:nvPr/>
        </p:nvSpPr>
        <p:spPr>
          <a:xfrm>
            <a:off x="7999117" y="487133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534188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2" y="110398"/>
            <a:ext cx="11900263" cy="868362"/>
          </a:xfrm>
        </p:spPr>
        <p:txBody>
          <a:bodyPr anchor="ctr">
            <a:normAutofit/>
          </a:bodyPr>
          <a:lstStyle/>
          <a:p>
            <a:pPr algn="ctr"/>
            <a:r>
              <a:rPr lang="en-US" sz="4400">
                <a:latin typeface="Arial" panose="020B0604020202020204" pitchFamily="34" charset="0"/>
                <a:cs typeface="Arial" panose="020B0604020202020204" pitchFamily="34" charset="0"/>
              </a:rPr>
              <a:t>Lab: Measure voltage output</a:t>
            </a:r>
          </a:p>
        </p:txBody>
      </p:sp>
      <p:sp>
        <p:nvSpPr>
          <p:cNvPr id="3" name="Content Placeholder 2"/>
          <p:cNvSpPr>
            <a:spLocks noGrp="1"/>
          </p:cNvSpPr>
          <p:nvPr>
            <p:ph idx="1"/>
          </p:nvPr>
        </p:nvSpPr>
        <p:spPr>
          <a:xfrm>
            <a:off x="712642" y="1453348"/>
            <a:ext cx="10766715" cy="153250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Suppose you have a voltage output from a device that is proportional to some physical quantity (like the speed of a motor) between 0 and 5V, sampling the value on the pins of the Arduino lets you display or use that value in a control system.</a:t>
            </a:r>
          </a:p>
          <a:p>
            <a:pPr marL="342900" indent="-342900" algn="l">
              <a:spcBef>
                <a:spcPts val="400"/>
              </a:spcBef>
              <a:buFont typeface="Arial" charset="0"/>
              <a:buChar char="•"/>
            </a:pPr>
            <a:r>
              <a:rPr lang="en-US" sz="2000" dirty="0">
                <a:latin typeface="Arial" charset="0"/>
                <a:ea typeface="Arial" charset="0"/>
                <a:cs typeface="Arial" charset="0"/>
              </a:rPr>
              <a:t>Let’s simulate such source using the circuit on the right, varying the resistance will change data values.  Wire the ground of the Arduino to the circuit as indicated.</a:t>
            </a:r>
          </a:p>
          <a:p>
            <a:pPr marL="342900" indent="-342900" algn="l">
              <a:spcBef>
                <a:spcPts val="400"/>
              </a:spcBef>
              <a:buFont typeface="Arial" charset="0"/>
              <a:buChar char="•"/>
            </a:pPr>
            <a:r>
              <a:rPr lang="en-US" sz="2000" dirty="0">
                <a:latin typeface="Arial" charset="0"/>
                <a:ea typeface="Arial" charset="0"/>
                <a:cs typeface="Arial" charset="0"/>
              </a:rPr>
              <a:t>The code is in the appendix.</a:t>
            </a:r>
          </a:p>
          <a:p>
            <a:pPr marL="342900" indent="-342900" algn="l">
              <a:spcBef>
                <a:spcPts val="400"/>
              </a:spcBef>
              <a:buFont typeface="Arial" charset="0"/>
              <a:buChar char="•"/>
            </a:pPr>
            <a:r>
              <a:rPr lang="en-US" sz="2000" dirty="0">
                <a:latin typeface="Arial" charset="0"/>
                <a:ea typeface="Arial" charset="0"/>
                <a:cs typeface="Arial" charset="0"/>
              </a:rPr>
              <a:t>Output (varying potentiometer)</a:t>
            </a:r>
          </a:p>
          <a:p>
            <a:pPr algn="l"/>
            <a:endParaRPr lang="en-US" sz="2000"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value:955, Voltage:4.67</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value:1021, Voltage:4.99</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value:988, Voltage:4.83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value:876, Voltage:4.28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value:726, Voltage:3.55</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value:638, Voltage:3.12</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value:596, Voltage:2.91</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value:457, Voltage:2.23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value:357, Voltage:1.74</a:t>
            </a:r>
          </a:p>
          <a:p>
            <a:pPr algn="l"/>
            <a:endParaRPr lang="en-US" sz="1400" dirty="0">
              <a:latin typeface="Cordia New" panose="020B0304020202020204" pitchFamily="34" charset="-34"/>
              <a:ea typeface="Arial" charset="0"/>
              <a:cs typeface="Cordia New" panose="020B0304020202020204" pitchFamily="34" charset="-34"/>
            </a:endParaRPr>
          </a:p>
        </p:txBody>
      </p:sp>
      <p:sp>
        <p:nvSpPr>
          <p:cNvPr id="5" name="Slide Number Placeholder 4"/>
          <p:cNvSpPr>
            <a:spLocks noGrp="1"/>
          </p:cNvSpPr>
          <p:nvPr>
            <p:ph type="sldNum" sz="quarter" idx="12"/>
          </p:nvPr>
        </p:nvSpPr>
        <p:spPr>
          <a:xfrm>
            <a:off x="7935932" y="6325599"/>
            <a:ext cx="2133600" cy="365125"/>
          </a:xfrm>
        </p:spPr>
        <p:txBody>
          <a:bodyPr/>
          <a:lstStyle/>
          <a:p>
            <a:fld id="{FA32F8ED-EEB4-4D51-9E8E-3B145D9B9811}" type="slidenum">
              <a:rPr lang="en-US" smtClean="0"/>
              <a:pPr/>
              <a:t>72</a:t>
            </a:fld>
            <a:endParaRPr lang="en-US"/>
          </a:p>
        </p:txBody>
      </p:sp>
      <p:grpSp>
        <p:nvGrpSpPr>
          <p:cNvPr id="7" name="Group 365">
            <a:extLst>
              <a:ext uri="{FF2B5EF4-FFF2-40B4-BE49-F238E27FC236}">
                <a16:creationId xmlns:a16="http://schemas.microsoft.com/office/drawing/2014/main" id="{B7D3F3A4-F6A7-ED48-80CC-C71C3A30D60C}"/>
              </a:ext>
            </a:extLst>
          </p:cNvPr>
          <p:cNvGrpSpPr>
            <a:grpSpLocks/>
          </p:cNvGrpSpPr>
          <p:nvPr/>
        </p:nvGrpSpPr>
        <p:grpSpPr bwMode="auto">
          <a:xfrm>
            <a:off x="9896249" y="4358912"/>
            <a:ext cx="184150" cy="914400"/>
            <a:chOff x="1094" y="3197"/>
            <a:chExt cx="116" cy="576"/>
          </a:xfrm>
        </p:grpSpPr>
        <p:sp>
          <p:nvSpPr>
            <p:cNvPr id="11" name="Freeform 253">
              <a:extLst>
                <a:ext uri="{FF2B5EF4-FFF2-40B4-BE49-F238E27FC236}">
                  <a16:creationId xmlns:a16="http://schemas.microsoft.com/office/drawing/2014/main" id="{2C19205D-92DD-E04A-A789-438F290A8D32}"/>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 name="Freeform 364">
              <a:extLst>
                <a:ext uri="{FF2B5EF4-FFF2-40B4-BE49-F238E27FC236}">
                  <a16:creationId xmlns:a16="http://schemas.microsoft.com/office/drawing/2014/main" id="{8CB952D5-C085-D54D-9163-C8BB733FE258}"/>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Oval 12">
            <a:extLst>
              <a:ext uri="{FF2B5EF4-FFF2-40B4-BE49-F238E27FC236}">
                <a16:creationId xmlns:a16="http://schemas.microsoft.com/office/drawing/2014/main" id="{44176300-1C4E-4843-9DAE-107DB167BCA6}"/>
              </a:ext>
            </a:extLst>
          </p:cNvPr>
          <p:cNvSpPr/>
          <p:nvPr/>
        </p:nvSpPr>
        <p:spPr>
          <a:xfrm>
            <a:off x="9903254" y="429587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3" name="Straight Arrow Connector 22">
            <a:extLst>
              <a:ext uri="{FF2B5EF4-FFF2-40B4-BE49-F238E27FC236}">
                <a16:creationId xmlns:a16="http://schemas.microsoft.com/office/drawing/2014/main" id="{C731753B-FA12-8642-BF17-89D8FBD94359}"/>
              </a:ext>
            </a:extLst>
          </p:cNvPr>
          <p:cNvCxnSpPr>
            <a:cxnSpLocks/>
          </p:cNvCxnSpPr>
          <p:nvPr/>
        </p:nvCxnSpPr>
        <p:spPr>
          <a:xfrm>
            <a:off x="8460038" y="4357402"/>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6BEC0777-77F4-4040-A37C-BE27556B4C10}"/>
              </a:ext>
            </a:extLst>
          </p:cNvPr>
          <p:cNvSpPr/>
          <p:nvPr/>
        </p:nvSpPr>
        <p:spPr>
          <a:xfrm>
            <a:off x="9901131" y="5191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7" name="Straight Arrow Connector 26">
            <a:extLst>
              <a:ext uri="{FF2B5EF4-FFF2-40B4-BE49-F238E27FC236}">
                <a16:creationId xmlns:a16="http://schemas.microsoft.com/office/drawing/2014/main" id="{301BD70D-D84E-2043-A5D2-23E181B88701}"/>
              </a:ext>
            </a:extLst>
          </p:cNvPr>
          <p:cNvCxnSpPr>
            <a:cxnSpLocks/>
          </p:cNvCxnSpPr>
          <p:nvPr/>
        </p:nvCxnSpPr>
        <p:spPr>
          <a:xfrm>
            <a:off x="8514630" y="4829175"/>
            <a:ext cx="12717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BE1BF3E-F254-ED4F-A354-26A431D52058}"/>
              </a:ext>
            </a:extLst>
          </p:cNvPr>
          <p:cNvSpPr txBox="1"/>
          <p:nvPr/>
        </p:nvSpPr>
        <p:spPr>
          <a:xfrm>
            <a:off x="10319386" y="4631446"/>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sp>
        <p:nvSpPr>
          <p:cNvPr id="33" name="Rectangle 32">
            <a:extLst>
              <a:ext uri="{FF2B5EF4-FFF2-40B4-BE49-F238E27FC236}">
                <a16:creationId xmlns:a16="http://schemas.microsoft.com/office/drawing/2014/main" id="{E2C06F8C-B00B-3C49-BA8E-2D7D73632E33}"/>
              </a:ext>
            </a:extLst>
          </p:cNvPr>
          <p:cNvSpPr/>
          <p:nvPr/>
        </p:nvSpPr>
        <p:spPr>
          <a:xfrm>
            <a:off x="7451679" y="408892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94560AE-A76E-DF4D-94C4-6C25BFC4B637}"/>
              </a:ext>
            </a:extLst>
          </p:cNvPr>
          <p:cNvSpPr txBox="1"/>
          <p:nvPr/>
        </p:nvSpPr>
        <p:spPr>
          <a:xfrm>
            <a:off x="7623676" y="565240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35" name="TextBox 34">
            <a:extLst>
              <a:ext uri="{FF2B5EF4-FFF2-40B4-BE49-F238E27FC236}">
                <a16:creationId xmlns:a16="http://schemas.microsoft.com/office/drawing/2014/main" id="{0C6BDC98-9A1F-0E43-8323-EB215D55E474}"/>
              </a:ext>
            </a:extLst>
          </p:cNvPr>
          <p:cNvSpPr txBox="1"/>
          <p:nvPr/>
        </p:nvSpPr>
        <p:spPr>
          <a:xfrm>
            <a:off x="8073788" y="42004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36" name="TextBox 35">
            <a:extLst>
              <a:ext uri="{FF2B5EF4-FFF2-40B4-BE49-F238E27FC236}">
                <a16:creationId xmlns:a16="http://schemas.microsoft.com/office/drawing/2014/main" id="{5D3E374A-237C-004B-A86A-E473C993E15A}"/>
              </a:ext>
            </a:extLst>
          </p:cNvPr>
          <p:cNvSpPr txBox="1"/>
          <p:nvPr/>
        </p:nvSpPr>
        <p:spPr>
          <a:xfrm>
            <a:off x="8017632" y="508273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37" name="TextBox 36">
            <a:extLst>
              <a:ext uri="{FF2B5EF4-FFF2-40B4-BE49-F238E27FC236}">
                <a16:creationId xmlns:a16="http://schemas.microsoft.com/office/drawing/2014/main" id="{65FF86CE-B1E7-0E43-A602-6A327F2A6113}"/>
              </a:ext>
            </a:extLst>
          </p:cNvPr>
          <p:cNvSpPr txBox="1"/>
          <p:nvPr/>
        </p:nvSpPr>
        <p:spPr>
          <a:xfrm>
            <a:off x="8117004" y="461212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38" name="Straight Arrow Connector 37">
            <a:extLst>
              <a:ext uri="{FF2B5EF4-FFF2-40B4-BE49-F238E27FC236}">
                <a16:creationId xmlns:a16="http://schemas.microsoft.com/office/drawing/2014/main" id="{37ACFC79-C761-D94D-BB56-095EA67860BA}"/>
              </a:ext>
            </a:extLst>
          </p:cNvPr>
          <p:cNvCxnSpPr>
            <a:cxnSpLocks/>
          </p:cNvCxnSpPr>
          <p:nvPr/>
        </p:nvCxnSpPr>
        <p:spPr>
          <a:xfrm>
            <a:off x="8469397" y="5254678"/>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8" name="Group 222">
            <a:extLst>
              <a:ext uri="{FF2B5EF4-FFF2-40B4-BE49-F238E27FC236}">
                <a16:creationId xmlns:a16="http://schemas.microsoft.com/office/drawing/2014/main" id="{74CC653A-62A0-F84C-B7D9-F18C855EF055}"/>
              </a:ext>
            </a:extLst>
          </p:cNvPr>
          <p:cNvGrpSpPr>
            <a:grpSpLocks/>
          </p:cNvGrpSpPr>
          <p:nvPr/>
        </p:nvGrpSpPr>
        <p:grpSpPr bwMode="auto">
          <a:xfrm>
            <a:off x="9824527" y="5239491"/>
            <a:ext cx="304800" cy="381000"/>
            <a:chOff x="4272" y="3072"/>
            <a:chExt cx="192" cy="240"/>
          </a:xfrm>
        </p:grpSpPr>
        <p:sp>
          <p:nvSpPr>
            <p:cNvPr id="29" name="Line 99">
              <a:extLst>
                <a:ext uri="{FF2B5EF4-FFF2-40B4-BE49-F238E27FC236}">
                  <a16:creationId xmlns:a16="http://schemas.microsoft.com/office/drawing/2014/main" id="{811D9DFC-8057-A645-8AD5-3D8B3465011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C70B637B-A083-0345-A37C-583A5FDA653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E2248E07-2231-4E4D-8FF4-9D56A47101B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2">
              <a:extLst>
                <a:ext uri="{FF2B5EF4-FFF2-40B4-BE49-F238E27FC236}">
                  <a16:creationId xmlns:a16="http://schemas.microsoft.com/office/drawing/2014/main" id="{4CA40391-EB58-2F43-86C4-E5C08BAEAA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3">
              <a:extLst>
                <a:ext uri="{FF2B5EF4-FFF2-40B4-BE49-F238E27FC236}">
                  <a16:creationId xmlns:a16="http://schemas.microsoft.com/office/drawing/2014/main" id="{6F71CA7B-5847-D44C-B893-C17AFAD3F12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4">
              <a:extLst>
                <a:ext uri="{FF2B5EF4-FFF2-40B4-BE49-F238E27FC236}">
                  <a16:creationId xmlns:a16="http://schemas.microsoft.com/office/drawing/2014/main" id="{B8B646B8-AC38-8E4F-8B64-DA9654F33E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4633172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voltage measurement</a:t>
            </a:r>
          </a:p>
        </p:txBody>
      </p:sp>
      <p:sp>
        <p:nvSpPr>
          <p:cNvPr id="3" name="Content Placeholder 2"/>
          <p:cNvSpPr>
            <a:spLocks noGrp="1"/>
          </p:cNvSpPr>
          <p:nvPr>
            <p:ph idx="1"/>
          </p:nvPr>
        </p:nvSpPr>
        <p:spPr>
          <a:xfrm>
            <a:off x="446398" y="1578484"/>
            <a:ext cx="5585084" cy="446961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analog level</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 5.0;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 (double)1024;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("Maximum voltage: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Maximum range: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73</a:t>
            </a:fld>
            <a:endParaRPr lang="en-US"/>
          </a:p>
        </p:txBody>
      </p:sp>
      <p:sp>
        <p:nvSpPr>
          <p:cNvPr id="6" name="Content Placeholder 2">
            <a:extLst>
              <a:ext uri="{FF2B5EF4-FFF2-40B4-BE49-F238E27FC236}">
                <a16:creationId xmlns:a16="http://schemas.microsoft.com/office/drawing/2014/main" id="{A7CBD9C3-759F-6547-99F1-615E039DEC5A}"/>
              </a:ext>
            </a:extLst>
          </p:cNvPr>
          <p:cNvSpPr txBox="1">
            <a:spLocks/>
          </p:cNvSpPr>
          <p:nvPr/>
        </p:nvSpPr>
        <p:spPr>
          <a:xfrm>
            <a:off x="6160518" y="1448458"/>
            <a:ext cx="5585084" cy="49078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int x;</a:t>
            </a:r>
          </a:p>
          <a:p>
            <a:pPr algn="l">
              <a:spcBef>
                <a:spcPts val="0"/>
              </a:spcBef>
            </a:pPr>
            <a:r>
              <a:rPr lang="en-US" sz="1600">
                <a:latin typeface="Courier New" panose="02070309020205020404" pitchFamily="49" charset="0"/>
                <a:ea typeface="Arial" charset="0"/>
                <a:cs typeface="Courier New" panose="02070309020205020404" pitchFamily="49" charset="0"/>
              </a:rPr>
              <a:t>  double y;</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delay(pinDelay);</a:t>
            </a:r>
          </a:p>
          <a:p>
            <a:pPr algn="l">
              <a:spcBef>
                <a:spcPts val="0"/>
              </a:spcBef>
            </a:pPr>
            <a:r>
              <a:rPr lang="en-US" sz="1600">
                <a:latin typeface="Courier New" panose="02070309020205020404" pitchFamily="49" charset="0"/>
                <a:ea typeface="Arial" charset="0"/>
                <a:cs typeface="Courier New" panose="02070309020205020404" pitchFamily="49" charset="0"/>
              </a:rPr>
              <a:t>    x= analogRead(inputPin);</a:t>
            </a:r>
          </a:p>
          <a:p>
            <a:pPr algn="l">
              <a:spcBef>
                <a:spcPts val="0"/>
              </a:spcBef>
            </a:pPr>
            <a:r>
              <a:rPr lang="en-US" sz="1600">
                <a:latin typeface="Courier New" panose="02070309020205020404" pitchFamily="49" charset="0"/>
                <a:ea typeface="Arial" charset="0"/>
                <a:cs typeface="Courier New" panose="02070309020205020404" pitchFamily="49" charset="0"/>
              </a:rPr>
              <a:t>    y= maxVoltage * ((double)x)/maxRange;</a:t>
            </a:r>
          </a:p>
          <a:p>
            <a:pPr algn="l">
              <a:spcBef>
                <a:spcPts val="0"/>
              </a:spcBef>
            </a:pPr>
            <a:r>
              <a:rPr lang="en-US" sz="1600">
                <a:latin typeface="Courier New" panose="02070309020205020404" pitchFamily="49" charset="0"/>
                <a:ea typeface="Arial" charset="0"/>
                <a:cs typeface="Courier New" panose="02070309020205020404" pitchFamily="49" charset="0"/>
              </a:rPr>
              <a:t>    Serial.print("Voltage: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Serial.print(y);</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378982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59482"/>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74</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228600" y="1306288"/>
            <a:ext cx="11734800" cy="17852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Raspberry Pi does not have analog pins. You must use an ADC/DAC to get analog values.</a:t>
            </a:r>
          </a:p>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We will use a popular ADC/DAC called the </a:t>
            </a:r>
            <a:r>
              <a:rPr lang="en-US" sz="2000" dirty="0">
                <a:latin typeface="Arial" panose="020B0604020202020204" pitchFamily="34" charset="0"/>
                <a:cs typeface="Arial" panose="020B0604020202020204" pitchFamily="34" charset="0"/>
              </a:rPr>
              <a:t>PCF8591 which has an I2C interface.</a:t>
            </a:r>
            <a:endParaRPr lang="en-US" sz="2000" b="1" dirty="0">
              <a:latin typeface="Arial" panose="020B0604020202020204" pitchFamily="34" charset="0"/>
              <a:cs typeface="Arial" panose="020B0604020202020204" pitchFamily="34" charset="0"/>
            </a:endParaRPr>
          </a:p>
          <a:p>
            <a:pPr marL="342900" indent="-342900" algn="l">
              <a:spcBef>
                <a:spcPts val="0"/>
              </a:spcBef>
              <a:buFont typeface="Arial" panose="020B0604020202020204" pitchFamily="34" charset="0"/>
              <a:buChar char="•"/>
            </a:pPr>
            <a:r>
              <a:rPr lang="en-US" sz="2000" b="1" dirty="0"/>
              <a:t>We use the wiringPiI2C library to interface to I2C.</a:t>
            </a:r>
          </a:p>
          <a:p>
            <a:pPr marL="342900" indent="-342900" algn="l">
              <a:spcBef>
                <a:spcPts val="0"/>
              </a:spcBef>
              <a:buFont typeface="Arial" panose="020B0604020202020204" pitchFamily="34" charset="0"/>
              <a:buChar char="•"/>
            </a:pPr>
            <a:r>
              <a:rPr lang="en-US" sz="2000" b="1" dirty="0"/>
              <a:t>The code is the same for all analog interfacing.</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Note:  You must enable the Raspberry Pi I2C kernel module or it won’t work.  To do this, run </a:t>
            </a:r>
            <a:r>
              <a:rPr lang="en-US" sz="2000" dirty="0" err="1">
                <a:latin typeface="Arial" panose="020B0604020202020204" pitchFamily="34" charset="0"/>
                <a:ea typeface="Arial" charset="0"/>
                <a:cs typeface="Arial" panose="020B0604020202020204" pitchFamily="34" charset="0"/>
              </a:rPr>
              <a:t>raspi</a:t>
            </a:r>
            <a:r>
              <a:rPr lang="en-US" sz="2000" dirty="0">
                <a:latin typeface="Arial" panose="020B0604020202020204" pitchFamily="34" charset="0"/>
                <a:ea typeface="Arial" charset="0"/>
                <a:cs typeface="Arial" panose="020B0604020202020204" pitchFamily="34" charset="0"/>
              </a:rPr>
              <a:t>-config and use the interfacing option.</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The connection to the </a:t>
            </a:r>
            <a:r>
              <a:rPr lang="en-US" sz="2000" dirty="0">
                <a:latin typeface="Arial" panose="020B0604020202020204" pitchFamily="34" charset="0"/>
                <a:cs typeface="Arial" panose="020B0604020202020204" pitchFamily="34" charset="0"/>
              </a:rPr>
              <a:t>PCF8591 are:</a:t>
            </a:r>
            <a:endParaRPr lang="en-US" dirty="0">
              <a:latin typeface="Arial" panose="020B0604020202020204" pitchFamily="34" charset="0"/>
              <a:ea typeface="Arial" charset="0"/>
              <a:cs typeface="Arial" panose="020B0604020202020204" pitchFamily="34" charset="0"/>
            </a:endParaRPr>
          </a:p>
          <a:p>
            <a:pPr lvl="2" algn="l">
              <a:spcBef>
                <a:spcPts val="0"/>
              </a:spcBef>
            </a:pPr>
            <a:r>
              <a:rPr lang="en-US" sz="2000" dirty="0">
                <a:latin typeface="Arial" panose="020B0604020202020204" pitchFamily="34" charset="0"/>
                <a:ea typeface="Arial" charset="0"/>
                <a:cs typeface="Arial" panose="020B0604020202020204" pitchFamily="34" charset="0"/>
              </a:rPr>
              <a:t>PCF			RP</a:t>
            </a:r>
          </a:p>
          <a:p>
            <a:pPr lvl="2" algn="l">
              <a:spcBef>
                <a:spcPts val="0"/>
              </a:spcBef>
            </a:pPr>
            <a:r>
              <a:rPr lang="en-US" sz="2000" dirty="0">
                <a:latin typeface="Arial" panose="020B0604020202020204" pitchFamily="34" charset="0"/>
                <a:ea typeface="Arial" charset="0"/>
                <a:cs typeface="Arial" panose="020B0604020202020204" pitchFamily="34" charset="0"/>
              </a:rPr>
              <a:t>1(ain0)     		analog-signal</a:t>
            </a:r>
          </a:p>
          <a:p>
            <a:pPr lvl="2" algn="l">
              <a:spcBef>
                <a:spcPts val="0"/>
              </a:spcBef>
            </a:pPr>
            <a:r>
              <a:rPr lang="en-US" sz="2000" dirty="0">
                <a:latin typeface="Arial" panose="020B0604020202020204" pitchFamily="34" charset="0"/>
                <a:ea typeface="Arial" charset="0"/>
                <a:cs typeface="Arial" panose="020B0604020202020204" pitchFamily="34" charset="0"/>
              </a:rPr>
              <a:t>5, 6, 7, 8  		gnd (pin 6)</a:t>
            </a:r>
          </a:p>
          <a:p>
            <a:pPr lvl="2" algn="l">
              <a:spcBef>
                <a:spcPts val="0"/>
              </a:spcBef>
            </a:pPr>
            <a:r>
              <a:rPr lang="en-US" sz="2000" dirty="0">
                <a:latin typeface="Arial" panose="020B0604020202020204" pitchFamily="34" charset="0"/>
                <a:ea typeface="Arial" charset="0"/>
                <a:cs typeface="Arial" panose="020B0604020202020204" pitchFamily="34" charset="0"/>
              </a:rPr>
              <a:t>16          		3.3 (pin 1)</a:t>
            </a:r>
          </a:p>
          <a:p>
            <a:pPr lvl="2" algn="l">
              <a:spcBef>
                <a:spcPts val="0"/>
              </a:spcBef>
            </a:pPr>
            <a:r>
              <a:rPr lang="en-US" sz="2000" dirty="0">
                <a:latin typeface="Arial" panose="020B0604020202020204" pitchFamily="34" charset="0"/>
                <a:ea typeface="Arial" charset="0"/>
                <a:cs typeface="Arial" panose="020B0604020202020204" pitchFamily="34" charset="0"/>
              </a:rPr>
              <a:t>14          		3.3v</a:t>
            </a:r>
          </a:p>
          <a:p>
            <a:pPr lvl="2" algn="l">
              <a:spcBef>
                <a:spcPts val="0"/>
              </a:spcBef>
            </a:pPr>
            <a:r>
              <a:rPr lang="en-US" sz="2000" dirty="0">
                <a:latin typeface="Arial" panose="020B0604020202020204" pitchFamily="34" charset="0"/>
                <a:ea typeface="Arial" charset="0"/>
                <a:cs typeface="Arial" panose="020B0604020202020204" pitchFamily="34" charset="0"/>
              </a:rPr>
              <a:t>13          		gnd</a:t>
            </a:r>
          </a:p>
          <a:p>
            <a:pPr lvl="2" algn="l">
              <a:spcBef>
                <a:spcPts val="0"/>
              </a:spcBef>
            </a:pPr>
            <a:r>
              <a:rPr lang="en-US" sz="2000" dirty="0">
                <a:latin typeface="Arial" panose="020B0604020202020204" pitchFamily="34" charset="0"/>
                <a:ea typeface="Arial" charset="0"/>
                <a:cs typeface="Arial" panose="020B0604020202020204" pitchFamily="34" charset="0"/>
              </a:rPr>
              <a:t>12          		gnd</a:t>
            </a:r>
          </a:p>
          <a:p>
            <a:pPr lvl="2" algn="l">
              <a:spcBef>
                <a:spcPts val="0"/>
              </a:spcBef>
            </a:pPr>
            <a:r>
              <a:rPr lang="en-US" sz="2000" dirty="0">
                <a:latin typeface="Arial" panose="020B0604020202020204" pitchFamily="34" charset="0"/>
                <a:ea typeface="Arial" charset="0"/>
                <a:cs typeface="Arial" panose="020B0604020202020204" pitchFamily="34" charset="0"/>
              </a:rPr>
              <a:t>10(scl)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5 (scl)</a:t>
            </a:r>
          </a:p>
          <a:p>
            <a:pPr lvl="2" algn="l">
              <a:spcBef>
                <a:spcPts val="0"/>
              </a:spcBef>
            </a:pPr>
            <a:r>
              <a:rPr lang="en-US" sz="2000" dirty="0">
                <a:latin typeface="Arial" panose="020B0604020202020204" pitchFamily="34" charset="0"/>
                <a:ea typeface="Arial" charset="0"/>
                <a:cs typeface="Arial" panose="020B0604020202020204" pitchFamily="34" charset="0"/>
              </a:rPr>
              <a:t> 9(sda)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3 (sda)</a:t>
            </a:r>
          </a:p>
          <a:p>
            <a:pPr marL="342900" indent="-342900" algn="l">
              <a:spcBef>
                <a:spcPts val="400"/>
              </a:spcBef>
              <a:buFont typeface="Arial" charset="0"/>
              <a:buChar char="•"/>
            </a:pPr>
            <a:endParaRPr lang="en-US" sz="2000" dirty="0"/>
          </a:p>
          <a:p>
            <a:pPr marL="342900" indent="-342900" algn="l">
              <a:spcBef>
                <a:spcPts val="400"/>
              </a:spcBef>
              <a:buFont typeface="Arial" charset="0"/>
              <a:buChar char="•"/>
            </a:pPr>
            <a:endParaRPr lang="en-US" sz="1600" dirty="0">
              <a:latin typeface="Courier New" panose="02070309020205020404" pitchFamily="49" charset="0"/>
              <a:ea typeface="Arial" charset="0"/>
              <a:cs typeface="Courier New" panose="02070309020205020404" pitchFamily="49" charset="0"/>
            </a:endParaRPr>
          </a:p>
          <a:p>
            <a:pPr algn="l"/>
            <a:endParaRPr lang="en-US" sz="1400" dirty="0">
              <a:latin typeface="Cordia New" panose="020B0304020202020204" pitchFamily="34" charset="-34"/>
              <a:ea typeface="Arial" charset="0"/>
              <a:cs typeface="Cordia New" panose="020B0304020202020204" pitchFamily="34" charset="-34"/>
            </a:endParaRPr>
          </a:p>
        </p:txBody>
      </p:sp>
    </p:spTree>
    <p:extLst>
      <p:ext uri="{BB962C8B-B14F-4D97-AF65-F5344CB8AC3E}">
        <p14:creationId xmlns:p14="http://schemas.microsoft.com/office/powerpoint/2010/main" val="4234517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7254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PCF8591 pinout and connections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75</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448569" y="1354146"/>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a:latin typeface="Arial" charset="0"/>
                <a:ea typeface="Arial" charset="0"/>
                <a:cs typeface="Arial" charset="0"/>
              </a:rPr>
              <a:t>The </a:t>
            </a:r>
            <a:r>
              <a:rPr lang="en-US" sz="2000">
                <a:latin typeface="Arial" panose="020B0604020202020204" pitchFamily="34" charset="0"/>
                <a:cs typeface="Arial" panose="020B0604020202020204" pitchFamily="34" charset="0"/>
              </a:rPr>
              <a:t>PCF8591 which employs a I2C interface to the Raspberry Pi.</a:t>
            </a:r>
            <a:r>
              <a:rPr lang="en-US" sz="2000" b="1"/>
              <a:t> </a:t>
            </a:r>
            <a:endParaRPr lang="en-US" sz="2000"/>
          </a:p>
          <a:p>
            <a:pPr marL="342900" indent="-342900" algn="l">
              <a:spcBef>
                <a:spcPts val="400"/>
              </a:spcBef>
              <a:buFont typeface="Arial" charset="0"/>
              <a:buChar char="•"/>
            </a:pPr>
            <a:endParaRPr lang="en-US" sz="1600">
              <a:latin typeface="Courier New" panose="02070309020205020404" pitchFamily="49" charset="0"/>
              <a:ea typeface="Arial" charset="0"/>
              <a:cs typeface="Courier New" panose="02070309020205020404" pitchFamily="49" charset="0"/>
            </a:endParaRPr>
          </a:p>
          <a:p>
            <a:pPr algn="l"/>
            <a:r>
              <a:rPr lang="en-US" sz="1400">
                <a:latin typeface="Cordia New" panose="020B0304020202020204" pitchFamily="34" charset="-34"/>
                <a:ea typeface="Arial" charset="0"/>
                <a:cs typeface="Cordia New" panose="020B0304020202020204" pitchFamily="34" charset="-34"/>
              </a:rPr>
              <a:t> </a:t>
            </a:r>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853520" y="1711233"/>
            <a:ext cx="2033374" cy="20378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1 – Ain</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2 – Ain</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3 – Ain</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4 - Ain</a:t>
            </a:r>
            <a:r>
              <a:rPr lang="en-US" sz="1600" baseline="-25000">
                <a:latin typeface="Calibri" panose="020F0502020204030204" pitchFamily="34" charset="0"/>
                <a:ea typeface="Arial" charset="0"/>
                <a:cs typeface="Calibri" panose="020F0502020204030204" pitchFamily="34" charset="0"/>
              </a:rPr>
              <a:t>3</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5 – A</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6 – A</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7 – A</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8 - V</a:t>
            </a:r>
            <a:r>
              <a:rPr lang="en-US" sz="1600" baseline="-25000">
                <a:latin typeface="Calibri" panose="020F0502020204030204" pitchFamily="34" charset="0"/>
                <a:ea typeface="Arial" charset="0"/>
                <a:cs typeface="Calibri" panose="020F0502020204030204" pitchFamily="34" charset="0"/>
              </a:rPr>
              <a:t>SS</a:t>
            </a:r>
          </a:p>
        </p:txBody>
      </p:sp>
      <p:sp>
        <p:nvSpPr>
          <p:cNvPr id="6" name="Content Placeholder 2">
            <a:extLst>
              <a:ext uri="{FF2B5EF4-FFF2-40B4-BE49-F238E27FC236}">
                <a16:creationId xmlns:a16="http://schemas.microsoft.com/office/drawing/2014/main" id="{C6078060-A5B4-D443-9B0A-F5532097F8A9}"/>
              </a:ext>
            </a:extLst>
          </p:cNvPr>
          <p:cNvSpPr txBox="1">
            <a:spLocks/>
          </p:cNvSpPr>
          <p:nvPr/>
        </p:nvSpPr>
        <p:spPr>
          <a:xfrm>
            <a:off x="2669438" y="1711233"/>
            <a:ext cx="1915626" cy="17765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16 - V</a:t>
            </a:r>
            <a:r>
              <a:rPr lang="en-US" sz="1600" baseline="-25000" dirty="0">
                <a:latin typeface="Calibri" panose="020F0502020204030204" pitchFamily="34" charset="0"/>
                <a:ea typeface="Arial" charset="0"/>
                <a:cs typeface="Calibri" panose="020F0502020204030204" pitchFamily="34" charset="0"/>
              </a:rPr>
              <a:t>DD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15 - </a:t>
            </a:r>
            <a:r>
              <a:rPr lang="en-US" sz="1600" dirty="0" err="1">
                <a:latin typeface="Calibri" panose="020F0502020204030204" pitchFamily="34" charset="0"/>
                <a:ea typeface="Arial" charset="0"/>
                <a:cs typeface="Calibri" panose="020F0502020204030204" pitchFamily="34" charset="0"/>
              </a:rPr>
              <a:t>A</a:t>
            </a:r>
            <a:r>
              <a:rPr lang="en-US" sz="1600" baseline="-25000" dirty="0" err="1">
                <a:latin typeface="Calibri" panose="020F0502020204030204" pitchFamily="34" charset="0"/>
                <a:ea typeface="Arial" charset="0"/>
                <a:cs typeface="Calibri" panose="020F0502020204030204" pitchFamily="34" charset="0"/>
              </a:rPr>
              <a:t>out</a:t>
            </a:r>
            <a:endParaRPr lang="en-US" sz="1600" baseline="-25000" dirty="0">
              <a:latin typeface="Calibri" panose="020F0502020204030204" pitchFamily="34" charset="0"/>
              <a:ea typeface="Arial" charset="0"/>
              <a:cs typeface="Calibri" panose="020F0502020204030204" pitchFamily="34" charset="0"/>
            </a:endParaRP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14 - V</a:t>
            </a:r>
            <a:r>
              <a:rPr lang="en-US" sz="1600" baseline="-25000" dirty="0">
                <a:latin typeface="Calibri" panose="020F0502020204030204" pitchFamily="34" charset="0"/>
                <a:ea typeface="Arial" charset="0"/>
                <a:cs typeface="Calibri" panose="020F0502020204030204" pitchFamily="34" charset="0"/>
              </a:rPr>
              <a:t>REF</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13 - A</a:t>
            </a:r>
            <a:r>
              <a:rPr lang="en-US" sz="1600" baseline="-25000" dirty="0">
                <a:latin typeface="Calibri" panose="020F0502020204030204" pitchFamily="34" charset="0"/>
                <a:ea typeface="Arial" charset="0"/>
                <a:cs typeface="Calibri" panose="020F0502020204030204" pitchFamily="34" charset="0"/>
              </a:rPr>
              <a:t>GND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12 - EXT</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11 - OSC</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10 - SCL</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9 – SDA </a:t>
            </a:r>
          </a:p>
        </p:txBody>
      </p:sp>
      <p:sp>
        <p:nvSpPr>
          <p:cNvPr id="7" name="Content Placeholder 2">
            <a:extLst>
              <a:ext uri="{FF2B5EF4-FFF2-40B4-BE49-F238E27FC236}">
                <a16:creationId xmlns:a16="http://schemas.microsoft.com/office/drawing/2014/main" id="{BFAF3F40-5BCA-1140-8801-086F8B60D9BC}"/>
              </a:ext>
            </a:extLst>
          </p:cNvPr>
          <p:cNvSpPr txBox="1">
            <a:spLocks/>
          </p:cNvSpPr>
          <p:nvPr/>
        </p:nvSpPr>
        <p:spPr>
          <a:xfrm>
            <a:off x="461634" y="3749038"/>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dirty="0">
                <a:latin typeface="Arial" charset="0"/>
                <a:ea typeface="Arial" charset="0"/>
                <a:cs typeface="Arial" charset="0"/>
              </a:rPr>
              <a:t>Raspberry Pi connections</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rPr>
              <a:t>SDA (PCF8591) </a:t>
            </a:r>
            <a:r>
              <a:rPr lang="en-US" sz="1600" dirty="0">
                <a:latin typeface="Calibri" panose="020F0502020204030204" pitchFamily="34" charset="0"/>
                <a:ea typeface="Arial" charset="0"/>
                <a:cs typeface="Calibri" panose="020F0502020204030204" pitchFamily="34" charset="0"/>
                <a:sym typeface="Wingdings" pitchFamily="2" charset="2"/>
              </a:rPr>
              <a:t> SDA</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SCL  SCL</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3.3V  V</a:t>
            </a:r>
            <a:r>
              <a:rPr lang="en-US" sz="1600" baseline="-25000" dirty="0">
                <a:latin typeface="Calibri" panose="020F0502020204030204" pitchFamily="34" charset="0"/>
                <a:ea typeface="Arial" charset="0"/>
                <a:cs typeface="Calibri" panose="020F0502020204030204" pitchFamily="34" charset="0"/>
                <a:sym typeface="Wingdings" pitchFamily="2" charset="2"/>
              </a:rPr>
              <a:t>CC</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GND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Ain0  measured quantity</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Ground A</a:t>
            </a:r>
            <a:r>
              <a:rPr lang="en-US" sz="1600" baseline="-25000" dirty="0">
                <a:latin typeface="Calibri" panose="020F0502020204030204" pitchFamily="34" charset="0"/>
                <a:ea typeface="Arial" charset="0"/>
                <a:cs typeface="Calibri" panose="020F0502020204030204" pitchFamily="34" charset="0"/>
                <a:sym typeface="Wingdings" pitchFamily="2" charset="2"/>
              </a:rPr>
              <a:t>0</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1</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2</a:t>
            </a:r>
            <a:r>
              <a:rPr lang="en-US" sz="1600" dirty="0">
                <a:latin typeface="Calibri" panose="020F0502020204030204" pitchFamily="34" charset="0"/>
                <a:ea typeface="Arial" charset="0"/>
                <a:cs typeface="Calibri" panose="020F0502020204030204" pitchFamily="34" charset="0"/>
                <a:sym typeface="Wingdings" pitchFamily="2" charset="2"/>
              </a:rPr>
              <a:t>, V</a:t>
            </a:r>
            <a:r>
              <a:rPr lang="en-US" sz="1600" baseline="-25000" dirty="0">
                <a:latin typeface="Calibri" panose="020F0502020204030204" pitchFamily="34" charset="0"/>
                <a:ea typeface="Arial" charset="0"/>
                <a:cs typeface="Calibri" panose="020F0502020204030204" pitchFamily="34" charset="0"/>
                <a:sym typeface="Wingdings" pitchFamily="2" charset="2"/>
              </a:rPr>
              <a:t>SS</a:t>
            </a:r>
          </a:p>
          <a:p>
            <a:pPr marL="800100" lvl="1" indent="-342900" algn="l">
              <a:spcBef>
                <a:spcPts val="0"/>
              </a:spcBef>
              <a:buFont typeface="Arial" charset="0"/>
              <a:buChar char="•"/>
            </a:pPr>
            <a:r>
              <a:rPr lang="en-US" sz="1600" dirty="0" err="1">
                <a:latin typeface="Calibri" panose="020F0502020204030204" pitchFamily="34" charset="0"/>
                <a:ea typeface="Arial" charset="0"/>
                <a:cs typeface="Calibri" panose="020F0502020204030204" pitchFamily="34" charset="0"/>
                <a:sym typeface="Wingdings" pitchFamily="2" charset="2"/>
              </a:rPr>
              <a:t>Aout</a:t>
            </a:r>
            <a:r>
              <a:rPr lang="en-US" sz="1600" dirty="0">
                <a:latin typeface="Calibri" panose="020F0502020204030204" pitchFamily="34" charset="0"/>
                <a:ea typeface="Arial" charset="0"/>
                <a:cs typeface="Calibri" panose="020F0502020204030204" pitchFamily="34" charset="0"/>
                <a:sym typeface="Wingdings" pitchFamily="2" charset="2"/>
              </a:rPr>
              <a:t>  through diode and 1K resistor</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AGND, EXT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Use SCL to SDA through pull-up (10K)</a:t>
            </a:r>
          </a:p>
          <a:p>
            <a:pPr marL="800100" lvl="1" indent="-342900" algn="l">
              <a:spcBef>
                <a:spcPts val="400"/>
              </a:spcBef>
              <a:buFont typeface="Arial" charset="0"/>
              <a:buChar char="•"/>
            </a:pPr>
            <a:endParaRPr lang="en-US" sz="1800" dirty="0">
              <a:latin typeface="Courier New" panose="02070309020205020404" pitchFamily="49" charset="0"/>
              <a:ea typeface="Arial" charset="0"/>
              <a:cs typeface="Courier New" panose="02070309020205020404" pitchFamily="49" charset="0"/>
            </a:endParaRPr>
          </a:p>
          <a:p>
            <a:pPr algn="l"/>
            <a:r>
              <a:rPr lang="en-US" sz="1400" dirty="0">
                <a:latin typeface="Cordia New" panose="020B0304020202020204" pitchFamily="34" charset="-34"/>
                <a:ea typeface="Arial" charset="0"/>
                <a:cs typeface="Cordia New" panose="020B0304020202020204" pitchFamily="34" charset="-34"/>
              </a:rPr>
              <a:t> </a:t>
            </a:r>
          </a:p>
        </p:txBody>
      </p:sp>
    </p:spTree>
    <p:extLst>
      <p:ext uri="{BB962C8B-B14F-4D97-AF65-F5344CB8AC3E}">
        <p14:creationId xmlns:p14="http://schemas.microsoft.com/office/powerpoint/2010/main" val="2721641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3356"/>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76</a:t>
            </a:fld>
            <a:endParaRPr lang="en-US"/>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512795" y="1091864"/>
            <a:ext cx="11372472" cy="53975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analog read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&lt;pcf8591.h&gt;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v =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(base);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printf("Voltage: %d\n", v);</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6" name="Rectangle 5">
            <a:extLst>
              <a:ext uri="{FF2B5EF4-FFF2-40B4-BE49-F238E27FC236}">
                <a16:creationId xmlns:a16="http://schemas.microsoft.com/office/drawing/2014/main" id="{B3E96CB0-C707-B449-857C-DD420FF0FEED}"/>
              </a:ext>
            </a:extLst>
          </p:cNvPr>
          <p:cNvSpPr/>
          <p:nvPr/>
        </p:nvSpPr>
        <p:spPr>
          <a:xfrm>
            <a:off x="6839660" y="1893202"/>
            <a:ext cx="1757646"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43BE43-BCF4-8949-9998-EAF9E105C716}"/>
              </a:ext>
            </a:extLst>
          </p:cNvPr>
          <p:cNvSpPr txBox="1"/>
          <p:nvPr/>
        </p:nvSpPr>
        <p:spPr>
          <a:xfrm>
            <a:off x="6860981" y="5297325"/>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37" name="Straight Arrow Connector 36">
            <a:extLst>
              <a:ext uri="{FF2B5EF4-FFF2-40B4-BE49-F238E27FC236}">
                <a16:creationId xmlns:a16="http://schemas.microsoft.com/office/drawing/2014/main" id="{4CF33DA1-C155-E041-8237-46458383ADA7}"/>
              </a:ext>
            </a:extLst>
          </p:cNvPr>
          <p:cNvCxnSpPr>
            <a:cxnSpLocks/>
          </p:cNvCxnSpPr>
          <p:nvPr/>
        </p:nvCxnSpPr>
        <p:spPr>
          <a:xfrm>
            <a:off x="8596336" y="2235326"/>
            <a:ext cx="471248" cy="0"/>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2BA8670-170E-0D46-8557-4A7B80F5FC78}"/>
              </a:ext>
            </a:extLst>
          </p:cNvPr>
          <p:cNvSpPr txBox="1"/>
          <p:nvPr/>
        </p:nvSpPr>
        <p:spPr>
          <a:xfrm>
            <a:off x="6890200" y="2066950"/>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sp>
        <p:nvSpPr>
          <p:cNvPr id="39" name="TextBox 38">
            <a:extLst>
              <a:ext uri="{FF2B5EF4-FFF2-40B4-BE49-F238E27FC236}">
                <a16:creationId xmlns:a16="http://schemas.microsoft.com/office/drawing/2014/main" id="{A2E3A695-B4A5-234F-89AC-48881E8CC16A}"/>
              </a:ext>
            </a:extLst>
          </p:cNvPr>
          <p:cNvSpPr txBox="1"/>
          <p:nvPr/>
        </p:nvSpPr>
        <p:spPr>
          <a:xfrm>
            <a:off x="6787168" y="4197700"/>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cxnSp>
        <p:nvCxnSpPr>
          <p:cNvPr id="40" name="Straight Arrow Connector 39">
            <a:extLst>
              <a:ext uri="{FF2B5EF4-FFF2-40B4-BE49-F238E27FC236}">
                <a16:creationId xmlns:a16="http://schemas.microsoft.com/office/drawing/2014/main" id="{A9968638-93FD-ED44-9B60-6EA6BCD4D158}"/>
              </a:ext>
            </a:extLst>
          </p:cNvPr>
          <p:cNvCxnSpPr>
            <a:cxnSpLocks/>
          </p:cNvCxnSpPr>
          <p:nvPr/>
        </p:nvCxnSpPr>
        <p:spPr>
          <a:xfrm>
            <a:off x="8583049" y="473820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1" name="Group 222">
            <a:extLst>
              <a:ext uri="{FF2B5EF4-FFF2-40B4-BE49-F238E27FC236}">
                <a16:creationId xmlns:a16="http://schemas.microsoft.com/office/drawing/2014/main" id="{4598CDE7-8698-2448-8B40-373AF6A4BAEF}"/>
              </a:ext>
            </a:extLst>
          </p:cNvPr>
          <p:cNvGrpSpPr>
            <a:grpSpLocks/>
          </p:cNvGrpSpPr>
          <p:nvPr/>
        </p:nvGrpSpPr>
        <p:grpSpPr bwMode="auto">
          <a:xfrm>
            <a:off x="8685660" y="4789293"/>
            <a:ext cx="304800" cy="381000"/>
            <a:chOff x="4272" y="3072"/>
            <a:chExt cx="192" cy="240"/>
          </a:xfrm>
        </p:grpSpPr>
        <p:sp>
          <p:nvSpPr>
            <p:cNvPr id="42" name="Line 99">
              <a:extLst>
                <a:ext uri="{FF2B5EF4-FFF2-40B4-BE49-F238E27FC236}">
                  <a16:creationId xmlns:a16="http://schemas.microsoft.com/office/drawing/2014/main" id="{8AADD735-DF85-7144-BB2F-41C3F3C01E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6DED7B80-5560-1648-9C08-53102494A0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8D119A6-94A1-8C49-ABEB-2DE81B6599C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05838C1E-A04A-F940-A7D2-D6CB5F954D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33F96CFC-FAD3-D140-A2C2-3913BF05BF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AA50BA87-CAF8-B446-83A5-A432862D95B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Arrow Connector 47">
            <a:extLst>
              <a:ext uri="{FF2B5EF4-FFF2-40B4-BE49-F238E27FC236}">
                <a16:creationId xmlns:a16="http://schemas.microsoft.com/office/drawing/2014/main" id="{56834859-FC93-734E-A993-BD3E9B53F3D7}"/>
              </a:ext>
            </a:extLst>
          </p:cNvPr>
          <p:cNvCxnSpPr>
            <a:cxnSpLocks/>
          </p:cNvCxnSpPr>
          <p:nvPr/>
        </p:nvCxnSpPr>
        <p:spPr>
          <a:xfrm>
            <a:off x="8596336" y="441724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976584C-47AA-6B40-B125-1A2EF350C4F8}"/>
              </a:ext>
            </a:extLst>
          </p:cNvPr>
          <p:cNvSpPr txBox="1"/>
          <p:nvPr/>
        </p:nvSpPr>
        <p:spPr>
          <a:xfrm>
            <a:off x="7161991" y="461375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53" name="Rectangle 52">
            <a:extLst>
              <a:ext uri="{FF2B5EF4-FFF2-40B4-BE49-F238E27FC236}">
                <a16:creationId xmlns:a16="http://schemas.microsoft.com/office/drawing/2014/main" id="{B17974E4-C7CC-5A49-B29A-CED5D9576BFF}"/>
              </a:ext>
            </a:extLst>
          </p:cNvPr>
          <p:cNvSpPr/>
          <p:nvPr/>
        </p:nvSpPr>
        <p:spPr>
          <a:xfrm>
            <a:off x="9074580" y="1916812"/>
            <a:ext cx="1553002"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D8D07F6-C637-B74D-832B-1AC35CB7D956}"/>
              </a:ext>
            </a:extLst>
          </p:cNvPr>
          <p:cNvSpPr txBox="1"/>
          <p:nvPr/>
        </p:nvSpPr>
        <p:spPr>
          <a:xfrm>
            <a:off x="9391791" y="5326267"/>
            <a:ext cx="126678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PCF8591</a:t>
            </a:r>
            <a:endParaRPr lang="en-US" sz="1400">
              <a:latin typeface="Arial" panose="020B0604020202020204" pitchFamily="34" charset="0"/>
              <a:cs typeface="Arial" panose="020B0604020202020204" pitchFamily="34" charset="0"/>
            </a:endParaRPr>
          </a:p>
        </p:txBody>
      </p:sp>
      <p:cxnSp>
        <p:nvCxnSpPr>
          <p:cNvPr id="55" name="Straight Arrow Connector 54">
            <a:extLst>
              <a:ext uri="{FF2B5EF4-FFF2-40B4-BE49-F238E27FC236}">
                <a16:creationId xmlns:a16="http://schemas.microsoft.com/office/drawing/2014/main" id="{B3FFD972-EFB1-394F-822F-4983A88423C3}"/>
              </a:ext>
            </a:extLst>
          </p:cNvPr>
          <p:cNvCxnSpPr>
            <a:cxnSpLocks/>
          </p:cNvCxnSpPr>
          <p:nvPr/>
        </p:nvCxnSpPr>
        <p:spPr>
          <a:xfrm>
            <a:off x="8735449" y="4736054"/>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05A260E-B4F1-4146-B70B-F9365A9C3C87}"/>
              </a:ext>
            </a:extLst>
          </p:cNvPr>
          <p:cNvSpPr txBox="1"/>
          <p:nvPr/>
        </p:nvSpPr>
        <p:spPr>
          <a:xfrm>
            <a:off x="9091676" y="4598723"/>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58" name="TextBox 57">
            <a:extLst>
              <a:ext uri="{FF2B5EF4-FFF2-40B4-BE49-F238E27FC236}">
                <a16:creationId xmlns:a16="http://schemas.microsoft.com/office/drawing/2014/main" id="{DB19E544-FAD1-C74D-B7C6-DA9495C2D5EF}"/>
              </a:ext>
            </a:extLst>
          </p:cNvPr>
          <p:cNvSpPr txBox="1"/>
          <p:nvPr/>
        </p:nvSpPr>
        <p:spPr>
          <a:xfrm>
            <a:off x="6647255" y="3797034"/>
            <a:ext cx="2127871" cy="307777"/>
          </a:xfrm>
          <a:prstGeom prst="rect">
            <a:avLst/>
          </a:prstGeom>
          <a:noFill/>
        </p:spPr>
        <p:txBody>
          <a:bodyPr wrap="square" rtlCol="0">
            <a:spAutoFit/>
          </a:bodyPr>
          <a:lstStyle/>
          <a:p>
            <a:pPr lvl="1"/>
            <a:r>
              <a:rPr lang="en-US" sz="1400" dirty="0">
                <a:latin typeface="Arial" panose="020B0604020202020204" pitchFamily="34" charset="0"/>
                <a:cs typeface="Arial" panose="020B0604020202020204" pitchFamily="34" charset="0"/>
              </a:rPr>
              <a:t>SCL, HDR pin 5</a:t>
            </a:r>
          </a:p>
        </p:txBody>
      </p:sp>
      <p:sp>
        <p:nvSpPr>
          <p:cNvPr id="59" name="TextBox 58">
            <a:extLst>
              <a:ext uri="{FF2B5EF4-FFF2-40B4-BE49-F238E27FC236}">
                <a16:creationId xmlns:a16="http://schemas.microsoft.com/office/drawing/2014/main" id="{005C9DC8-6B64-5344-87A7-052A3F413F54}"/>
              </a:ext>
            </a:extLst>
          </p:cNvPr>
          <p:cNvSpPr txBox="1"/>
          <p:nvPr/>
        </p:nvSpPr>
        <p:spPr>
          <a:xfrm>
            <a:off x="9053660" y="3804438"/>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60" name="TextBox 59">
            <a:extLst>
              <a:ext uri="{FF2B5EF4-FFF2-40B4-BE49-F238E27FC236}">
                <a16:creationId xmlns:a16="http://schemas.microsoft.com/office/drawing/2014/main" id="{0DDEBA95-2264-4142-9931-F90F314D6FEB}"/>
              </a:ext>
            </a:extLst>
          </p:cNvPr>
          <p:cNvSpPr txBox="1"/>
          <p:nvPr/>
        </p:nvSpPr>
        <p:spPr>
          <a:xfrm>
            <a:off x="9051512" y="4265933"/>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61" name="TextBox 60">
            <a:extLst>
              <a:ext uri="{FF2B5EF4-FFF2-40B4-BE49-F238E27FC236}">
                <a16:creationId xmlns:a16="http://schemas.microsoft.com/office/drawing/2014/main" id="{A2BE002C-70D8-8841-8E8A-F20F082396A5}"/>
              </a:ext>
            </a:extLst>
          </p:cNvPr>
          <p:cNvSpPr txBox="1"/>
          <p:nvPr/>
        </p:nvSpPr>
        <p:spPr>
          <a:xfrm>
            <a:off x="9942499" y="2846169"/>
            <a:ext cx="68508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Ain0</a:t>
            </a:r>
          </a:p>
        </p:txBody>
      </p:sp>
      <p:sp>
        <p:nvSpPr>
          <p:cNvPr id="62" name="TextBox 61">
            <a:extLst>
              <a:ext uri="{FF2B5EF4-FFF2-40B4-BE49-F238E27FC236}">
                <a16:creationId xmlns:a16="http://schemas.microsoft.com/office/drawing/2014/main" id="{2E660CCB-280A-A64F-9C92-4DECBF2DBFF4}"/>
              </a:ext>
            </a:extLst>
          </p:cNvPr>
          <p:cNvSpPr txBox="1"/>
          <p:nvPr/>
        </p:nvSpPr>
        <p:spPr>
          <a:xfrm>
            <a:off x="9090149" y="2089402"/>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grpSp>
        <p:nvGrpSpPr>
          <p:cNvPr id="63" name="Group 365">
            <a:extLst>
              <a:ext uri="{FF2B5EF4-FFF2-40B4-BE49-F238E27FC236}">
                <a16:creationId xmlns:a16="http://schemas.microsoft.com/office/drawing/2014/main" id="{DFC567B5-718A-CE41-A127-66CE9F9B74B0}"/>
              </a:ext>
            </a:extLst>
          </p:cNvPr>
          <p:cNvGrpSpPr>
            <a:grpSpLocks/>
          </p:cNvGrpSpPr>
          <p:nvPr/>
        </p:nvGrpSpPr>
        <p:grpSpPr bwMode="auto">
          <a:xfrm>
            <a:off x="11447117" y="2633354"/>
            <a:ext cx="184150" cy="914400"/>
            <a:chOff x="1094" y="3197"/>
            <a:chExt cx="116" cy="576"/>
          </a:xfrm>
        </p:grpSpPr>
        <p:sp>
          <p:nvSpPr>
            <p:cNvPr id="64" name="Freeform 253">
              <a:extLst>
                <a:ext uri="{FF2B5EF4-FFF2-40B4-BE49-F238E27FC236}">
                  <a16:creationId xmlns:a16="http://schemas.microsoft.com/office/drawing/2014/main" id="{35C4E74A-1659-E847-8F6B-E2FC1080CDBC}"/>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364">
              <a:extLst>
                <a:ext uri="{FF2B5EF4-FFF2-40B4-BE49-F238E27FC236}">
                  <a16:creationId xmlns:a16="http://schemas.microsoft.com/office/drawing/2014/main" id="{CB382E50-E65A-9646-BEA8-2E680F1C846F}"/>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5" name="Straight Arrow Connector 74">
            <a:extLst>
              <a:ext uri="{FF2B5EF4-FFF2-40B4-BE49-F238E27FC236}">
                <a16:creationId xmlns:a16="http://schemas.microsoft.com/office/drawing/2014/main" id="{5DF9C860-A0C9-C84A-AE2E-37094F5778FD}"/>
              </a:ext>
            </a:extLst>
          </p:cNvPr>
          <p:cNvCxnSpPr>
            <a:cxnSpLocks/>
          </p:cNvCxnSpPr>
          <p:nvPr/>
        </p:nvCxnSpPr>
        <p:spPr>
          <a:xfrm>
            <a:off x="11542152" y="1571223"/>
            <a:ext cx="0" cy="106213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AF9F353-A062-C14B-9E7B-DA50ABAA941B}"/>
              </a:ext>
            </a:extLst>
          </p:cNvPr>
          <p:cNvCxnSpPr>
            <a:cxnSpLocks/>
          </p:cNvCxnSpPr>
          <p:nvPr/>
        </p:nvCxnSpPr>
        <p:spPr>
          <a:xfrm>
            <a:off x="10617594" y="3012644"/>
            <a:ext cx="719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D2E6F73-774E-AE45-B5A0-F446925820DA}"/>
              </a:ext>
            </a:extLst>
          </p:cNvPr>
          <p:cNvSpPr txBox="1"/>
          <p:nvPr/>
        </p:nvSpPr>
        <p:spPr>
          <a:xfrm>
            <a:off x="10692440" y="3175765"/>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cxnSp>
        <p:nvCxnSpPr>
          <p:cNvPr id="80" name="Straight Arrow Connector 79">
            <a:extLst>
              <a:ext uri="{FF2B5EF4-FFF2-40B4-BE49-F238E27FC236}">
                <a16:creationId xmlns:a16="http://schemas.microsoft.com/office/drawing/2014/main" id="{6E0E8AC8-29D3-914B-95E1-09A56C104071}"/>
              </a:ext>
            </a:extLst>
          </p:cNvPr>
          <p:cNvCxnSpPr>
            <a:cxnSpLocks/>
          </p:cNvCxnSpPr>
          <p:nvPr/>
        </p:nvCxnSpPr>
        <p:spPr>
          <a:xfrm>
            <a:off x="8581309" y="395145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25D9F3-9F32-7849-8E0E-E6B8A81AD325}"/>
              </a:ext>
            </a:extLst>
          </p:cNvPr>
          <p:cNvCxnSpPr>
            <a:cxnSpLocks/>
          </p:cNvCxnSpPr>
          <p:nvPr/>
        </p:nvCxnSpPr>
        <p:spPr>
          <a:xfrm flipV="1">
            <a:off x="8767359" y="1583567"/>
            <a:ext cx="2770590" cy="13419"/>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38AAFF-3FE7-5E4E-A338-372D0B08E033}"/>
              </a:ext>
            </a:extLst>
          </p:cNvPr>
          <p:cNvCxnSpPr>
            <a:cxnSpLocks/>
          </p:cNvCxnSpPr>
          <p:nvPr/>
        </p:nvCxnSpPr>
        <p:spPr>
          <a:xfrm flipV="1">
            <a:off x="8786931" y="1596986"/>
            <a:ext cx="442" cy="646304"/>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0" name="Group 222">
            <a:extLst>
              <a:ext uri="{FF2B5EF4-FFF2-40B4-BE49-F238E27FC236}">
                <a16:creationId xmlns:a16="http://schemas.microsoft.com/office/drawing/2014/main" id="{266FF829-986F-AB4A-AC20-FA5C9FB51424}"/>
              </a:ext>
            </a:extLst>
          </p:cNvPr>
          <p:cNvGrpSpPr>
            <a:grpSpLocks/>
          </p:cNvGrpSpPr>
          <p:nvPr/>
        </p:nvGrpSpPr>
        <p:grpSpPr bwMode="auto">
          <a:xfrm>
            <a:off x="11387928" y="3530347"/>
            <a:ext cx="304800" cy="381000"/>
            <a:chOff x="4272" y="3072"/>
            <a:chExt cx="192" cy="240"/>
          </a:xfrm>
        </p:grpSpPr>
        <p:sp>
          <p:nvSpPr>
            <p:cNvPr id="91" name="Line 99">
              <a:extLst>
                <a:ext uri="{FF2B5EF4-FFF2-40B4-BE49-F238E27FC236}">
                  <a16:creationId xmlns:a16="http://schemas.microsoft.com/office/drawing/2014/main" id="{EA582339-79BD-5945-85A5-B630ECB668B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C73A133E-8181-C14C-AC7C-FDC2051288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4C68403A-D98A-DB41-9857-02AD24ADBC3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F8BC7C3E-A4C2-014A-A2E7-BBFEDC98129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6A6E0170-2786-6043-8D4B-5055C5B45D8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B8E6270B-7561-7447-BE6F-61C803733DD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C05DF589-BC01-3A49-8892-5212DB8522C2}"/>
              </a:ext>
            </a:extLst>
          </p:cNvPr>
          <p:cNvSpPr/>
          <p:nvPr/>
        </p:nvSpPr>
        <p:spPr>
          <a:xfrm>
            <a:off x="8751106" y="1552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a:extLst>
              <a:ext uri="{FF2B5EF4-FFF2-40B4-BE49-F238E27FC236}">
                <a16:creationId xmlns:a16="http://schemas.microsoft.com/office/drawing/2014/main" id="{7D16EFAA-0D61-B944-8651-7D91B16F18F7}"/>
              </a:ext>
            </a:extLst>
          </p:cNvPr>
          <p:cNvSpPr/>
          <p:nvPr/>
        </p:nvSpPr>
        <p:spPr>
          <a:xfrm>
            <a:off x="8766346" y="46921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1" name="Oval 50">
            <a:extLst>
              <a:ext uri="{FF2B5EF4-FFF2-40B4-BE49-F238E27FC236}">
                <a16:creationId xmlns:a16="http://schemas.microsoft.com/office/drawing/2014/main" id="{553F89CD-1477-B341-A1DC-147150EE54C3}"/>
              </a:ext>
            </a:extLst>
          </p:cNvPr>
          <p:cNvSpPr/>
          <p:nvPr/>
        </p:nvSpPr>
        <p:spPr>
          <a:xfrm>
            <a:off x="11479066" y="153742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254844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457" y="162650"/>
            <a:ext cx="11395612" cy="868362"/>
          </a:xfrm>
        </p:spPr>
        <p:txBody>
          <a:bodyPr anchor="ctr">
            <a:normAutofit/>
          </a:bodyPr>
          <a:lstStyle/>
          <a:p>
            <a:pPr algn="ctr"/>
            <a:r>
              <a:rPr lang="en-US" sz="4400">
                <a:latin typeface="Arial" panose="020B0604020202020204" pitchFamily="34" charset="0"/>
                <a:cs typeface="Arial" panose="020B0604020202020204" pitchFamily="34" charset="0"/>
              </a:rPr>
              <a:t>Lab: Measure Distance</a:t>
            </a:r>
          </a:p>
        </p:txBody>
      </p:sp>
      <p:sp>
        <p:nvSpPr>
          <p:cNvPr id="3" name="Content Placeholder 2"/>
          <p:cNvSpPr>
            <a:spLocks noGrp="1"/>
          </p:cNvSpPr>
          <p:nvPr>
            <p:ph idx="1"/>
          </p:nvPr>
        </p:nvSpPr>
        <p:spPr>
          <a:xfrm>
            <a:off x="398194" y="1367103"/>
            <a:ext cx="11395612" cy="168415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Wire the the Arduino to the “ping” sensor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HC-SR04</a:t>
            </a:r>
            <a:r>
              <a:rPr lang="en-US" sz="2000" dirty="0">
                <a:latin typeface="Arial" charset="0"/>
                <a:ea typeface="Arial" charset="0"/>
                <a:cs typeface="Arial" charset="0"/>
              </a:rPr>
              <a:t>) as indicated.</a:t>
            </a:r>
          </a:p>
          <a:p>
            <a:pPr marL="342900" indent="-342900" algn="l">
              <a:spcBef>
                <a:spcPts val="400"/>
              </a:spcBef>
              <a:buFont typeface="Arial" charset="0"/>
              <a:buChar char="•"/>
            </a:pPr>
            <a:r>
              <a:rPr lang="en-US" sz="2000" dirty="0">
                <a:latin typeface="Arial" charset="0"/>
                <a:ea typeface="Arial" charset="0"/>
                <a:cs typeface="Arial" charset="0"/>
              </a:rPr>
              <a:t>The Ping sensor only works up to about 1 meter.</a:t>
            </a:r>
          </a:p>
          <a:p>
            <a:pPr marL="342900" indent="-342900" algn="l">
              <a:spcBef>
                <a:spcPts val="400"/>
              </a:spcBef>
              <a:buFont typeface="Arial" charset="0"/>
              <a:buChar char="•"/>
            </a:pPr>
            <a:r>
              <a:rPr lang="en-US" sz="2000" dirty="0">
                <a:latin typeface="Arial" charset="0"/>
                <a:ea typeface="Arial" charset="0"/>
                <a:cs typeface="Arial" charset="0"/>
              </a:rPr>
              <a:t>The code is in the appendix.  The output below was obtained moving an object at varying distances from the sensor.  Distance is in cm.</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77</a:t>
            </a:fld>
            <a:endParaRPr lang="en-US"/>
          </a:p>
        </p:txBody>
      </p:sp>
      <p:sp>
        <p:nvSpPr>
          <p:cNvPr id="6" name="Rectangle 5">
            <a:extLst>
              <a:ext uri="{FF2B5EF4-FFF2-40B4-BE49-F238E27FC236}">
                <a16:creationId xmlns:a16="http://schemas.microsoft.com/office/drawing/2014/main" id="{AB6EFCF4-4778-584F-BB98-E99689763E9D}"/>
              </a:ext>
            </a:extLst>
          </p:cNvPr>
          <p:cNvSpPr/>
          <p:nvPr/>
        </p:nvSpPr>
        <p:spPr>
          <a:xfrm>
            <a:off x="7673748" y="4355316"/>
            <a:ext cx="1062951" cy="203132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9A7522-936E-D045-AC8F-D5D47F37AA3A}"/>
              </a:ext>
            </a:extLst>
          </p:cNvPr>
          <p:cNvSpPr txBox="1"/>
          <p:nvPr/>
        </p:nvSpPr>
        <p:spPr>
          <a:xfrm>
            <a:off x="7845745" y="6011784"/>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65D2BA7-CCA7-E645-83C1-157688E29B6F}"/>
              </a:ext>
            </a:extLst>
          </p:cNvPr>
          <p:cNvSpPr txBox="1"/>
          <p:nvPr/>
        </p:nvSpPr>
        <p:spPr>
          <a:xfrm>
            <a:off x="8295857" y="448045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F7270BEA-21D9-A04B-BB80-5CF533D9652E}"/>
              </a:ext>
            </a:extLst>
          </p:cNvPr>
          <p:cNvSpPr txBox="1"/>
          <p:nvPr/>
        </p:nvSpPr>
        <p:spPr>
          <a:xfrm>
            <a:off x="8239701" y="560844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56D0A08-3FD6-7147-BEAA-4F98ABAC0850}"/>
              </a:ext>
            </a:extLst>
          </p:cNvPr>
          <p:cNvSpPr txBox="1"/>
          <p:nvPr/>
        </p:nvSpPr>
        <p:spPr>
          <a:xfrm>
            <a:off x="8339073" y="48512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11" name="Rectangle 10">
            <a:extLst>
              <a:ext uri="{FF2B5EF4-FFF2-40B4-BE49-F238E27FC236}">
                <a16:creationId xmlns:a16="http://schemas.microsoft.com/office/drawing/2014/main" id="{0B48FD22-CC55-2F49-83C6-75EA4AE713BD}"/>
              </a:ext>
            </a:extLst>
          </p:cNvPr>
          <p:cNvSpPr/>
          <p:nvPr/>
        </p:nvSpPr>
        <p:spPr>
          <a:xfrm>
            <a:off x="10376703" y="4355316"/>
            <a:ext cx="1062951" cy="195890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019DEF7-9283-094A-90E7-47563B064177}"/>
              </a:ext>
            </a:extLst>
          </p:cNvPr>
          <p:cNvSpPr txBox="1"/>
          <p:nvPr/>
        </p:nvSpPr>
        <p:spPr>
          <a:xfrm>
            <a:off x="10441097" y="5975666"/>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a:t>
            </a:r>
          </a:p>
        </p:txBody>
      </p:sp>
      <p:sp>
        <p:nvSpPr>
          <p:cNvPr id="13" name="TextBox 12">
            <a:extLst>
              <a:ext uri="{FF2B5EF4-FFF2-40B4-BE49-F238E27FC236}">
                <a16:creationId xmlns:a16="http://schemas.microsoft.com/office/drawing/2014/main" id="{88DC90F7-1442-C546-B7E0-BC1D666E963A}"/>
              </a:ext>
            </a:extLst>
          </p:cNvPr>
          <p:cNvSpPr txBox="1"/>
          <p:nvPr/>
        </p:nvSpPr>
        <p:spPr>
          <a:xfrm>
            <a:off x="10399890" y="4482724"/>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075B87-3FA1-2945-A9D6-4A6D38E187AF}"/>
              </a:ext>
            </a:extLst>
          </p:cNvPr>
          <p:cNvSpPr txBox="1"/>
          <p:nvPr/>
        </p:nvSpPr>
        <p:spPr>
          <a:xfrm>
            <a:off x="10374866" y="4880788"/>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15" name="TextBox 14">
            <a:extLst>
              <a:ext uri="{FF2B5EF4-FFF2-40B4-BE49-F238E27FC236}">
                <a16:creationId xmlns:a16="http://schemas.microsoft.com/office/drawing/2014/main" id="{8A8D261A-1EB6-FD4B-BED7-BA369CF5D51D}"/>
              </a:ext>
            </a:extLst>
          </p:cNvPr>
          <p:cNvSpPr txBox="1"/>
          <p:nvPr/>
        </p:nvSpPr>
        <p:spPr>
          <a:xfrm>
            <a:off x="10349842" y="5265203"/>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16" name="TextBox 15">
            <a:extLst>
              <a:ext uri="{FF2B5EF4-FFF2-40B4-BE49-F238E27FC236}">
                <a16:creationId xmlns:a16="http://schemas.microsoft.com/office/drawing/2014/main" id="{399B31A5-4935-5C45-B8BF-683791F425A3}"/>
              </a:ext>
            </a:extLst>
          </p:cNvPr>
          <p:cNvSpPr txBox="1"/>
          <p:nvPr/>
        </p:nvSpPr>
        <p:spPr>
          <a:xfrm>
            <a:off x="10338466" y="569056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7" name="TextBox 16">
            <a:extLst>
              <a:ext uri="{FF2B5EF4-FFF2-40B4-BE49-F238E27FC236}">
                <a16:creationId xmlns:a16="http://schemas.microsoft.com/office/drawing/2014/main" id="{2623B47F-2138-8B4A-8582-427B219AE55D}"/>
              </a:ext>
            </a:extLst>
          </p:cNvPr>
          <p:cNvSpPr txBox="1"/>
          <p:nvPr/>
        </p:nvSpPr>
        <p:spPr>
          <a:xfrm>
            <a:off x="8341346" y="523563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8" name="TextBox 17">
            <a:extLst>
              <a:ext uri="{FF2B5EF4-FFF2-40B4-BE49-F238E27FC236}">
                <a16:creationId xmlns:a16="http://schemas.microsoft.com/office/drawing/2014/main" id="{C148856E-A70D-1542-8A09-D7BBEBDC21D1}"/>
              </a:ext>
            </a:extLst>
          </p:cNvPr>
          <p:cNvSpPr txBox="1"/>
          <p:nvPr/>
        </p:nvSpPr>
        <p:spPr>
          <a:xfrm>
            <a:off x="8297696" y="448087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cxnSp>
        <p:nvCxnSpPr>
          <p:cNvPr id="19" name="Straight Connector 18">
            <a:extLst>
              <a:ext uri="{FF2B5EF4-FFF2-40B4-BE49-F238E27FC236}">
                <a16:creationId xmlns:a16="http://schemas.microsoft.com/office/drawing/2014/main" id="{201D19B4-E215-C14A-BDCB-B02DE4117B07}"/>
              </a:ext>
            </a:extLst>
          </p:cNvPr>
          <p:cNvCxnSpPr/>
          <p:nvPr/>
        </p:nvCxnSpPr>
        <p:spPr>
          <a:xfrm>
            <a:off x="8736699" y="463434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8214A1-5F64-D045-97E7-2E6B8B463816}"/>
              </a:ext>
            </a:extLst>
          </p:cNvPr>
          <p:cNvCxnSpPr/>
          <p:nvPr/>
        </p:nvCxnSpPr>
        <p:spPr>
          <a:xfrm>
            <a:off x="8725326" y="58512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7FE87BB-A6CF-A34C-BE34-7F05D1744138}"/>
              </a:ext>
            </a:extLst>
          </p:cNvPr>
          <p:cNvCxnSpPr>
            <a:cxnSpLocks/>
            <a:endCxn id="14" idx="1"/>
          </p:cNvCxnSpPr>
          <p:nvPr/>
        </p:nvCxnSpPr>
        <p:spPr>
          <a:xfrm flipV="1">
            <a:off x="8752621" y="5034677"/>
            <a:ext cx="1622245" cy="1137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1E847C0-B57F-A342-9802-66B653480BF2}"/>
              </a:ext>
            </a:extLst>
          </p:cNvPr>
          <p:cNvCxnSpPr/>
          <p:nvPr/>
        </p:nvCxnSpPr>
        <p:spPr>
          <a:xfrm>
            <a:off x="8741245" y="540316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3E915C4-3174-CB43-99AF-355B28173F38}"/>
              </a:ext>
            </a:extLst>
          </p:cNvPr>
          <p:cNvSpPr txBox="1"/>
          <p:nvPr/>
        </p:nvSpPr>
        <p:spPr>
          <a:xfrm>
            <a:off x="1551707" y="3086703"/>
            <a:ext cx="2187143" cy="3416320"/>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7</a:t>
            </a:r>
          </a:p>
          <a:p>
            <a:r>
              <a:rPr lang="en-US">
                <a:latin typeface="Courier New" panose="02070309020205020404" pitchFamily="49" charset="0"/>
                <a:cs typeface="Courier New" panose="02070309020205020404" pitchFamily="49" charset="0"/>
              </a:rPr>
              <a:t>6</a:t>
            </a:r>
          </a:p>
          <a:p>
            <a:r>
              <a:rPr lang="en-US">
                <a:latin typeface="Courier New" panose="02070309020205020404" pitchFamily="49" charset="0"/>
                <a:cs typeface="Courier New" panose="02070309020205020404" pitchFamily="49" charset="0"/>
              </a:rPr>
              <a:t>10</a:t>
            </a:r>
          </a:p>
          <a:p>
            <a:r>
              <a:rPr lang="en-US">
                <a:latin typeface="Courier New" panose="02070309020205020404" pitchFamily="49" charset="0"/>
                <a:cs typeface="Courier New" panose="02070309020205020404" pitchFamily="49" charset="0"/>
              </a:rPr>
              <a:t>15</a:t>
            </a:r>
          </a:p>
          <a:p>
            <a:r>
              <a:rPr lang="en-US">
                <a:latin typeface="Courier New" panose="02070309020205020404" pitchFamily="49" charset="0"/>
                <a:cs typeface="Courier New" panose="02070309020205020404" pitchFamily="49" charset="0"/>
              </a:rPr>
              <a:t>21</a:t>
            </a:r>
          </a:p>
          <a:p>
            <a:r>
              <a:rPr lang="en-US">
                <a:latin typeface="Courier New" panose="02070309020205020404" pitchFamily="49" charset="0"/>
                <a:cs typeface="Courier New" panose="02070309020205020404" pitchFamily="49" charset="0"/>
              </a:rPr>
              <a:t>26</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31</a:t>
            </a:r>
          </a:p>
          <a:p>
            <a:r>
              <a:rPr lang="en-US">
                <a:latin typeface="Courier New" panose="02070309020205020404" pitchFamily="49" charset="0"/>
                <a:cs typeface="Courier New" panose="02070309020205020404" pitchFamily="49" charset="0"/>
              </a:rPr>
              <a:t>24</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10</a:t>
            </a:r>
          </a:p>
          <a:p>
            <a:endParaRPr lang="en-US">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19B3FC9F-BCF2-3143-9757-01A68309E34B}"/>
              </a:ext>
            </a:extLst>
          </p:cNvPr>
          <p:cNvSpPr txBox="1"/>
          <p:nvPr/>
        </p:nvSpPr>
        <p:spPr>
          <a:xfrm>
            <a:off x="3482976" y="3101233"/>
            <a:ext cx="1535334" cy="286232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9</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14</a:t>
            </a:r>
          </a:p>
          <a:p>
            <a:r>
              <a:rPr lang="en-US">
                <a:latin typeface="Courier New" panose="02070309020205020404" pitchFamily="49" charset="0"/>
                <a:cs typeface="Courier New" panose="02070309020205020404" pitchFamily="49" charset="0"/>
              </a:rPr>
              <a:t>22</a:t>
            </a:r>
          </a:p>
          <a:p>
            <a:r>
              <a:rPr lang="en-US">
                <a:latin typeface="Courier New" panose="02070309020205020404" pitchFamily="49" charset="0"/>
                <a:cs typeface="Courier New" panose="02070309020205020404" pitchFamily="49" charset="0"/>
              </a:rPr>
              <a:t>25</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36</a:t>
            </a:r>
          </a:p>
          <a:p>
            <a:r>
              <a:rPr lang="en-US">
                <a:latin typeface="Courier New" panose="02070309020205020404" pitchFamily="49" charset="0"/>
                <a:cs typeface="Courier New" panose="02070309020205020404" pitchFamily="49" charset="0"/>
              </a:rPr>
              <a:t>38</a:t>
            </a:r>
          </a:p>
          <a:p>
            <a:r>
              <a:rPr lang="en-US">
                <a:latin typeface="Courier New" panose="02070309020205020404" pitchFamily="49" charset="0"/>
                <a:cs typeface="Courier New" panose="02070309020205020404" pitchFamily="49" charset="0"/>
              </a:rPr>
              <a:t>24</a:t>
            </a:r>
          </a:p>
        </p:txBody>
      </p:sp>
      <p:sp>
        <p:nvSpPr>
          <p:cNvPr id="24" name="TextBox 23">
            <a:extLst>
              <a:ext uri="{FF2B5EF4-FFF2-40B4-BE49-F238E27FC236}">
                <a16:creationId xmlns:a16="http://schemas.microsoft.com/office/drawing/2014/main" id="{796804E6-D3A7-364E-B695-CE3CF4DC7D00}"/>
              </a:ext>
            </a:extLst>
          </p:cNvPr>
          <p:cNvSpPr txBox="1"/>
          <p:nvPr/>
        </p:nvSpPr>
        <p:spPr>
          <a:xfrm>
            <a:off x="5212632" y="3108902"/>
            <a:ext cx="1443845" cy="2031325"/>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13</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4</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108</a:t>
            </a:r>
          </a:p>
          <a:p>
            <a:r>
              <a:rPr lang="en-US">
                <a:latin typeface="Courier New" panose="02070309020205020404" pitchFamily="49" charset="0"/>
                <a:cs typeface="Courier New" panose="02070309020205020404" pitchFamily="49" charset="0"/>
              </a:rPr>
              <a:t>107</a:t>
            </a:r>
          </a:p>
        </p:txBody>
      </p:sp>
      <p:pic>
        <p:nvPicPr>
          <p:cNvPr id="4097" name="Picture 1" descr="page124image10019776">
            <a:extLst>
              <a:ext uri="{FF2B5EF4-FFF2-40B4-BE49-F238E27FC236}">
                <a16:creationId xmlns:a16="http://schemas.microsoft.com/office/drawing/2014/main" id="{F95391D4-C71D-4E4A-B44D-2A1B942EDE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77829" y="2646238"/>
            <a:ext cx="2315977" cy="155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9643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77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8" y="1353245"/>
            <a:ext cx="10358847"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distance with ping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pingDelay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temp = 20; // C</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331.5 + .6 * temp;  // 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("Ping sensor test");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reads a pulse (either HIGH or LOW) on a pin. If value is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waits for the pin to go from LOW to HIGH to starts timing, </a:t>
            </a:r>
          </a:p>
          <a:p>
            <a:pPr algn="l">
              <a:spcBef>
                <a:spcPts val="0"/>
              </a:spcBef>
            </a:pPr>
            <a:r>
              <a:rPr lang="en-US" sz="1600" dirty="0">
                <a:latin typeface="Courier New" panose="02070309020205020404" pitchFamily="49" charset="0"/>
                <a:ea typeface="Arial" charset="0"/>
                <a:cs typeface="Courier New" panose="02070309020205020404" pitchFamily="49" charset="0"/>
              </a:rPr>
              <a:t>// it then waits for the pin to go LOW and stops timing.</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Returns the length of the pulse in microseconds.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78</a:t>
            </a:fld>
            <a:endParaRPr lang="en-US"/>
          </a:p>
        </p:txBody>
      </p:sp>
    </p:spTree>
    <p:extLst>
      <p:ext uri="{BB962C8B-B14F-4D97-AF65-F5344CB8AC3E}">
        <p14:creationId xmlns:p14="http://schemas.microsoft.com/office/powerpoint/2010/main" val="24615433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910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9" y="1222615"/>
            <a:ext cx="9612086"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(3);</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2e6;</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100.0; // cm</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("Measured distance (cm):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79</a:t>
            </a:fld>
            <a:endParaRPr lang="en-US"/>
          </a:p>
        </p:txBody>
      </p:sp>
    </p:spTree>
    <p:extLst>
      <p:ext uri="{BB962C8B-B14F-4D97-AF65-F5344CB8AC3E}">
        <p14:creationId xmlns:p14="http://schemas.microsoft.com/office/powerpoint/2010/main" val="256703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0463"/>
            <a:ext cx="11840306" cy="868362"/>
          </a:xfrm>
        </p:spPr>
        <p:txBody>
          <a:bodyPr anchor="ctr">
            <a:normAutofit/>
          </a:bodyPr>
          <a:lstStyle/>
          <a:p>
            <a:pPr algn="ctr"/>
            <a:r>
              <a:rPr lang="en-US" sz="4400">
                <a:latin typeface="Arial" panose="020B0604020202020204" pitchFamily="34" charset="0"/>
                <a:cs typeface="Arial" panose="020B0604020202020204" pitchFamily="34" charset="0"/>
              </a:rPr>
              <a:t>Capacitors</a:t>
            </a:r>
            <a:endParaRPr lang="en-US" sz="40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583" y="1692911"/>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Electrolytic capacitor      </a:t>
                </a:r>
                <a:r>
                  <a:rPr lang="en-US" sz="1400">
                    <a:latin typeface="Arial" charset="0"/>
                    <a:ea typeface="Arial" charset="0"/>
                    <a:cs typeface="Arial" charset="0"/>
                  </a:rPr>
                  <a:t>+</a:t>
                </a:r>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farads.  Usually capacitor values vary from microfarads (𝝁F) to nano-farads (nF) to picofarads (pF). 1 𝝁F= 10</a:t>
                </a:r>
                <a:r>
                  <a:rPr lang="en-US" baseline="30000">
                    <a:latin typeface="Arial" charset="0"/>
                    <a:ea typeface="Arial" charset="0"/>
                    <a:cs typeface="Arial" charset="0"/>
                  </a:rPr>
                  <a:t>-6</a:t>
                </a:r>
                <a:r>
                  <a:rPr lang="en-US">
                    <a:latin typeface="Arial" charset="0"/>
                    <a:ea typeface="Arial" charset="0"/>
                    <a:cs typeface="Arial" charset="0"/>
                  </a:rPr>
                  <a:t> F, 1 nF = 10</a:t>
                </a:r>
                <a:r>
                  <a:rPr lang="en-US" baseline="30000">
                    <a:latin typeface="Arial" charset="0"/>
                    <a:ea typeface="Arial" charset="0"/>
                    <a:cs typeface="Arial" charset="0"/>
                  </a:rPr>
                  <a:t>-9</a:t>
                </a:r>
                <a:r>
                  <a:rPr lang="en-US">
                    <a:latin typeface="Arial" charset="0"/>
                    <a:ea typeface="Arial" charset="0"/>
                    <a:cs typeface="Arial" charset="0"/>
                  </a:rPr>
                  <a:t> F, 1 pF=10</a:t>
                </a:r>
                <a:r>
                  <a:rPr lang="en-US" baseline="30000">
                    <a:latin typeface="Arial" charset="0"/>
                    <a:ea typeface="Arial" charset="0"/>
                    <a:cs typeface="Arial" charset="0"/>
                  </a:rPr>
                  <a:t>-12</a:t>
                </a:r>
                <a:r>
                  <a:rPr lang="en-US">
                    <a:latin typeface="Arial" charset="0"/>
                    <a:ea typeface="Arial" charset="0"/>
                    <a:cs typeface="Arial" charset="0"/>
                  </a:rPr>
                  <a:t> F.</a:t>
                </a:r>
              </a:p>
              <a:p>
                <a:pPr marL="342900" indent="-342900" algn="l">
                  <a:buFont typeface="Arial" panose="020B0604020202020204" pitchFamily="34" charset="0"/>
                  <a:buChar char="•"/>
                </a:pPr>
                <a:r>
                  <a:rPr lang="en-US">
                    <a:latin typeface="Arial" charset="0"/>
                    <a:ea typeface="Arial" charset="0"/>
                    <a:cs typeface="Arial" charset="0"/>
                  </a:rPr>
                  <a:t>Law connecting charge (on a plate) and potential between plates: q = CV.</a:t>
                </a:r>
              </a:p>
              <a:p>
                <a:pPr marL="342900" indent="-342900" algn="l">
                  <a:buFont typeface="Arial" panose="020B0604020202020204" pitchFamily="34" charset="0"/>
                  <a:buChar char="•"/>
                </a:pPr>
                <a:r>
                  <a:rPr lang="en-US">
                    <a:latin typeface="Arial" panose="020B0604020202020204" pitchFamily="34" charset="0"/>
                    <a:ea typeface="Arial" charset="0"/>
                    <a:cs typeface="Arial" panose="020B0604020202020204" pitchFamily="34" charset="0"/>
                  </a:rPr>
                  <a:t>The “impedance” version of this is </a:t>
                </a: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𝐶</m:t>
                        </m:r>
                      </m:den>
                    </m:f>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in a capacitor: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𝐶</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𝑉</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𝐼</m:t>
                    </m:r>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𝑑𝑞</m:t>
                        </m:r>
                      </m:num>
                      <m:den>
                        <m:r>
                          <a:rPr lang="en-US" b="0" i="1" smtClean="0">
                            <a:latin typeface="Cambria Math" panose="02040503050406030204" pitchFamily="18" charset="0"/>
                            <a:cs typeface="Arial" panose="020B0604020202020204" pitchFamily="34" charset="0"/>
                          </a:rPr>
                          <m:t>𝑑𝑡</m:t>
                        </m:r>
                      </m:den>
                    </m:f>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𝐶</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𝑑𝑉</m:t>
                        </m:r>
                      </m:num>
                      <m:den>
                        <m:r>
                          <a:rPr lang="en-US" b="0" i="1" smtClean="0">
                            <a:latin typeface="Cambria Math" panose="02040503050406030204" pitchFamily="18" charset="0"/>
                            <a:cs typeface="Arial" panose="020B0604020202020204" pitchFamily="34" charset="0"/>
                          </a:rPr>
                          <m:t>𝑑𝑡</m:t>
                        </m:r>
                      </m:den>
                    </m:f>
                    <m:r>
                      <a:rPr lang="en-US" b="0" i="0" smtClean="0">
                        <a:latin typeface="Cambria Math" panose="02040503050406030204" pitchFamily="18" charset="0"/>
                        <a:cs typeface="Arial" panose="020B0604020202020204" pitchFamily="34" charset="0"/>
                      </a:rPr>
                      <m:t>.</m:t>
                    </m:r>
                  </m:oMath>
                </a14:m>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583" y="1692911"/>
                <a:ext cx="11582400" cy="4663440"/>
              </a:xfrm>
              <a:blipFill>
                <a:blip r:embed="rId3"/>
                <a:stretch>
                  <a:fillRect l="-657"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a:p>
        </p:txBody>
      </p:sp>
      <p:grpSp>
        <p:nvGrpSpPr>
          <p:cNvPr id="6" name="Group 210">
            <a:extLst>
              <a:ext uri="{FF2B5EF4-FFF2-40B4-BE49-F238E27FC236}">
                <a16:creationId xmlns:a16="http://schemas.microsoft.com/office/drawing/2014/main" id="{0ED0FFAD-29AA-0746-B6D1-DC6D5D2F60EA}"/>
              </a:ext>
            </a:extLst>
          </p:cNvPr>
          <p:cNvGrpSpPr>
            <a:grpSpLocks/>
          </p:cNvGrpSpPr>
          <p:nvPr/>
        </p:nvGrpSpPr>
        <p:grpSpPr bwMode="auto">
          <a:xfrm>
            <a:off x="2431143" y="1880562"/>
            <a:ext cx="304800" cy="762000"/>
            <a:chOff x="3216" y="1728"/>
            <a:chExt cx="192" cy="480"/>
          </a:xfrm>
        </p:grpSpPr>
        <p:sp>
          <p:nvSpPr>
            <p:cNvPr id="7" name="Line 8">
              <a:extLst>
                <a:ext uri="{FF2B5EF4-FFF2-40B4-BE49-F238E27FC236}">
                  <a16:creationId xmlns:a16="http://schemas.microsoft.com/office/drawing/2014/main" id="{CAA4ED3B-229A-2B48-BF24-7211CDE52C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 name="Line 9">
              <a:extLst>
                <a:ext uri="{FF2B5EF4-FFF2-40B4-BE49-F238E27FC236}">
                  <a16:creationId xmlns:a16="http://schemas.microsoft.com/office/drawing/2014/main" id="{A565B6B4-12FF-E241-A3BB-E2AC14849BD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 name="Line 10">
              <a:extLst>
                <a:ext uri="{FF2B5EF4-FFF2-40B4-BE49-F238E27FC236}">
                  <a16:creationId xmlns:a16="http://schemas.microsoft.com/office/drawing/2014/main" id="{22697B8E-0CF8-6944-836B-089A2165B7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
              <a:extLst>
                <a:ext uri="{FF2B5EF4-FFF2-40B4-BE49-F238E27FC236}">
                  <a16:creationId xmlns:a16="http://schemas.microsoft.com/office/drawing/2014/main" id="{59EBB4CD-621D-F84C-A8A8-B4EC6743DA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1" name="Group 210">
            <a:extLst>
              <a:ext uri="{FF2B5EF4-FFF2-40B4-BE49-F238E27FC236}">
                <a16:creationId xmlns:a16="http://schemas.microsoft.com/office/drawing/2014/main" id="{370470A1-4B24-A242-959A-37FCE75D7A8C}"/>
              </a:ext>
            </a:extLst>
          </p:cNvPr>
          <p:cNvGrpSpPr>
            <a:grpSpLocks/>
          </p:cNvGrpSpPr>
          <p:nvPr/>
        </p:nvGrpSpPr>
        <p:grpSpPr bwMode="auto">
          <a:xfrm>
            <a:off x="8356540" y="1918662"/>
            <a:ext cx="304800" cy="762000"/>
            <a:chOff x="3216" y="1728"/>
            <a:chExt cx="192" cy="480"/>
          </a:xfrm>
        </p:grpSpPr>
        <p:sp>
          <p:nvSpPr>
            <p:cNvPr id="12" name="Line 8">
              <a:extLst>
                <a:ext uri="{FF2B5EF4-FFF2-40B4-BE49-F238E27FC236}">
                  <a16:creationId xmlns:a16="http://schemas.microsoft.com/office/drawing/2014/main" id="{01DFE6A1-9742-CB43-8C3C-415EDF5C91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9">
              <a:extLst>
                <a:ext uri="{FF2B5EF4-FFF2-40B4-BE49-F238E27FC236}">
                  <a16:creationId xmlns:a16="http://schemas.microsoft.com/office/drawing/2014/main" id="{619C48D1-CCE0-BA4D-B4F7-6564B9123F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Line 10">
              <a:extLst>
                <a:ext uri="{FF2B5EF4-FFF2-40B4-BE49-F238E27FC236}">
                  <a16:creationId xmlns:a16="http://schemas.microsoft.com/office/drawing/2014/main" id="{2F5D8A8A-4FAA-274A-BB9A-DC2967E1A4E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11">
              <a:extLst>
                <a:ext uri="{FF2B5EF4-FFF2-40B4-BE49-F238E27FC236}">
                  <a16:creationId xmlns:a16="http://schemas.microsoft.com/office/drawing/2014/main" id="{A1E0BAC7-E7E5-2845-9A87-A6AF031D5A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4097" name="Picture 1" descr="page97image2544699840">
            <a:extLst>
              <a:ext uri="{FF2B5EF4-FFF2-40B4-BE49-F238E27FC236}">
                <a16:creationId xmlns:a16="http://schemas.microsoft.com/office/drawing/2014/main" id="{6D58F129-A1BB-F643-B819-52DFEBAAB07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02007" y="1993592"/>
            <a:ext cx="18161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98image2553438064">
            <a:extLst>
              <a:ext uri="{FF2B5EF4-FFF2-40B4-BE49-F238E27FC236}">
                <a16:creationId xmlns:a16="http://schemas.microsoft.com/office/drawing/2014/main" id="{9F7BA7FF-AE10-1142-B31F-DEC78CE8D4B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189993" y="1880562"/>
            <a:ext cx="18034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19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Ping sensor and raspberry pi</a:t>
            </a:r>
          </a:p>
        </p:txBody>
      </p:sp>
      <p:sp>
        <p:nvSpPr>
          <p:cNvPr id="3" name="Content Placeholder 2"/>
          <p:cNvSpPr>
            <a:spLocks noGrp="1"/>
          </p:cNvSpPr>
          <p:nvPr>
            <p:ph idx="1"/>
          </p:nvPr>
        </p:nvSpPr>
        <p:spPr>
          <a:xfrm>
            <a:off x="344779" y="1667655"/>
            <a:ext cx="11377748" cy="1115636"/>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gpio 7 (pin 7) and gpio 27 (pin 36).</a:t>
            </a:r>
          </a:p>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Wiring below.  Sensor pins are vcc, trigger, echo gnd (left to right from front)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80</a:t>
            </a:fld>
            <a:endParaRPr lang="en-US"/>
          </a:p>
        </p:txBody>
      </p:sp>
      <p:sp>
        <p:nvSpPr>
          <p:cNvPr id="6" name="Freeform 12">
            <a:extLst>
              <a:ext uri="{FF2B5EF4-FFF2-40B4-BE49-F238E27FC236}">
                <a16:creationId xmlns:a16="http://schemas.microsoft.com/office/drawing/2014/main" id="{F0090719-6B00-2A47-BB23-3B7ACCCC1201}"/>
              </a:ext>
            </a:extLst>
          </p:cNvPr>
          <p:cNvSpPr>
            <a:spLocks/>
          </p:cNvSpPr>
          <p:nvPr/>
        </p:nvSpPr>
        <p:spPr bwMode="auto">
          <a:xfrm rot="5400000" flipH="1">
            <a:off x="6197222" y="41863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2" name="Oval 21">
            <a:extLst>
              <a:ext uri="{FF2B5EF4-FFF2-40B4-BE49-F238E27FC236}">
                <a16:creationId xmlns:a16="http://schemas.microsoft.com/office/drawing/2014/main" id="{7ABAD080-A1A1-6742-95F0-0DD0B6A3D627}"/>
              </a:ext>
            </a:extLst>
          </p:cNvPr>
          <p:cNvSpPr/>
          <p:nvPr/>
        </p:nvSpPr>
        <p:spPr>
          <a:xfrm>
            <a:off x="4403238" y="387404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9E06AB3-6737-8C45-A96A-8F7C435965DB}"/>
              </a:ext>
            </a:extLst>
          </p:cNvPr>
          <p:cNvSpPr/>
          <p:nvPr/>
        </p:nvSpPr>
        <p:spPr>
          <a:xfrm>
            <a:off x="4395981" y="449651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4C8CC0C-DD26-9A47-9113-EEC1914206FB}"/>
              </a:ext>
            </a:extLst>
          </p:cNvPr>
          <p:cNvSpPr/>
          <p:nvPr/>
        </p:nvSpPr>
        <p:spPr>
          <a:xfrm>
            <a:off x="4403238" y="514965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CE86B8-9E0B-FD44-990B-6ABD1EC67558}"/>
              </a:ext>
            </a:extLst>
          </p:cNvPr>
          <p:cNvSpPr/>
          <p:nvPr/>
        </p:nvSpPr>
        <p:spPr>
          <a:xfrm>
            <a:off x="4410493" y="589327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BE41C87-BE89-394B-AE8B-1404944AA288}"/>
              </a:ext>
            </a:extLst>
          </p:cNvPr>
          <p:cNvSpPr txBox="1"/>
          <p:nvPr/>
        </p:nvSpPr>
        <p:spPr>
          <a:xfrm>
            <a:off x="4678428" y="3810871"/>
            <a:ext cx="595035" cy="338554"/>
          </a:xfrm>
          <a:prstGeom prst="rect">
            <a:avLst/>
          </a:prstGeom>
          <a:noFill/>
        </p:spPr>
        <p:txBody>
          <a:bodyPr wrap="none" rtlCol="0">
            <a:spAutoFit/>
          </a:bodyPr>
          <a:lstStyle/>
          <a:p>
            <a:r>
              <a:rPr lang="en-US" sz="1600" dirty="0"/>
              <a:t>Vcc</a:t>
            </a:r>
            <a:endParaRPr lang="en-US" dirty="0"/>
          </a:p>
        </p:txBody>
      </p:sp>
      <p:sp>
        <p:nvSpPr>
          <p:cNvPr id="33" name="TextBox 32">
            <a:extLst>
              <a:ext uri="{FF2B5EF4-FFF2-40B4-BE49-F238E27FC236}">
                <a16:creationId xmlns:a16="http://schemas.microsoft.com/office/drawing/2014/main" id="{4FC2D98A-D4B5-4A4D-9FA6-0EDCB5D9B856}"/>
              </a:ext>
            </a:extLst>
          </p:cNvPr>
          <p:cNvSpPr txBox="1"/>
          <p:nvPr/>
        </p:nvSpPr>
        <p:spPr>
          <a:xfrm>
            <a:off x="4671171" y="4405953"/>
            <a:ext cx="829073" cy="338554"/>
          </a:xfrm>
          <a:prstGeom prst="rect">
            <a:avLst/>
          </a:prstGeom>
          <a:noFill/>
        </p:spPr>
        <p:txBody>
          <a:bodyPr wrap="none" rtlCol="0">
            <a:spAutoFit/>
          </a:bodyPr>
          <a:lstStyle/>
          <a:p>
            <a:r>
              <a:rPr lang="en-US" sz="1600"/>
              <a:t>trigger</a:t>
            </a:r>
            <a:endParaRPr lang="en-US"/>
          </a:p>
        </p:txBody>
      </p:sp>
      <p:sp>
        <p:nvSpPr>
          <p:cNvPr id="34" name="TextBox 33">
            <a:extLst>
              <a:ext uri="{FF2B5EF4-FFF2-40B4-BE49-F238E27FC236}">
                <a16:creationId xmlns:a16="http://schemas.microsoft.com/office/drawing/2014/main" id="{17CEB81F-3AE8-E24F-92CA-1CC42530D2E2}"/>
              </a:ext>
            </a:extLst>
          </p:cNvPr>
          <p:cNvSpPr txBox="1"/>
          <p:nvPr/>
        </p:nvSpPr>
        <p:spPr>
          <a:xfrm>
            <a:off x="4685685" y="5095383"/>
            <a:ext cx="710451" cy="338554"/>
          </a:xfrm>
          <a:prstGeom prst="rect">
            <a:avLst/>
          </a:prstGeom>
          <a:noFill/>
        </p:spPr>
        <p:txBody>
          <a:bodyPr wrap="none" rtlCol="0">
            <a:spAutoFit/>
          </a:bodyPr>
          <a:lstStyle/>
          <a:p>
            <a:r>
              <a:rPr lang="en-US" sz="1600"/>
              <a:t>echo</a:t>
            </a:r>
            <a:endParaRPr lang="en-US"/>
          </a:p>
        </p:txBody>
      </p:sp>
      <p:sp>
        <p:nvSpPr>
          <p:cNvPr id="35" name="TextBox 34">
            <a:extLst>
              <a:ext uri="{FF2B5EF4-FFF2-40B4-BE49-F238E27FC236}">
                <a16:creationId xmlns:a16="http://schemas.microsoft.com/office/drawing/2014/main" id="{E0188E1E-E90D-4341-8F82-2B577C84D746}"/>
              </a:ext>
            </a:extLst>
          </p:cNvPr>
          <p:cNvSpPr txBox="1"/>
          <p:nvPr/>
        </p:nvSpPr>
        <p:spPr>
          <a:xfrm>
            <a:off x="4663913" y="5826899"/>
            <a:ext cx="588623" cy="338554"/>
          </a:xfrm>
          <a:prstGeom prst="rect">
            <a:avLst/>
          </a:prstGeom>
          <a:noFill/>
        </p:spPr>
        <p:txBody>
          <a:bodyPr wrap="none" rtlCol="0">
            <a:spAutoFit/>
          </a:bodyPr>
          <a:lstStyle/>
          <a:p>
            <a:r>
              <a:rPr lang="en-US" sz="1600" dirty="0"/>
              <a:t>gnd</a:t>
            </a:r>
            <a:endParaRPr lang="en-US" dirty="0"/>
          </a:p>
        </p:txBody>
      </p:sp>
      <p:sp>
        <p:nvSpPr>
          <p:cNvPr id="39" name="Rectangle 38">
            <a:extLst>
              <a:ext uri="{FF2B5EF4-FFF2-40B4-BE49-F238E27FC236}">
                <a16:creationId xmlns:a16="http://schemas.microsoft.com/office/drawing/2014/main" id="{8D577588-46B7-3147-AF77-E7DE3E64ACB5}"/>
              </a:ext>
            </a:extLst>
          </p:cNvPr>
          <p:cNvSpPr/>
          <p:nvPr/>
        </p:nvSpPr>
        <p:spPr>
          <a:xfrm>
            <a:off x="3770338" y="287341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9A45E1B-BC75-9B43-A3C6-620D12A77A58}"/>
              </a:ext>
            </a:extLst>
          </p:cNvPr>
          <p:cNvSpPr txBox="1"/>
          <p:nvPr/>
        </p:nvSpPr>
        <p:spPr>
          <a:xfrm>
            <a:off x="3795158" y="576032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42" name="Straight Arrow Connector 41">
            <a:extLst>
              <a:ext uri="{FF2B5EF4-FFF2-40B4-BE49-F238E27FC236}">
                <a16:creationId xmlns:a16="http://schemas.microsoft.com/office/drawing/2014/main" id="{45E4CC33-3193-CE4C-AB8F-970E16123EB3}"/>
              </a:ext>
            </a:extLst>
          </p:cNvPr>
          <p:cNvCxnSpPr>
            <a:cxnSpLocks/>
            <a:stCxn id="44" idx="3"/>
            <a:endCxn id="84" idx="1"/>
          </p:cNvCxnSpPr>
          <p:nvPr/>
        </p:nvCxnSpPr>
        <p:spPr>
          <a:xfrm flipV="1">
            <a:off x="5521243" y="32411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A4E181-43B6-284B-987C-9D966E167788}"/>
              </a:ext>
            </a:extLst>
          </p:cNvPr>
          <p:cNvSpPr txBox="1"/>
          <p:nvPr/>
        </p:nvSpPr>
        <p:spPr>
          <a:xfrm>
            <a:off x="3824377" y="309080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47" name="Group 222">
            <a:extLst>
              <a:ext uri="{FF2B5EF4-FFF2-40B4-BE49-F238E27FC236}">
                <a16:creationId xmlns:a16="http://schemas.microsoft.com/office/drawing/2014/main" id="{E37C383E-C7A8-DC40-820F-39FD74B282E9}"/>
              </a:ext>
            </a:extLst>
          </p:cNvPr>
          <p:cNvGrpSpPr>
            <a:grpSpLocks/>
          </p:cNvGrpSpPr>
          <p:nvPr/>
        </p:nvGrpSpPr>
        <p:grpSpPr bwMode="auto">
          <a:xfrm>
            <a:off x="5856357" y="5272499"/>
            <a:ext cx="304800" cy="381000"/>
            <a:chOff x="4272" y="3072"/>
            <a:chExt cx="192" cy="240"/>
          </a:xfrm>
        </p:grpSpPr>
        <p:sp>
          <p:nvSpPr>
            <p:cNvPr id="48" name="Line 99">
              <a:extLst>
                <a:ext uri="{FF2B5EF4-FFF2-40B4-BE49-F238E27FC236}">
                  <a16:creationId xmlns:a16="http://schemas.microsoft.com/office/drawing/2014/main" id="{9E2E38B6-6E33-DD40-BBC0-5F1DCF37A7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0">
              <a:extLst>
                <a:ext uri="{FF2B5EF4-FFF2-40B4-BE49-F238E27FC236}">
                  <a16:creationId xmlns:a16="http://schemas.microsoft.com/office/drawing/2014/main" id="{1D3FB385-BC82-8041-97A5-3752C16154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1">
              <a:extLst>
                <a:ext uri="{FF2B5EF4-FFF2-40B4-BE49-F238E27FC236}">
                  <a16:creationId xmlns:a16="http://schemas.microsoft.com/office/drawing/2014/main" id="{2CDB40EA-DC46-5347-88A6-A3562A8AB0F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6BE71D40-8A1D-594B-89A0-58EE06EB8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3A8CD026-4E18-2F41-91E1-17802D89E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FD3186C6-85E8-A64E-A45A-0270360DF24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Arrow Connector 53">
            <a:extLst>
              <a:ext uri="{FF2B5EF4-FFF2-40B4-BE49-F238E27FC236}">
                <a16:creationId xmlns:a16="http://schemas.microsoft.com/office/drawing/2014/main" id="{89A5D745-0540-0745-944D-B9994A53220B}"/>
              </a:ext>
            </a:extLst>
          </p:cNvPr>
          <p:cNvCxnSpPr>
            <a:cxnSpLocks/>
          </p:cNvCxnSpPr>
          <p:nvPr/>
        </p:nvCxnSpPr>
        <p:spPr>
          <a:xfrm>
            <a:off x="5530513" y="4552241"/>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D69AA7A-72B3-624D-802F-6B237B8FA4CC}"/>
              </a:ext>
            </a:extLst>
          </p:cNvPr>
          <p:cNvSpPr txBox="1"/>
          <p:nvPr/>
        </p:nvSpPr>
        <p:spPr>
          <a:xfrm>
            <a:off x="4096168" y="507674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60" name="TextBox 59">
            <a:extLst>
              <a:ext uri="{FF2B5EF4-FFF2-40B4-BE49-F238E27FC236}">
                <a16:creationId xmlns:a16="http://schemas.microsoft.com/office/drawing/2014/main" id="{F9320AE0-4C63-7348-9FE7-276F2E8A77FD}"/>
              </a:ext>
            </a:extLst>
          </p:cNvPr>
          <p:cNvSpPr txBox="1"/>
          <p:nvPr/>
        </p:nvSpPr>
        <p:spPr>
          <a:xfrm>
            <a:off x="3411914" y="3745033"/>
            <a:ext cx="2127871"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81" name="TextBox 80">
            <a:extLst>
              <a:ext uri="{FF2B5EF4-FFF2-40B4-BE49-F238E27FC236}">
                <a16:creationId xmlns:a16="http://schemas.microsoft.com/office/drawing/2014/main" id="{5D84F600-623D-4B4E-9CBE-BEBB57D16897}"/>
              </a:ext>
            </a:extLst>
          </p:cNvPr>
          <p:cNvSpPr txBox="1"/>
          <p:nvPr/>
        </p:nvSpPr>
        <p:spPr>
          <a:xfrm>
            <a:off x="3212584" y="4359002"/>
            <a:ext cx="2347073" cy="307777"/>
          </a:xfrm>
          <a:prstGeom prst="rect">
            <a:avLst/>
          </a:prstGeom>
          <a:noFill/>
        </p:spPr>
        <p:txBody>
          <a:bodyPr wrap="square" rtlCol="0">
            <a:spAutoFit/>
          </a:bodyPr>
          <a:lstStyle/>
          <a:p>
            <a:pPr lvl="1" algn="r"/>
            <a:r>
              <a:rPr lang="en-US" sz="1400">
                <a:latin typeface="Arial" panose="020B0604020202020204" pitchFamily="34" charset="0"/>
                <a:cs typeface="Arial" panose="020B0604020202020204" pitchFamily="34" charset="0"/>
              </a:rPr>
              <a:t>GPIO27, HDR pin 36</a:t>
            </a:r>
          </a:p>
        </p:txBody>
      </p:sp>
      <p:sp>
        <p:nvSpPr>
          <p:cNvPr id="82" name="Rectangle 81">
            <a:extLst>
              <a:ext uri="{FF2B5EF4-FFF2-40B4-BE49-F238E27FC236}">
                <a16:creationId xmlns:a16="http://schemas.microsoft.com/office/drawing/2014/main" id="{80562B60-AE37-F745-AF69-0B0EB316DC22}"/>
              </a:ext>
            </a:extLst>
          </p:cNvPr>
          <p:cNvSpPr/>
          <p:nvPr/>
        </p:nvSpPr>
        <p:spPr>
          <a:xfrm>
            <a:off x="6619115" y="2865743"/>
            <a:ext cx="143054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084E95E4-F853-2C46-B427-5FE34145FFC9}"/>
              </a:ext>
            </a:extLst>
          </p:cNvPr>
          <p:cNvSpPr txBox="1"/>
          <p:nvPr/>
        </p:nvSpPr>
        <p:spPr>
          <a:xfrm>
            <a:off x="6507480" y="578792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 Sensor</a:t>
            </a:r>
          </a:p>
        </p:txBody>
      </p:sp>
      <p:sp>
        <p:nvSpPr>
          <p:cNvPr id="84" name="TextBox 83">
            <a:extLst>
              <a:ext uri="{FF2B5EF4-FFF2-40B4-BE49-F238E27FC236}">
                <a16:creationId xmlns:a16="http://schemas.microsoft.com/office/drawing/2014/main" id="{051B90E5-A1FD-5644-B0F3-DDF1455259D4}"/>
              </a:ext>
            </a:extLst>
          </p:cNvPr>
          <p:cNvSpPr txBox="1"/>
          <p:nvPr/>
        </p:nvSpPr>
        <p:spPr>
          <a:xfrm>
            <a:off x="6616969" y="308722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85" name="TextBox 84">
            <a:extLst>
              <a:ext uri="{FF2B5EF4-FFF2-40B4-BE49-F238E27FC236}">
                <a16:creationId xmlns:a16="http://schemas.microsoft.com/office/drawing/2014/main" id="{C237F3A4-E540-DB4A-8A97-78220D16A2DF}"/>
              </a:ext>
            </a:extLst>
          </p:cNvPr>
          <p:cNvSpPr txBox="1"/>
          <p:nvPr/>
        </p:nvSpPr>
        <p:spPr>
          <a:xfrm>
            <a:off x="6578408" y="376185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86" name="TextBox 85">
            <a:extLst>
              <a:ext uri="{FF2B5EF4-FFF2-40B4-BE49-F238E27FC236}">
                <a16:creationId xmlns:a16="http://schemas.microsoft.com/office/drawing/2014/main" id="{ECF7C696-F27B-8E45-8DA0-60576F399F7B}"/>
              </a:ext>
            </a:extLst>
          </p:cNvPr>
          <p:cNvSpPr txBox="1"/>
          <p:nvPr/>
        </p:nvSpPr>
        <p:spPr>
          <a:xfrm>
            <a:off x="6607287" y="4362656"/>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87" name="TextBox 86">
            <a:extLst>
              <a:ext uri="{FF2B5EF4-FFF2-40B4-BE49-F238E27FC236}">
                <a16:creationId xmlns:a16="http://schemas.microsoft.com/office/drawing/2014/main" id="{E3532327-C503-4647-93F7-763635F22A31}"/>
              </a:ext>
            </a:extLst>
          </p:cNvPr>
          <p:cNvSpPr txBox="1"/>
          <p:nvPr/>
        </p:nvSpPr>
        <p:spPr>
          <a:xfrm>
            <a:off x="6607287" y="511000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88" name="Straight Arrow Connector 87">
            <a:extLst>
              <a:ext uri="{FF2B5EF4-FFF2-40B4-BE49-F238E27FC236}">
                <a16:creationId xmlns:a16="http://schemas.microsoft.com/office/drawing/2014/main" id="{38EC3B20-20E7-6449-8CC7-19591404645E}"/>
              </a:ext>
            </a:extLst>
          </p:cNvPr>
          <p:cNvCxnSpPr>
            <a:cxnSpLocks/>
          </p:cNvCxnSpPr>
          <p:nvPr/>
        </p:nvCxnSpPr>
        <p:spPr>
          <a:xfrm flipV="1">
            <a:off x="5509554" y="526108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9B9FAE-1835-DF44-B1CF-5FA661C33669}"/>
              </a:ext>
            </a:extLst>
          </p:cNvPr>
          <p:cNvCxnSpPr>
            <a:cxnSpLocks/>
          </p:cNvCxnSpPr>
          <p:nvPr/>
        </p:nvCxnSpPr>
        <p:spPr>
          <a:xfrm flipV="1">
            <a:off x="5526163" y="390970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0191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344696" y="1040052"/>
            <a:ext cx="595160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ping sensor</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Ping        RP</a:t>
            </a:r>
          </a:p>
          <a:p>
            <a:pPr algn="l">
              <a:spcBef>
                <a:spcPts val="0"/>
              </a:spcBef>
            </a:pPr>
            <a:r>
              <a:rPr lang="en-US" sz="1600" dirty="0">
                <a:latin typeface="Courier New" panose="02070309020205020404" pitchFamily="49" charset="0"/>
                <a:ea typeface="Arial" charset="0"/>
                <a:cs typeface="Courier New" panose="02070309020205020404" pitchFamily="49" charset="0"/>
              </a:rPr>
              <a:t>//    trigger     gpio 7 (pin 7)</a:t>
            </a:r>
          </a:p>
          <a:p>
            <a:pPr algn="l">
              <a:spcBef>
                <a:spcPts val="0"/>
              </a:spcBef>
            </a:pPr>
            <a:r>
              <a:rPr lang="en-US" sz="1600" dirty="0">
                <a:latin typeface="Courier New" panose="02070309020205020404" pitchFamily="49" charset="0"/>
                <a:ea typeface="Arial" charset="0"/>
                <a:cs typeface="Courier New" panose="02070309020205020404" pitchFamily="49" charset="0"/>
              </a:rPr>
              <a:t>//    echo        gpio 27 (pin 36)</a:t>
            </a:r>
          </a:p>
          <a:p>
            <a:pPr algn="l">
              <a:spcBef>
                <a:spcPts val="0"/>
              </a:spcBef>
            </a:pPr>
            <a:r>
              <a:rPr lang="en-US" sz="1600" dirty="0">
                <a:latin typeface="Courier New" panose="02070309020205020404" pitchFamily="49" charset="0"/>
                <a:ea typeface="Arial" charset="0"/>
                <a:cs typeface="Courier New" panose="02070309020205020404" pitchFamily="49" charset="0"/>
              </a:rPr>
              <a:t>//    vcc         5v</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 had to use a scope to check,</a:t>
            </a:r>
          </a:p>
          <a:p>
            <a:pPr algn="l">
              <a:spcBef>
                <a:spcPts val="0"/>
              </a:spcBef>
            </a:pPr>
            <a:r>
              <a:rPr lang="en-US" sz="1600" dirty="0">
                <a:latin typeface="Courier New" panose="02070309020205020404" pitchFamily="49" charset="0"/>
                <a:ea typeface="Arial" charset="0"/>
                <a:cs typeface="Courier New" panose="02070309020205020404" pitchFamily="49" charset="0"/>
              </a:rPr>
              <a:t>// RP pin numbering is mysterious.</a:t>
            </a:r>
          </a:p>
          <a:p>
            <a:pPr algn="l">
              <a:spcBef>
                <a:spcPts val="0"/>
              </a:spcBef>
            </a:pPr>
            <a:r>
              <a:rPr lang="en-US" sz="1600" dirty="0">
                <a:latin typeface="Courier New" panose="02070309020205020404" pitchFamily="49" charset="0"/>
                <a:ea typeface="Arial" charset="0"/>
                <a:cs typeface="Courier New" panose="02070309020205020404" pitchFamily="49" charset="0"/>
              </a:rPr>
              <a:t>// Look at the </a:t>
            </a:r>
            <a:r>
              <a:rPr lang="en-US" sz="1600" dirty="0" err="1">
                <a:latin typeface="Courier New" panose="02070309020205020404" pitchFamily="49" charset="0"/>
                <a:ea typeface="Arial" charset="0"/>
                <a:cs typeface="Courier New" panose="02070309020205020404" pitchFamily="49" charset="0"/>
              </a:rPr>
              <a:t>ifdef'd</a:t>
            </a:r>
            <a:r>
              <a:rPr lang="en-US" sz="1600" dirty="0">
                <a:latin typeface="Courier New" panose="02070309020205020404" pitchFamily="49" charset="0"/>
                <a:ea typeface="Arial" charset="0"/>
                <a:cs typeface="Courier New" panose="02070309020205020404" pitchFamily="49" charset="0"/>
              </a:rPr>
              <a:t> code below</a:t>
            </a:r>
          </a:p>
          <a:p>
            <a:pPr algn="l">
              <a:spcBef>
                <a:spcPts val="0"/>
              </a:spcBef>
            </a:pPr>
            <a:r>
              <a:rPr lang="en-US" sz="1600" dirty="0">
                <a:latin typeface="Courier New" panose="02070309020205020404" pitchFamily="49" charset="0"/>
                <a:ea typeface="Arial" charset="0"/>
                <a:cs typeface="Courier New" panose="02070309020205020404" pitchFamily="49" charset="0"/>
              </a:rPr>
              <a:t>//   to see it.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 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81</a:t>
            </a:fld>
            <a:endParaRPr lang="en-US"/>
          </a:p>
        </p:txBody>
      </p:sp>
      <p:sp>
        <p:nvSpPr>
          <p:cNvPr id="6" name="Content Placeholder 2">
            <a:extLst>
              <a:ext uri="{FF2B5EF4-FFF2-40B4-BE49-F238E27FC236}">
                <a16:creationId xmlns:a16="http://schemas.microsoft.com/office/drawing/2014/main" id="{9C890C7D-D567-EB43-BBB6-3864DAE1F486}"/>
              </a:ext>
            </a:extLst>
          </p:cNvPr>
          <p:cNvSpPr txBox="1">
            <a:spLocks/>
          </p:cNvSpPr>
          <p:nvPr/>
        </p:nvSpPr>
        <p:spPr>
          <a:xfrm>
            <a:off x="5316582" y="1104512"/>
            <a:ext cx="6675120"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 = 500; // cm</a:t>
            </a:r>
          </a:p>
          <a:p>
            <a:pPr algn="l">
              <a:spcBef>
                <a:spcPts val="0"/>
              </a:spcBef>
            </a:pPr>
            <a:r>
              <a:rPr lang="en-US" sz="1600" dirty="0">
                <a:latin typeface="Courier New" panose="02070309020205020404" pitchFamily="49" charset="0"/>
                <a:ea typeface="Arial" charset="0"/>
                <a:cs typeface="Courier New" panose="02070309020205020404" pitchFamily="49" charset="0"/>
              </a:rPr>
              <a:t>long unsigned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340.0; // speed sound(m/s)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long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(int pin, int value,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start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start)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set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set)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end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end: %d, start: %d\n",</a:t>
            </a:r>
          </a:p>
          <a:p>
            <a:pPr algn="l">
              <a:spcBef>
                <a:spcPts val="0"/>
              </a:spcBef>
            </a:pPr>
            <a:r>
              <a:rPr lang="en-US" sz="1600" dirty="0">
                <a:latin typeface="Courier New" panose="02070309020205020404" pitchFamily="49" charset="0"/>
                <a:ea typeface="Arial" charset="0"/>
                <a:cs typeface="Courier New" panose="02070309020205020404" pitchFamily="49" charset="0"/>
              </a:rPr>
              <a:t>    end, start);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end - set;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38091931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130794" y="1040372"/>
            <a:ext cx="5002909"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#if 1</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  // Find pins</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82</a:t>
            </a:fld>
            <a:endParaRPr lang="en-US"/>
          </a:p>
        </p:txBody>
      </p:sp>
      <p:sp>
        <p:nvSpPr>
          <p:cNvPr id="6" name="Content Placeholder 2">
            <a:extLst>
              <a:ext uri="{FF2B5EF4-FFF2-40B4-BE49-F238E27FC236}">
                <a16:creationId xmlns:a16="http://schemas.microsoft.com/office/drawing/2014/main" id="{4FF6DDEB-59C4-BE42-B693-0598A92B8CAE}"/>
              </a:ext>
            </a:extLst>
          </p:cNvPr>
          <p:cNvSpPr txBox="1">
            <a:spLocks/>
          </p:cNvSpPr>
          <p:nvPr/>
        </p:nvSpPr>
        <p:spPr>
          <a:xfrm>
            <a:off x="4702629" y="1230053"/>
            <a:ext cx="7489371"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(((double)</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20000.0;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*20000)/</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d;</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printf("Target distance is %8.2lf cm\n", 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10902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Calibri" panose="020F0502020204030204" pitchFamily="34" charset="0"/>
                <a:cs typeface="Calibri" panose="020F0502020204030204" pitchFamily="34" charset="0"/>
              </a:rPr>
              <a:t>DHT11 &amp; DHT22 Temperature Sensors</a:t>
            </a:r>
          </a:p>
        </p:txBody>
      </p:sp>
      <p:sp>
        <p:nvSpPr>
          <p:cNvPr id="3" name="Content Placeholder 2"/>
          <p:cNvSpPr>
            <a:spLocks noGrp="1"/>
          </p:cNvSpPr>
          <p:nvPr>
            <p:ph idx="1"/>
          </p:nvPr>
        </p:nvSpPr>
        <p:spPr>
          <a:xfrm>
            <a:off x="424215" y="1976805"/>
            <a:ext cx="11234385" cy="3976733"/>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The DHT22 temperature measuring range is from -40 to +125 degrees Celsius +-0.5 degree.  Humidity: from 0 to 100% with 2-5% accuracy.</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DHT11 temperature range is 0 to 50 degrees Celsius with +-2 degrees. Humidity: from 20 to 80% with 5% accuracy.</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Operating voltage of both sensors is from 3 to 5 volts.</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Humidity sensor has two electrodes with moisture holding substrate between them. Conductivity of the substrate changes and the resistance between these electrodes changes. This change in resistance is measured.</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Temperature sensor is NTC (negative temperature coefficient) thermistor made by sintering of semiconductive materials such as ceramics or polymers in order to provide large changes in the resistance with just small changes in temperature. </a:t>
            </a:r>
          </a:p>
          <a:p>
            <a:pPr lvl="1" algn="l"/>
            <a:endParaRPr lang="en-US" dirty="0">
              <a:latin typeface="Calibri" panose="020F0502020204030204" pitchFamily="34" charset="0"/>
              <a:ea typeface="Arial" charset="0"/>
              <a:cs typeface="Calibri" panose="020F050202020403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83</a:t>
            </a:fld>
            <a:endParaRPr lang="en-US"/>
          </a:p>
        </p:txBody>
      </p:sp>
    </p:spTree>
    <p:extLst>
      <p:ext uri="{BB962C8B-B14F-4D97-AF65-F5344CB8AC3E}">
        <p14:creationId xmlns:p14="http://schemas.microsoft.com/office/powerpoint/2010/main" val="21772989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Measure Temperature</a:t>
            </a:r>
          </a:p>
        </p:txBody>
      </p:sp>
      <p:sp>
        <p:nvSpPr>
          <p:cNvPr id="3" name="Content Placeholder 2"/>
          <p:cNvSpPr>
            <a:spLocks noGrp="1"/>
          </p:cNvSpPr>
          <p:nvPr>
            <p:ph idx="1"/>
          </p:nvPr>
        </p:nvSpPr>
        <p:spPr>
          <a:xfrm>
            <a:off x="412182" y="1673973"/>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Wire the Arduino as shown to 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DHT-11</a:t>
            </a:r>
            <a:r>
              <a:rPr lang="en-US" sz="2000" dirty="0">
                <a:latin typeface="Arial" charset="0"/>
                <a:ea typeface="Arial" charset="0"/>
                <a:cs typeface="Arial" charset="0"/>
              </a:rPr>
              <a:t> sensor.</a:t>
            </a:r>
          </a:p>
          <a:p>
            <a:pPr marL="342900" indent="-342900" algn="l">
              <a:buFont typeface="Arial" charset="0"/>
              <a:buChar char="•"/>
            </a:pPr>
            <a:r>
              <a:rPr lang="en-US" sz="2000" dirty="0">
                <a:latin typeface="Arial" charset="0"/>
                <a:ea typeface="Arial" charset="0"/>
                <a:cs typeface="Arial" charset="0"/>
              </a:rPr>
              <a:t>The code is in the appendix.  Output taken in my apartment.  I guess I need to turn up the heat.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r>
              <a:rPr lang="en-US" sz="2000" dirty="0">
                <a:latin typeface="Arial" charset="0"/>
                <a:ea typeface="Arial" charset="0"/>
                <a:cs typeface="Arial" charset="0"/>
              </a:rPr>
              <a:t>Output</a:t>
            </a:r>
            <a:endParaRPr lang="en-US" dirty="0">
              <a:latin typeface="Arial" charset="0"/>
              <a:ea typeface="Arial" charset="0"/>
              <a:cs typeface="Arial" charset="0"/>
            </a:endParaRP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84</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130060" y="397960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0902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34422" y="458525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89506" y="5449370"/>
            <a:ext cx="89095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DHT-11</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144088" y="461767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151219" y="4906298"/>
            <a:ext cx="119736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not used</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22905"/>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8516902" y="47655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5938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41" name="Picture 1" descr="page203image10028880">
            <a:extLst>
              <a:ext uri="{FF2B5EF4-FFF2-40B4-BE49-F238E27FC236}">
                <a16:creationId xmlns:a16="http://schemas.microsoft.com/office/drawing/2014/main" id="{E5DEEDDB-0E8C-1D4E-A6A1-60476A56167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57800" y="3761185"/>
            <a:ext cx="1361144" cy="20623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C05E24-7E71-6C45-9C56-FCA43F140E4F}"/>
              </a:ext>
            </a:extLst>
          </p:cNvPr>
          <p:cNvSpPr txBox="1"/>
          <p:nvPr/>
        </p:nvSpPr>
        <p:spPr>
          <a:xfrm>
            <a:off x="5938372" y="3260456"/>
            <a:ext cx="1237839" cy="369332"/>
          </a:xfrm>
          <a:prstGeom prst="rect">
            <a:avLst/>
          </a:prstGeom>
          <a:noFill/>
        </p:spPr>
        <p:txBody>
          <a:bodyPr wrap="none" rtlCol="0">
            <a:spAutoFit/>
          </a:bodyPr>
          <a:lstStyle/>
          <a:p>
            <a:r>
              <a:rPr lang="en-US" dirty="0"/>
              <a:t>Freenove</a:t>
            </a:r>
          </a:p>
        </p:txBody>
      </p:sp>
      <p:sp>
        <p:nvSpPr>
          <p:cNvPr id="20" name="TextBox 19">
            <a:extLst>
              <a:ext uri="{FF2B5EF4-FFF2-40B4-BE49-F238E27FC236}">
                <a16:creationId xmlns:a16="http://schemas.microsoft.com/office/drawing/2014/main" id="{C5BA427D-A7BF-8F45-B1B8-105712DEDD10}"/>
              </a:ext>
            </a:extLst>
          </p:cNvPr>
          <p:cNvSpPr txBox="1"/>
          <p:nvPr/>
        </p:nvSpPr>
        <p:spPr>
          <a:xfrm>
            <a:off x="4646951" y="6150957"/>
            <a:ext cx="542136" cy="307777"/>
          </a:xfrm>
          <a:prstGeom prst="rect">
            <a:avLst/>
          </a:prstGeom>
          <a:noFill/>
        </p:spPr>
        <p:txBody>
          <a:bodyPr wrap="none" rtlCol="0">
            <a:spAutoFit/>
          </a:bodyPr>
          <a:lstStyle/>
          <a:p>
            <a:r>
              <a:rPr lang="en-US" sz="1400" dirty="0"/>
              <a:t>Vcc</a:t>
            </a:r>
          </a:p>
        </p:txBody>
      </p:sp>
      <p:sp>
        <p:nvSpPr>
          <p:cNvPr id="22" name="TextBox 21">
            <a:extLst>
              <a:ext uri="{FF2B5EF4-FFF2-40B4-BE49-F238E27FC236}">
                <a16:creationId xmlns:a16="http://schemas.microsoft.com/office/drawing/2014/main" id="{01DD9CD8-0755-1449-A031-97588A473392}"/>
              </a:ext>
            </a:extLst>
          </p:cNvPr>
          <p:cNvSpPr txBox="1"/>
          <p:nvPr/>
        </p:nvSpPr>
        <p:spPr>
          <a:xfrm>
            <a:off x="5388689" y="6138467"/>
            <a:ext cx="429926" cy="307777"/>
          </a:xfrm>
          <a:prstGeom prst="rect">
            <a:avLst/>
          </a:prstGeom>
          <a:noFill/>
        </p:spPr>
        <p:txBody>
          <a:bodyPr wrap="none" rtlCol="0">
            <a:spAutoFit/>
          </a:bodyPr>
          <a:lstStyle/>
          <a:p>
            <a:r>
              <a:rPr lang="en-US" sz="1400"/>
              <a:t>Sig</a:t>
            </a:r>
          </a:p>
        </p:txBody>
      </p:sp>
      <p:sp>
        <p:nvSpPr>
          <p:cNvPr id="23" name="TextBox 22">
            <a:extLst>
              <a:ext uri="{FF2B5EF4-FFF2-40B4-BE49-F238E27FC236}">
                <a16:creationId xmlns:a16="http://schemas.microsoft.com/office/drawing/2014/main" id="{5E08348E-4FED-B44A-BD94-EF0412A83E00}"/>
              </a:ext>
            </a:extLst>
          </p:cNvPr>
          <p:cNvSpPr txBox="1"/>
          <p:nvPr/>
        </p:nvSpPr>
        <p:spPr>
          <a:xfrm>
            <a:off x="6160407" y="6125977"/>
            <a:ext cx="574196" cy="307777"/>
          </a:xfrm>
          <a:prstGeom prst="rect">
            <a:avLst/>
          </a:prstGeom>
          <a:noFill/>
        </p:spPr>
        <p:txBody>
          <a:bodyPr wrap="none" rtlCol="0">
            <a:spAutoFit/>
          </a:bodyPr>
          <a:lstStyle/>
          <a:p>
            <a:r>
              <a:rPr lang="en-US" sz="1400" dirty="0"/>
              <a:t>Gnd</a:t>
            </a:r>
          </a:p>
        </p:txBody>
      </p:sp>
      <p:cxnSp>
        <p:nvCxnSpPr>
          <p:cNvPr id="24" name="Straight Arrow Connector 23">
            <a:extLst>
              <a:ext uri="{FF2B5EF4-FFF2-40B4-BE49-F238E27FC236}">
                <a16:creationId xmlns:a16="http://schemas.microsoft.com/office/drawing/2014/main" id="{427EDF72-F61A-7740-9CA2-BECFB156D63E}"/>
              </a:ext>
            </a:extLst>
          </p:cNvPr>
          <p:cNvCxnSpPr>
            <a:cxnSpLocks/>
            <a:stCxn id="20" idx="0"/>
          </p:cNvCxnSpPr>
          <p:nvPr/>
        </p:nvCxnSpPr>
        <p:spPr>
          <a:xfrm flipV="1">
            <a:off x="4918019" y="5699129"/>
            <a:ext cx="610069" cy="45182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11BD3F0-AF2F-3A43-817C-92863379DB96}"/>
              </a:ext>
            </a:extLst>
          </p:cNvPr>
          <p:cNvCxnSpPr>
            <a:cxnSpLocks/>
          </p:cNvCxnSpPr>
          <p:nvPr/>
        </p:nvCxnSpPr>
        <p:spPr>
          <a:xfrm flipV="1">
            <a:off x="5557720" y="5787941"/>
            <a:ext cx="236324" cy="35876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ED7AE53-1082-BD41-9445-2EF4DC34E32C}"/>
              </a:ext>
            </a:extLst>
          </p:cNvPr>
          <p:cNvCxnSpPr>
            <a:cxnSpLocks/>
          </p:cNvCxnSpPr>
          <p:nvPr/>
        </p:nvCxnSpPr>
        <p:spPr>
          <a:xfrm flipH="1" flipV="1">
            <a:off x="6287573" y="5819027"/>
            <a:ext cx="110385" cy="32768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Freeform 12">
            <a:extLst>
              <a:ext uri="{FF2B5EF4-FFF2-40B4-BE49-F238E27FC236}">
                <a16:creationId xmlns:a16="http://schemas.microsoft.com/office/drawing/2014/main" id="{5E8AE7F8-CD22-7044-B048-8ACA6B276E0F}"/>
              </a:ext>
            </a:extLst>
          </p:cNvPr>
          <p:cNvSpPr>
            <a:spLocks/>
          </p:cNvSpPr>
          <p:nvPr/>
        </p:nvSpPr>
        <p:spPr bwMode="auto">
          <a:xfrm flipH="1">
            <a:off x="8788949" y="4145479"/>
            <a:ext cx="226637"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1" name="TextBox 20">
            <a:extLst>
              <a:ext uri="{FF2B5EF4-FFF2-40B4-BE49-F238E27FC236}">
                <a16:creationId xmlns:a16="http://schemas.microsoft.com/office/drawing/2014/main" id="{71C99324-75EA-A546-89BB-EEE7B43AA186}"/>
              </a:ext>
            </a:extLst>
          </p:cNvPr>
          <p:cNvSpPr txBox="1"/>
          <p:nvPr/>
        </p:nvSpPr>
        <p:spPr>
          <a:xfrm>
            <a:off x="9196251" y="4287379"/>
            <a:ext cx="420308" cy="338554"/>
          </a:xfrm>
          <a:prstGeom prst="rect">
            <a:avLst/>
          </a:prstGeom>
          <a:noFill/>
        </p:spPr>
        <p:txBody>
          <a:bodyPr wrap="none" rtlCol="0">
            <a:spAutoFit/>
          </a:bodyPr>
          <a:lstStyle/>
          <a:p>
            <a:r>
              <a:rPr lang="en-US" sz="1600"/>
              <a:t>1K</a:t>
            </a:r>
            <a:endParaRPr lang="en-US"/>
          </a:p>
        </p:txBody>
      </p:sp>
    </p:spTree>
    <p:extLst>
      <p:ext uri="{BB962C8B-B14F-4D97-AF65-F5344CB8AC3E}">
        <p14:creationId xmlns:p14="http://schemas.microsoft.com/office/powerpoint/2010/main" val="10655728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48639" y="1249060"/>
            <a:ext cx="1009541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temperature and humidity with DHT-11</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(byte* p,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p[i] =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85</a:t>
            </a:fld>
            <a:endParaRPr lang="en-US"/>
          </a:p>
        </p:txBody>
      </p:sp>
    </p:spTree>
    <p:extLst>
      <p:ext uri="{BB962C8B-B14F-4D97-AF65-F5344CB8AC3E}">
        <p14:creationId xmlns:p14="http://schemas.microsoft.com/office/powerpoint/2010/main" val="34702014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660688" y="1256107"/>
            <a:ext cx="1060704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 40;      // bits</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 40;  // pulse length to be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 18;</a:t>
            </a: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(buf, 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(dataPin, HIGH);</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Collect each data bit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(digitalRead(dataPin) == LOW)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long 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86</a:t>
            </a:fld>
            <a:endParaRPr lang="en-US"/>
          </a:p>
        </p:txBody>
      </p:sp>
    </p:spTree>
    <p:extLst>
      <p:ext uri="{BB962C8B-B14F-4D97-AF65-F5344CB8AC3E}">
        <p14:creationId xmlns:p14="http://schemas.microsoft.com/office/powerpoint/2010/main" val="13770454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94167"/>
            <a:ext cx="11639004"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927277" y="1405866"/>
            <a:ext cx="10881361" cy="45250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while (digitalRead(dataPin) == HIGH)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t) &gt;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1 &lt;&lt;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next byte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    // MSB</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 = buf[2];</a:t>
            </a:r>
          </a:p>
          <a:p>
            <a:pPr algn="l">
              <a:spcBef>
                <a:spcPts val="0"/>
              </a:spcBef>
            </a:pPr>
            <a:r>
              <a:rPr lang="en-US" sz="1600" dirty="0">
                <a:latin typeface="Courier New" panose="02070309020205020404" pitchFamily="49" charset="0"/>
                <a:ea typeface="Arial" charset="0"/>
                <a:cs typeface="Courier New" panose="02070309020205020404" pitchFamily="49" charset="0"/>
              </a:rPr>
              <a:t>  *h = buf[0];</a:t>
            </a:r>
          </a:p>
          <a:p>
            <a:pPr algn="l">
              <a:spcBef>
                <a:spcPts val="0"/>
              </a:spcBef>
            </a:pPr>
            <a:r>
              <a:rPr lang="en-US" sz="1600" dirty="0">
                <a:latin typeface="Courier New" panose="02070309020205020404" pitchFamily="49" charset="0"/>
                <a:ea typeface="Arial" charset="0"/>
                <a:cs typeface="Courier New" panose="02070309020205020404" pitchFamily="49" charset="0"/>
              </a:rPr>
              <a:t>  if ((buf[0] + buf[2]) != buf[4])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87</a:t>
            </a:fld>
            <a:endParaRPr lang="en-US"/>
          </a:p>
        </p:txBody>
      </p:sp>
    </p:spTree>
    <p:extLst>
      <p:ext uri="{BB962C8B-B14F-4D97-AF65-F5344CB8AC3E}">
        <p14:creationId xmlns:p14="http://schemas.microsoft.com/office/powerpoint/2010/main" val="37310201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96662" y="1105367"/>
            <a:ext cx="11038114" cy="568142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read_dht11(int*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(t, h)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*t = 0.0;</a:t>
            </a:r>
          </a:p>
          <a:p>
            <a:pPr algn="l">
              <a:spcBef>
                <a:spcPts val="0"/>
              </a:spcBef>
            </a:pPr>
            <a:r>
              <a:rPr lang="en-US" sz="1600" dirty="0">
                <a:latin typeface="Courier New" panose="02070309020205020404" pitchFamily="49" charset="0"/>
                <a:ea typeface="Arial" charset="0"/>
                <a:cs typeface="Courier New" panose="02070309020205020404" pitchFamily="49" charset="0"/>
              </a:rPr>
              <a:t>    *h= 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temperature, 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read_dht11(&amp;temperature, &amp;humidity);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 (C):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Temp (F): "); </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 ((double) temperature) * 9.0 / 5.0 + 32.0;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Humidity (%):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(humidity);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Tree>
    <p:extLst>
      <p:ext uri="{BB962C8B-B14F-4D97-AF65-F5344CB8AC3E}">
        <p14:creationId xmlns:p14="http://schemas.microsoft.com/office/powerpoint/2010/main" val="20354208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68041"/>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621583" y="1001183"/>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interface to dht11</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printBuf</a:t>
            </a:r>
            <a:r>
              <a:rPr lang="en-US" sz="1600" dirty="0">
                <a:latin typeface="Courier New" panose="02070309020205020404" pitchFamily="49" charset="0"/>
                <a:ea typeface="Arial" charset="0"/>
                <a:cs typeface="Courier New" panose="02070309020205020404" pitchFamily="49" charset="0"/>
              </a:rPr>
              <a:t>(byte* in,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 %02x", in[i]);</a:t>
            </a:r>
          </a:p>
          <a:p>
            <a:pPr algn="l">
              <a:spcBef>
                <a:spcPts val="0"/>
              </a:spcBef>
            </a:pPr>
            <a:r>
              <a:rPr lang="en-US" sz="1600" dirty="0">
                <a:latin typeface="Courier New" panose="02070309020205020404" pitchFamily="49" charset="0"/>
                <a:ea typeface="Arial" charset="0"/>
                <a:cs typeface="Courier New" panose="02070309020205020404" pitchFamily="49" charset="0"/>
              </a:rPr>
              <a:t>    if ((i % 16) == 15)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a:p>
        </p:txBody>
      </p:sp>
      <p:sp>
        <p:nvSpPr>
          <p:cNvPr id="7" name="Oval 6">
            <a:extLst>
              <a:ext uri="{FF2B5EF4-FFF2-40B4-BE49-F238E27FC236}">
                <a16:creationId xmlns:a16="http://schemas.microsoft.com/office/drawing/2014/main" id="{C1EF96C7-B2ED-AE4E-8E9F-6BFB41167D10}"/>
              </a:ext>
            </a:extLst>
          </p:cNvPr>
          <p:cNvSpPr/>
          <p:nvPr/>
        </p:nvSpPr>
        <p:spPr>
          <a:xfrm>
            <a:off x="7664598" y="29901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DB94B3B-FA69-434D-A115-B7333C986C6C}"/>
              </a:ext>
            </a:extLst>
          </p:cNvPr>
          <p:cNvSpPr/>
          <p:nvPr/>
        </p:nvSpPr>
        <p:spPr>
          <a:xfrm>
            <a:off x="7657341" y="36125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7879A57-FF01-224C-8CA8-9EE237986F40}"/>
              </a:ext>
            </a:extLst>
          </p:cNvPr>
          <p:cNvSpPr/>
          <p:nvPr/>
        </p:nvSpPr>
        <p:spPr>
          <a:xfrm>
            <a:off x="7664598" y="42657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BBF367-9FBB-0F4B-B6B8-8E929B22A3F9}"/>
              </a:ext>
            </a:extLst>
          </p:cNvPr>
          <p:cNvSpPr/>
          <p:nvPr/>
        </p:nvSpPr>
        <p:spPr>
          <a:xfrm>
            <a:off x="7671853" y="50093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02EABE6-E72B-4946-A194-AC6CAADB9B04}"/>
              </a:ext>
            </a:extLst>
          </p:cNvPr>
          <p:cNvSpPr txBox="1"/>
          <p:nvPr/>
        </p:nvSpPr>
        <p:spPr>
          <a:xfrm>
            <a:off x="7939788" y="29269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1548BF3C-D2FB-E943-8947-47147910D65E}"/>
              </a:ext>
            </a:extLst>
          </p:cNvPr>
          <p:cNvSpPr txBox="1"/>
          <p:nvPr/>
        </p:nvSpPr>
        <p:spPr>
          <a:xfrm>
            <a:off x="7932531" y="35220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6D53EAFD-ED69-B048-9BCD-1F5FF1332AC6}"/>
              </a:ext>
            </a:extLst>
          </p:cNvPr>
          <p:cNvSpPr txBox="1"/>
          <p:nvPr/>
        </p:nvSpPr>
        <p:spPr>
          <a:xfrm>
            <a:off x="7947045" y="42114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B5020B92-A11F-F34F-9C29-A98249999D59}"/>
              </a:ext>
            </a:extLst>
          </p:cNvPr>
          <p:cNvSpPr txBox="1"/>
          <p:nvPr/>
        </p:nvSpPr>
        <p:spPr>
          <a:xfrm>
            <a:off x="7925273" y="49429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3FECDE92-B3A3-EA45-A5FF-776C48A35FAE}"/>
              </a:ext>
            </a:extLst>
          </p:cNvPr>
          <p:cNvSpPr/>
          <p:nvPr/>
        </p:nvSpPr>
        <p:spPr>
          <a:xfrm>
            <a:off x="7034933" y="197378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0B8C4A-6A90-D64F-A517-799ED32C8737}"/>
              </a:ext>
            </a:extLst>
          </p:cNvPr>
          <p:cNvSpPr txBox="1"/>
          <p:nvPr/>
        </p:nvSpPr>
        <p:spPr>
          <a:xfrm>
            <a:off x="7056518" y="487640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79024709-4660-834D-85AC-45A88682BD8D}"/>
              </a:ext>
            </a:extLst>
          </p:cNvPr>
          <p:cNvCxnSpPr>
            <a:cxnSpLocks/>
            <a:stCxn id="19" idx="3"/>
            <a:endCxn id="33" idx="1"/>
          </p:cNvCxnSpPr>
          <p:nvPr/>
        </p:nvCxnSpPr>
        <p:spPr>
          <a:xfrm flipV="1">
            <a:off x="8782603" y="235719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524DDF-D33C-574E-AC8E-B736A717A75A}"/>
              </a:ext>
            </a:extLst>
          </p:cNvPr>
          <p:cNvSpPr txBox="1"/>
          <p:nvPr/>
        </p:nvSpPr>
        <p:spPr>
          <a:xfrm>
            <a:off x="7085737" y="22068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CEFEA685-58BB-F847-B09E-BD7B8056423A}"/>
              </a:ext>
            </a:extLst>
          </p:cNvPr>
          <p:cNvGrpSpPr>
            <a:grpSpLocks/>
          </p:cNvGrpSpPr>
          <p:nvPr/>
        </p:nvGrpSpPr>
        <p:grpSpPr bwMode="auto">
          <a:xfrm>
            <a:off x="9117717" y="4388579"/>
            <a:ext cx="304800" cy="381000"/>
            <a:chOff x="4272" y="3072"/>
            <a:chExt cx="192" cy="240"/>
          </a:xfrm>
        </p:grpSpPr>
        <p:sp>
          <p:nvSpPr>
            <p:cNvPr id="21" name="Line 99">
              <a:extLst>
                <a:ext uri="{FF2B5EF4-FFF2-40B4-BE49-F238E27FC236}">
                  <a16:creationId xmlns:a16="http://schemas.microsoft.com/office/drawing/2014/main" id="{C2B59763-667F-2D48-826F-3F6AB077220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73FFAE96-DCF7-684C-950E-B00651B742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11951BD7-4B67-094C-90A1-6F44F3FD8ED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9F1DFA83-82DC-024D-80CF-C972596AC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DC9DD7B-6C9D-7D4C-90A7-841B9FF34CF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E6BDB27F-8EC0-3F4E-8963-53C1F6300B4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235115A2-F6D8-844C-B9FE-E919FE4294CC}"/>
              </a:ext>
            </a:extLst>
          </p:cNvPr>
          <p:cNvSpPr txBox="1"/>
          <p:nvPr/>
        </p:nvSpPr>
        <p:spPr>
          <a:xfrm>
            <a:off x="7357528" y="419282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29" name="TextBox 28">
            <a:extLst>
              <a:ext uri="{FF2B5EF4-FFF2-40B4-BE49-F238E27FC236}">
                <a16:creationId xmlns:a16="http://schemas.microsoft.com/office/drawing/2014/main" id="{749FE9A7-51E3-B04F-8171-97831D78EC7A}"/>
              </a:ext>
            </a:extLst>
          </p:cNvPr>
          <p:cNvSpPr txBox="1"/>
          <p:nvPr/>
        </p:nvSpPr>
        <p:spPr>
          <a:xfrm>
            <a:off x="6568440" y="3150673"/>
            <a:ext cx="2232705"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31" name="Rectangle 30">
            <a:extLst>
              <a:ext uri="{FF2B5EF4-FFF2-40B4-BE49-F238E27FC236}">
                <a16:creationId xmlns:a16="http://schemas.microsoft.com/office/drawing/2014/main" id="{BE65028F-1A0A-ED47-AB94-218B3751BD04}"/>
              </a:ext>
            </a:extLst>
          </p:cNvPr>
          <p:cNvSpPr/>
          <p:nvPr/>
        </p:nvSpPr>
        <p:spPr>
          <a:xfrm>
            <a:off x="9854058" y="2011221"/>
            <a:ext cx="123500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988C908-5F47-194A-90AB-DEFE27789908}"/>
              </a:ext>
            </a:extLst>
          </p:cNvPr>
          <p:cNvSpPr txBox="1"/>
          <p:nvPr/>
        </p:nvSpPr>
        <p:spPr>
          <a:xfrm>
            <a:off x="9570720" y="490400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DHT-11</a:t>
            </a:r>
          </a:p>
        </p:txBody>
      </p:sp>
      <p:sp>
        <p:nvSpPr>
          <p:cNvPr id="33" name="TextBox 32">
            <a:extLst>
              <a:ext uri="{FF2B5EF4-FFF2-40B4-BE49-F238E27FC236}">
                <a16:creationId xmlns:a16="http://schemas.microsoft.com/office/drawing/2014/main" id="{D574CDB4-8C83-5242-B3D6-6A9AC02C4542}"/>
              </a:ext>
            </a:extLst>
          </p:cNvPr>
          <p:cNvSpPr txBox="1"/>
          <p:nvPr/>
        </p:nvSpPr>
        <p:spPr>
          <a:xfrm>
            <a:off x="9878329" y="22033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4" name="TextBox 33">
            <a:extLst>
              <a:ext uri="{FF2B5EF4-FFF2-40B4-BE49-F238E27FC236}">
                <a16:creationId xmlns:a16="http://schemas.microsoft.com/office/drawing/2014/main" id="{2F7898F3-0413-714F-AE72-E497C262CFEA}"/>
              </a:ext>
            </a:extLst>
          </p:cNvPr>
          <p:cNvSpPr txBox="1"/>
          <p:nvPr/>
        </p:nvSpPr>
        <p:spPr>
          <a:xfrm>
            <a:off x="9839768" y="316749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DHT, sig</a:t>
            </a:r>
          </a:p>
        </p:txBody>
      </p:sp>
      <p:sp>
        <p:nvSpPr>
          <p:cNvPr id="36" name="TextBox 35">
            <a:extLst>
              <a:ext uri="{FF2B5EF4-FFF2-40B4-BE49-F238E27FC236}">
                <a16:creationId xmlns:a16="http://schemas.microsoft.com/office/drawing/2014/main" id="{930EA83E-CE7D-0249-9DBB-01DA1D4FDA3F}"/>
              </a:ext>
            </a:extLst>
          </p:cNvPr>
          <p:cNvSpPr txBox="1"/>
          <p:nvPr/>
        </p:nvSpPr>
        <p:spPr>
          <a:xfrm>
            <a:off x="9868647" y="43022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7" name="Straight Arrow Connector 36">
            <a:extLst>
              <a:ext uri="{FF2B5EF4-FFF2-40B4-BE49-F238E27FC236}">
                <a16:creationId xmlns:a16="http://schemas.microsoft.com/office/drawing/2014/main" id="{674C9DC9-8742-3A4B-A1B3-7882C2AFB209}"/>
              </a:ext>
            </a:extLst>
          </p:cNvPr>
          <p:cNvCxnSpPr>
            <a:cxnSpLocks/>
          </p:cNvCxnSpPr>
          <p:nvPr/>
        </p:nvCxnSpPr>
        <p:spPr>
          <a:xfrm flipV="1">
            <a:off x="8786154" y="43771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8BD104A-D726-9B41-8415-7A618A44E329}"/>
              </a:ext>
            </a:extLst>
          </p:cNvPr>
          <p:cNvCxnSpPr>
            <a:cxnSpLocks/>
          </p:cNvCxnSpPr>
          <p:nvPr/>
        </p:nvCxnSpPr>
        <p:spPr>
          <a:xfrm flipV="1">
            <a:off x="8787523" y="334110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Freeform 12">
            <a:extLst>
              <a:ext uri="{FF2B5EF4-FFF2-40B4-BE49-F238E27FC236}">
                <a16:creationId xmlns:a16="http://schemas.microsoft.com/office/drawing/2014/main" id="{9EE73A6A-3A6B-4D4D-958B-B46990E272A8}"/>
              </a:ext>
            </a:extLst>
          </p:cNvPr>
          <p:cNvSpPr>
            <a:spLocks/>
          </p:cNvSpPr>
          <p:nvPr/>
        </p:nvSpPr>
        <p:spPr bwMode="auto">
          <a:xfrm flipH="1">
            <a:off x="9201077" y="2355312"/>
            <a:ext cx="137160"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TextBox 38">
            <a:extLst>
              <a:ext uri="{FF2B5EF4-FFF2-40B4-BE49-F238E27FC236}">
                <a16:creationId xmlns:a16="http://schemas.microsoft.com/office/drawing/2014/main" id="{E0BF651F-97F0-E54C-9C55-97C9404F9B7A}"/>
              </a:ext>
            </a:extLst>
          </p:cNvPr>
          <p:cNvSpPr txBox="1"/>
          <p:nvPr/>
        </p:nvSpPr>
        <p:spPr>
          <a:xfrm>
            <a:off x="9299283" y="2497212"/>
            <a:ext cx="420308" cy="338554"/>
          </a:xfrm>
          <a:prstGeom prst="rect">
            <a:avLst/>
          </a:prstGeom>
          <a:noFill/>
        </p:spPr>
        <p:txBody>
          <a:bodyPr wrap="none" rtlCol="0">
            <a:spAutoFit/>
          </a:bodyPr>
          <a:lstStyle/>
          <a:p>
            <a:r>
              <a:rPr lang="en-US" sz="1600"/>
              <a:t>1K</a:t>
            </a:r>
            <a:endParaRPr lang="en-US"/>
          </a:p>
        </p:txBody>
      </p:sp>
      <p:cxnSp>
        <p:nvCxnSpPr>
          <p:cNvPr id="40" name="Straight Arrow Connector 39">
            <a:extLst>
              <a:ext uri="{FF2B5EF4-FFF2-40B4-BE49-F238E27FC236}">
                <a16:creationId xmlns:a16="http://schemas.microsoft.com/office/drawing/2014/main" id="{E45E45E2-CA84-D84E-A338-8538BDA1602F}"/>
              </a:ext>
            </a:extLst>
          </p:cNvPr>
          <p:cNvCxnSpPr>
            <a:cxnSpLocks/>
          </p:cNvCxnSpPr>
          <p:nvPr/>
        </p:nvCxnSpPr>
        <p:spPr>
          <a:xfrm>
            <a:off x="9266659" y="2898648"/>
            <a:ext cx="0" cy="45720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51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20"/>
            <a:ext cx="11582400" cy="868362"/>
          </a:xfrm>
        </p:spPr>
        <p:txBody>
          <a:bodyPr anchor="ctr">
            <a:normAutofit/>
          </a:bodyPr>
          <a:lstStyle/>
          <a:p>
            <a:pPr algn="ctr"/>
            <a:r>
              <a:rPr lang="en-US" sz="4400">
                <a:latin typeface="Arial" panose="020B0604020202020204" pitchFamily="34" charset="0"/>
                <a:cs typeface="Arial" panose="020B0604020202020204" pitchFamily="34" charset="0"/>
              </a:rPr>
              <a:t>Resistors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a:p>
        </p:txBody>
      </p:sp>
      <p:sp>
        <p:nvSpPr>
          <p:cNvPr id="6" name="Freeform 12">
            <a:extLst>
              <a:ext uri="{FF2B5EF4-FFF2-40B4-BE49-F238E27FC236}">
                <a16:creationId xmlns:a16="http://schemas.microsoft.com/office/drawing/2014/main" id="{1752DD78-1338-D749-83C3-0504157634A3}"/>
              </a:ext>
            </a:extLst>
          </p:cNvPr>
          <p:cNvSpPr>
            <a:spLocks noChangeAspect="1"/>
          </p:cNvSpPr>
          <p:nvPr/>
        </p:nvSpPr>
        <p:spPr bwMode="auto">
          <a:xfrm>
            <a:off x="3587323" y="2094708"/>
            <a:ext cx="184150" cy="92075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7" name="Group 369">
            <a:extLst>
              <a:ext uri="{FF2B5EF4-FFF2-40B4-BE49-F238E27FC236}">
                <a16:creationId xmlns:a16="http://schemas.microsoft.com/office/drawing/2014/main" id="{74E04CB7-869F-864C-9BD7-6FD286621F22}"/>
              </a:ext>
            </a:extLst>
          </p:cNvPr>
          <p:cNvGrpSpPr>
            <a:grpSpLocks/>
          </p:cNvGrpSpPr>
          <p:nvPr/>
        </p:nvGrpSpPr>
        <p:grpSpPr bwMode="auto">
          <a:xfrm>
            <a:off x="6578864" y="2094969"/>
            <a:ext cx="671515" cy="914400"/>
            <a:chOff x="118" y="3197"/>
            <a:chExt cx="423" cy="576"/>
          </a:xfrm>
        </p:grpSpPr>
        <p:grpSp>
          <p:nvGrpSpPr>
            <p:cNvPr id="8" name="Group 246">
              <a:extLst>
                <a:ext uri="{FF2B5EF4-FFF2-40B4-BE49-F238E27FC236}">
                  <a16:creationId xmlns:a16="http://schemas.microsoft.com/office/drawing/2014/main" id="{A9AE5DAD-B251-DC44-97F2-D84E317BA039}"/>
                </a:ext>
              </a:extLst>
            </p:cNvPr>
            <p:cNvGrpSpPr>
              <a:grpSpLocks/>
            </p:cNvGrpSpPr>
            <p:nvPr/>
          </p:nvGrpSpPr>
          <p:grpSpPr bwMode="auto">
            <a:xfrm>
              <a:off x="118" y="3197"/>
              <a:ext cx="423" cy="576"/>
              <a:chOff x="1673" y="2160"/>
              <a:chExt cx="423" cy="576"/>
            </a:xfrm>
          </p:grpSpPr>
          <p:grpSp>
            <p:nvGrpSpPr>
              <p:cNvPr id="10" name="Group 247">
                <a:extLst>
                  <a:ext uri="{FF2B5EF4-FFF2-40B4-BE49-F238E27FC236}">
                    <a16:creationId xmlns:a16="http://schemas.microsoft.com/office/drawing/2014/main" id="{4D06223C-771D-3B4C-AA6D-7B0AFCB5805F}"/>
                  </a:ext>
                </a:extLst>
              </p:cNvPr>
              <p:cNvGrpSpPr>
                <a:grpSpLocks/>
              </p:cNvGrpSpPr>
              <p:nvPr/>
            </p:nvGrpSpPr>
            <p:grpSpPr bwMode="auto">
              <a:xfrm>
                <a:off x="1843" y="2160"/>
                <a:ext cx="253" cy="576"/>
                <a:chOff x="1958" y="2160"/>
                <a:chExt cx="253" cy="576"/>
              </a:xfrm>
            </p:grpSpPr>
            <p:sp>
              <p:nvSpPr>
                <p:cNvPr id="12" name="Freeform 248">
                  <a:extLst>
                    <a:ext uri="{FF2B5EF4-FFF2-40B4-BE49-F238E27FC236}">
                      <a16:creationId xmlns:a16="http://schemas.microsoft.com/office/drawing/2014/main" id="{8A193CAE-40B3-714D-8303-2F719235C829}"/>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Text Box 249">
                  <a:extLst>
                    <a:ext uri="{FF2B5EF4-FFF2-40B4-BE49-F238E27FC236}">
                      <a16:creationId xmlns:a16="http://schemas.microsoft.com/office/drawing/2014/main" id="{2D0F74A5-BD5A-D14D-8EE4-15760B859646}"/>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11" name="Line 250">
                <a:extLst>
                  <a:ext uri="{FF2B5EF4-FFF2-40B4-BE49-F238E27FC236}">
                    <a16:creationId xmlns:a16="http://schemas.microsoft.com/office/drawing/2014/main" id="{542D4D64-176E-3D44-B611-F3E6DE179575}"/>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9" name="Freeform 368">
              <a:extLst>
                <a:ext uri="{FF2B5EF4-FFF2-40B4-BE49-F238E27FC236}">
                  <a16:creationId xmlns:a16="http://schemas.microsoft.com/office/drawing/2014/main" id="{269104AB-3724-1844-9272-92F9EB0521CD}"/>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72EC57-A990-8E40-9216-03F5A2E9B291}"/>
                  </a:ext>
                </a:extLst>
              </p:cNvPr>
              <p:cNvSpPr txBox="1">
                <a:spLocks/>
              </p:cNvSpPr>
              <p:nvPr/>
            </p:nvSpPr>
            <p:spPr>
              <a:xfrm>
                <a:off x="251888" y="1728742"/>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fixed                       variable</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ohms (𝝮).  Usually resistor values vary from ohms to kilo-ohms (10</a:t>
                </a:r>
                <a:r>
                  <a:rPr lang="en-US" baseline="30000">
                    <a:latin typeface="Arial" charset="0"/>
                    <a:ea typeface="Arial" charset="0"/>
                    <a:cs typeface="Arial" charset="0"/>
                  </a:rPr>
                  <a:t>3</a:t>
                </a:r>
                <a:r>
                  <a:rPr lang="en-US">
                    <a:latin typeface="Arial" charset="0"/>
                    <a:ea typeface="Arial" charset="0"/>
                    <a:cs typeface="Arial" charset="0"/>
                  </a:rPr>
                  <a:t> 𝝮) to megaohms (10</a:t>
                </a:r>
                <a:r>
                  <a:rPr lang="en-US" baseline="30000">
                    <a:latin typeface="Arial" charset="0"/>
                    <a:ea typeface="Arial" charset="0"/>
                    <a:cs typeface="Arial" charset="0"/>
                  </a:rPr>
                  <a:t>6</a:t>
                </a:r>
                <a:r>
                  <a:rPr lang="en-US">
                    <a:latin typeface="Arial" charset="0"/>
                    <a:ea typeface="Arial" charset="0"/>
                    <a:cs typeface="Arial" charset="0"/>
                  </a:rPr>
                  <a:t> 𝝮).</a:t>
                </a:r>
              </a:p>
              <a:p>
                <a:pPr marL="342900" indent="-342900" algn="l">
                  <a:buFont typeface="Arial" panose="020B0604020202020204" pitchFamily="34" charset="0"/>
                  <a:buChar char="•"/>
                </a:pPr>
                <a:r>
                  <a:rPr lang="en-US">
                    <a:latin typeface="Arial" charset="0"/>
                    <a:ea typeface="Arial" charset="0"/>
                    <a:cs typeface="Arial" charset="0"/>
                  </a:rPr>
                  <a:t>The resistor value (in ohms) is indicated by colored bands around the resistor.</a:t>
                </a:r>
              </a:p>
              <a:p>
                <a:pPr marL="342900" indent="-342900" algn="l">
                  <a:buFont typeface="Arial" panose="020B0604020202020204" pitchFamily="34" charset="0"/>
                  <a:buChar char="•"/>
                </a:pPr>
                <a:r>
                  <a:rPr lang="en-US">
                    <a:latin typeface="Arial" charset="0"/>
                    <a:ea typeface="Arial" charset="0"/>
                    <a:cs typeface="Arial" charset="0"/>
                  </a:rPr>
                  <a:t>The inverse of resistance is conductance, </a:t>
                </a:r>
                <a14:m>
                  <m:oMath xmlns:m="http://schemas.openxmlformats.org/officeDocument/2006/math">
                    <m:r>
                      <a:rPr lang="en-US" b="0" i="1" smtClean="0">
                        <a:latin typeface="Cambria Math" panose="02040503050406030204" pitchFamily="18" charset="0"/>
                        <a:ea typeface="Arial" charset="0"/>
                        <a:cs typeface="Arial" charset="0"/>
                      </a:rPr>
                      <m:t>𝐺</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𝑅</m:t>
                        </m:r>
                      </m:e>
                      <m:sup>
                        <m:r>
                          <a:rPr lang="en-US" b="0" i="1" smtClean="0">
                            <a:latin typeface="Cambria Math" panose="02040503050406030204" pitchFamily="18" charset="0"/>
                            <a:cs typeface="Arial" charset="0"/>
                          </a:rPr>
                          <m:t>−1</m:t>
                        </m:r>
                      </m:sup>
                    </m:sSup>
                  </m:oMath>
                </a14:m>
                <a:r>
                  <a:rPr lang="en-US">
                    <a:latin typeface="Arial" charset="0"/>
                    <a:ea typeface="Arial" charset="0"/>
                    <a:cs typeface="Arial" charset="0"/>
                  </a:rPr>
                  <a:t>.</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𝑉</m:t>
                    </m:r>
                    <m:r>
                      <a:rPr lang="en-US" b="0" i="0" smtClean="0">
                        <a:latin typeface="Cambria Math" panose="02040503050406030204" pitchFamily="18" charset="0"/>
                        <a:ea typeface="Arial" charset="0"/>
                        <a:cs typeface="Arial" charset="0"/>
                      </a:rPr>
                      <m:t>.</m:t>
                    </m:r>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𝑅</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Dissipated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𝑅</m:t>
                    </m:r>
                    <m:r>
                      <a:rPr lang="en-US" b="0" i="0" smtClean="0">
                        <a:latin typeface="Cambria Math" panose="02040503050406030204" pitchFamily="18" charset="0"/>
                        <a:cs typeface="Arial" charset="0"/>
                      </a:rPr>
                      <m:t>.</m:t>
                    </m:r>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14" name="Content Placeholder 2">
                <a:extLst>
                  <a:ext uri="{FF2B5EF4-FFF2-40B4-BE49-F238E27FC236}">
                    <a16:creationId xmlns:a16="http://schemas.microsoft.com/office/drawing/2014/main" id="{FF72EC57-A990-8E40-9216-03F5A2E9B291}"/>
                  </a:ext>
                </a:extLst>
              </p:cNvPr>
              <p:cNvSpPr txBox="1">
                <a:spLocks noRot="1" noChangeAspect="1" noMove="1" noResize="1" noEditPoints="1" noAdjustHandles="1" noChangeArrowheads="1" noChangeShapeType="1" noTextEdit="1"/>
              </p:cNvSpPr>
              <p:nvPr/>
            </p:nvSpPr>
            <p:spPr>
              <a:xfrm>
                <a:off x="251888" y="1728742"/>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074" name="Picture 2" descr="page66image2514822992">
            <a:extLst>
              <a:ext uri="{FF2B5EF4-FFF2-40B4-BE49-F238E27FC236}">
                <a16:creationId xmlns:a16="http://schemas.microsoft.com/office/drawing/2014/main" id="{8C6CCF48-023F-804C-944A-E24880E7062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13114" y="1951721"/>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age71image2534284880">
            <a:extLst>
              <a:ext uri="{FF2B5EF4-FFF2-40B4-BE49-F238E27FC236}">
                <a16:creationId xmlns:a16="http://schemas.microsoft.com/office/drawing/2014/main" id="{D6928573-D3CC-3547-BC0D-6929613E622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74012" y="1116011"/>
            <a:ext cx="952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173C7A-1843-014A-B23B-39781A8A0660}"/>
              </a:ext>
            </a:extLst>
          </p:cNvPr>
          <p:cNvSpPr txBox="1"/>
          <p:nvPr/>
        </p:nvSpPr>
        <p:spPr>
          <a:xfrm>
            <a:off x="8682779" y="1559283"/>
            <a:ext cx="2081678" cy="584775"/>
          </a:xfrm>
          <a:prstGeom prst="rect">
            <a:avLst/>
          </a:prstGeom>
          <a:noFill/>
        </p:spPr>
        <p:txBody>
          <a:bodyPr wrap="square" rtlCol="0">
            <a:spAutoFit/>
          </a:bodyPr>
          <a:lstStyle/>
          <a:p>
            <a:r>
              <a:rPr lang="en-US" sz="1600"/>
              <a:t>Credit: Make Electronics</a:t>
            </a:r>
          </a:p>
        </p:txBody>
      </p:sp>
    </p:spTree>
    <p:extLst>
      <p:ext uri="{BB962C8B-B14F-4D97-AF65-F5344CB8AC3E}">
        <p14:creationId xmlns:p14="http://schemas.microsoft.com/office/powerpoint/2010/main" val="29098236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28852"/>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30612" y="910094"/>
            <a:ext cx="11338559" cy="569952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2000;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 90;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 = 40;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DATA_BUF_SIZE 10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class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public:</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h_;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c_;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f_;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(byte* data, int size,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 {</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&lt; 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HIGH;</a:t>
            </a:r>
          </a:p>
          <a:p>
            <a:pPr algn="l">
              <a:spcBef>
                <a:spcPts val="0"/>
              </a:spcBef>
            </a:pPr>
            <a:r>
              <a:rPr lang="en-US" sz="1600" dirty="0">
                <a:latin typeface="Courier New" panose="02070309020205020404" pitchFamily="49" charset="0"/>
                <a:ea typeface="Arial" charset="0"/>
                <a:cs typeface="Courier New" panose="02070309020205020404" pitchFamily="49" charset="0"/>
              </a:rPr>
              <a:t>  int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j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a:p>
        </p:txBody>
      </p:sp>
    </p:spTree>
    <p:extLst>
      <p:ext uri="{BB962C8B-B14F-4D97-AF65-F5344CB8AC3E}">
        <p14:creationId xmlns:p14="http://schemas.microsoft.com/office/powerpoint/2010/main" val="9419082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54978"/>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452133" y="975592"/>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Detect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 255)</a:t>
            </a:r>
          </a:p>
          <a:p>
            <a:pPr algn="l">
              <a:spcBef>
                <a:spcPts val="0"/>
              </a:spcBef>
            </a:pPr>
            <a:r>
              <a:rPr lang="en-US" sz="1600" dirty="0">
                <a:latin typeface="Courier New" panose="02070309020205020404" pitchFamily="49" charset="0"/>
                <a:ea typeface="Arial" charset="0"/>
                <a:cs typeface="Courier New" panose="02070309020205020404" pitchFamily="49" charset="0"/>
              </a:rPr>
              <a:t>        break;</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ignore first 3 transitions</a:t>
            </a:r>
          </a:p>
          <a:p>
            <a:pPr algn="l">
              <a:spcBef>
                <a:spcPts val="0"/>
              </a:spcBef>
            </a:pPr>
            <a:r>
              <a:rPr lang="en-US" sz="1600" dirty="0">
                <a:latin typeface="Courier New" panose="02070309020205020404" pitchFamily="49" charset="0"/>
                <a:ea typeface="Arial" charset="0"/>
                <a:cs typeface="Courier New" panose="02070309020205020404" pitchFamily="49" charset="0"/>
              </a:rPr>
              <a:t>    if (i&gt;=4 &amp;&amp; (i%2)==0) {</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&gt; 16)</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j++</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dirty="0">
                <a:latin typeface="Courier New" panose="02070309020205020404" pitchFamily="49" charset="0"/>
                <a:ea typeface="Arial" charset="0"/>
                <a:cs typeface="Courier New" panose="02070309020205020404" pitchFamily="49" charset="0"/>
              </a:rPr>
              <a:t>  if (j &lt;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13101765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94167"/>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21411" y="1469594"/>
            <a:ext cx="11077303" cy="46993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a:latin typeface="Courier New" panose="02070309020205020404" pitchFamily="49" charset="0"/>
                <a:ea typeface="Arial" charset="0"/>
                <a:cs typeface="Courier New" panose="02070309020205020404" pitchFamily="49" charset="0"/>
              </a:rPr>
              <a:t>  if (j &lt; </a:t>
            </a:r>
            <a:r>
              <a:rPr lang="en-US" sz="1600" err="1">
                <a:latin typeface="Courier New" panose="02070309020205020404" pitchFamily="49" charset="0"/>
                <a:ea typeface="Arial" charset="0"/>
                <a:cs typeface="Courier New" panose="02070309020205020404" pitchFamily="49" charset="0"/>
              </a:rPr>
              <a:t>bits_to_read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data[4])</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calculate readings</a:t>
            </a:r>
          </a:p>
          <a:p>
            <a:pPr algn="l">
              <a:spcBef>
                <a:spcPts val="0"/>
              </a:spcBef>
            </a:pPr>
            <a:r>
              <a:rPr lang="en-US" sz="1600">
                <a:latin typeface="Courier New" panose="02070309020205020404" pitchFamily="49" charset="0"/>
                <a:ea typeface="Arial" charset="0"/>
                <a:cs typeface="Courier New" panose="02070309020205020404" pitchFamily="49" charset="0"/>
              </a:rPr>
              <a:t>  int 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humidity</a:t>
            </a:r>
          </a:p>
          <a:p>
            <a:pPr algn="l">
              <a:spcBef>
                <a:spcPts val="0"/>
              </a:spcBef>
            </a:pPr>
            <a:r>
              <a:rPr lang="en-US" sz="1600">
                <a:latin typeface="Courier New" panose="02070309020205020404" pitchFamily="49" charset="0"/>
                <a:ea typeface="Arial" charset="0"/>
                <a:cs typeface="Courier New" panose="02070309020205020404" pitchFamily="49" charset="0"/>
              </a:rPr>
              <a:t>  t = data[0];</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data[1];</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((double)t)/10.0;</a:t>
            </a:r>
          </a:p>
          <a:p>
            <a:pPr algn="l">
              <a:spcBef>
                <a:spcPts val="0"/>
              </a:spcBef>
            </a:pPr>
            <a:r>
              <a:rPr lang="en-US" sz="1600">
                <a:latin typeface="Courier New" panose="02070309020205020404" pitchFamily="49" charset="0"/>
                <a:ea typeface="Arial" charset="0"/>
                <a:cs typeface="Courier New" panose="02070309020205020404" pitchFamily="49" charset="0"/>
              </a:rPr>
              <a:t>  if (r-&gt;h_ &gt; 100.0)</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((double)data[0]);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4969317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20293"/>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08532" y="1432797"/>
            <a:ext cx="5651863" cy="507103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t = data[2] &amp; 0x7f;</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data[3];</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((double)t) / 10.0;</a:t>
            </a:r>
          </a:p>
          <a:p>
            <a:pPr algn="l">
              <a:spcBef>
                <a:spcPts val="0"/>
              </a:spcBef>
            </a:pPr>
            <a:r>
              <a:rPr lang="en-US" sz="1600">
                <a:latin typeface="Courier New" panose="02070309020205020404" pitchFamily="49" charset="0"/>
                <a:ea typeface="Arial" charset="0"/>
                <a:cs typeface="Courier New" panose="02070309020205020404" pitchFamily="49" charset="0"/>
              </a:rPr>
              <a:t>  if (r-&gt;c_ &gt; 125)</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 data[2]);</a:t>
            </a:r>
          </a:p>
          <a:p>
            <a:pPr algn="l">
              <a:spcBef>
                <a:spcPts val="0"/>
              </a:spcBef>
            </a:pPr>
            <a:r>
              <a:rPr lang="en-US" sz="1600">
                <a:latin typeface="Courier New" panose="02070309020205020404" pitchFamily="49" charset="0"/>
                <a:ea typeface="Arial" charset="0"/>
                <a:cs typeface="Courier New" panose="02070309020205020404" pitchFamily="49" charset="0"/>
              </a:rPr>
              <a:t>  if (data[2] &amp; 0x80)</a:t>
            </a:r>
          </a:p>
          <a:p>
            <a:pPr algn="l">
              <a:spcBef>
                <a:spcPts val="0"/>
              </a:spcBef>
            </a:pPr>
            <a:r>
              <a:rPr lang="en-US" sz="1600">
                <a:latin typeface="Courier New" panose="02070309020205020404" pitchFamily="49" charset="0"/>
                <a:ea typeface="Arial" charset="0"/>
                <a:cs typeface="Courier New" panose="02070309020205020404" pitchFamily="49" charset="0"/>
              </a:rPr>
              <a:t>    r-&gt;c_ = -r-&gt;c_;</a:t>
            </a:r>
          </a:p>
          <a:p>
            <a:pPr algn="l">
              <a:spcBef>
                <a:spcPts val="0"/>
              </a:spcBef>
            </a:pPr>
            <a:r>
              <a:rPr lang="en-US" sz="1600">
                <a:latin typeface="Courier New" panose="02070309020205020404" pitchFamily="49" charset="0"/>
                <a:ea typeface="Arial" charset="0"/>
                <a:cs typeface="Courier New" panose="02070309020205020404" pitchFamily="49" charset="0"/>
              </a:rPr>
              <a:t>  r-&gt;f_ = 1.8 * r-&gt;c_ + 32.0;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Program needs to be run as </a:t>
            </a:r>
            <a:r>
              <a:rPr lang="en-US" sz="1600" err="1">
                <a:latin typeface="Courier New" panose="02070309020205020404" pitchFamily="49" charset="0"/>
                <a:ea typeface="Arial" charset="0"/>
                <a:cs typeface="Courier New" panose="02070309020205020404" pitchFamily="49" charset="0"/>
              </a:rPr>
              <a:t>su</a:t>
            </a: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
        <p:nvSpPr>
          <p:cNvPr id="6" name="Content Placeholder 2">
            <a:extLst>
              <a:ext uri="{FF2B5EF4-FFF2-40B4-BE49-F238E27FC236}">
                <a16:creationId xmlns:a16="http://schemas.microsoft.com/office/drawing/2014/main" id="{EA4E4BF5-D511-7B4A-83AF-1932B7DEA632}"/>
              </a:ext>
            </a:extLst>
          </p:cNvPr>
          <p:cNvSpPr txBox="1">
            <a:spLocks/>
          </p:cNvSpPr>
          <p:nvPr/>
        </p:nvSpPr>
        <p:spPr>
          <a:xfrm>
            <a:off x="5468983" y="1432796"/>
            <a:ext cx="6574972" cy="56995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a:t>
            </a:r>
          </a:p>
          <a:p>
            <a:pPr algn="l">
              <a:spcBef>
                <a:spcPts val="0"/>
              </a:spcBef>
            </a:pPr>
            <a:r>
              <a:rPr lang="en-US" sz="1600" dirty="0">
                <a:latin typeface="Courier New" panose="02070309020205020404" pitchFamily="49" charset="0"/>
                <a:ea typeface="Arial" charset="0"/>
                <a:cs typeface="Courier New" panose="02070309020205020404" pitchFamily="49" charset="0"/>
              </a:rPr>
              <a:t>  byte data[DATA_BUF_SIZE];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clearBuf(data, 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(data, </a:t>
            </a:r>
            <a:r>
              <a:rPr lang="en-US" sz="1600" dirty="0" err="1">
                <a:latin typeface="Courier New" panose="02070309020205020404" pitchFamily="49" charset="0"/>
                <a:ea typeface="Arial" charset="0"/>
                <a:cs typeface="Courier New" panose="02070309020205020404" pitchFamily="49" charset="0"/>
              </a:rPr>
              <a:t>DATA_BUF_SIZE,&amp;r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printf("Humidity: %7.3lf, Temperature: %7.3lf (C), %7.3lf (F)\n",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r.c</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7901695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Calibri" panose="020F0502020204030204" pitchFamily="34" charset="0"/>
                <a:cs typeface="Calibri" panose="020F0502020204030204" pitchFamily="34" charset="0"/>
              </a:rPr>
              <a:t>Accelerometer Sensors</a:t>
            </a:r>
          </a:p>
        </p:txBody>
      </p:sp>
      <p:sp>
        <p:nvSpPr>
          <p:cNvPr id="3" name="Content Placeholder 2"/>
          <p:cNvSpPr>
            <a:spLocks noGrp="1"/>
          </p:cNvSpPr>
          <p:nvPr>
            <p:ph idx="1"/>
          </p:nvPr>
        </p:nvSpPr>
        <p:spPr>
          <a:xfrm>
            <a:off x="478807" y="1161796"/>
            <a:ext cx="11234385" cy="4940830"/>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Accelerometers can measure acceleration on one, two, or three axes. 3-axis units are becoming more common as the cost of development for them decreases.</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MEMS accelerometers contain capacitive plates internally. Some of these are fixed, while others are attached to minuscule springs that move internally as acceleration forces act upon the sensor. As these plates move in relation to each other, the capacitance between them changes. From these changes in capacitance, the acceleration can be determined.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accelerometers will have a selectable range of forces they can measure. These ranges can vary from ±1g up to ±250g.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Accelerometers will communicate over an analog, digital, or pulse-width modulated connection interface.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 analog interface shows accelerations through varying voltage levels. An </a:t>
            </a:r>
            <a:r>
              <a:rPr lang="en-US" sz="1800" u="sng" dirty="0">
                <a:latin typeface="Calibri" panose="020F0502020204030204" pitchFamily="34" charset="0"/>
                <a:cs typeface="Calibri" panose="020F0502020204030204" pitchFamily="34" charset="0"/>
                <a:hlinkClick r:id="rId3"/>
              </a:rPr>
              <a:t>ADC</a:t>
            </a:r>
            <a:r>
              <a:rPr lang="en-US" sz="1800" dirty="0">
                <a:latin typeface="Calibri" panose="020F0502020204030204" pitchFamily="34" charset="0"/>
                <a:cs typeface="Calibri" panose="020F0502020204030204" pitchFamily="34" charset="0"/>
              </a:rPr>
              <a:t> on a microcontroller can then be used to read this value. These are generally less expensive than digital accelerometers.</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Accelerometers with a digital interface can either communicate over </a:t>
            </a:r>
            <a:r>
              <a:rPr lang="en-US" sz="1800" u="sng" dirty="0">
                <a:latin typeface="Calibri" panose="020F0502020204030204" pitchFamily="34" charset="0"/>
                <a:cs typeface="Calibri" panose="020F0502020204030204" pitchFamily="34" charset="0"/>
                <a:hlinkClick r:id="rId4"/>
              </a:rPr>
              <a:t>SPI</a:t>
            </a:r>
            <a:r>
              <a:rPr lang="en-US" sz="1800" dirty="0">
                <a:latin typeface="Calibri" panose="020F0502020204030204" pitchFamily="34" charset="0"/>
                <a:cs typeface="Calibri" panose="020F0502020204030204" pitchFamily="34" charset="0"/>
              </a:rPr>
              <a:t> or </a:t>
            </a:r>
            <a:r>
              <a:rPr lang="en-US" sz="1800" u="sng" dirty="0">
                <a:latin typeface="Calibri" panose="020F0502020204030204" pitchFamily="34" charset="0"/>
                <a:cs typeface="Calibri" panose="020F0502020204030204" pitchFamily="34" charset="0"/>
                <a:hlinkClick r:id="rId5"/>
              </a:rPr>
              <a:t>I</a:t>
            </a:r>
            <a:r>
              <a:rPr lang="en-US" sz="1800" u="sng" baseline="30000" dirty="0">
                <a:latin typeface="Calibri" panose="020F0502020204030204" pitchFamily="34" charset="0"/>
                <a:cs typeface="Calibri" panose="020F0502020204030204" pitchFamily="34" charset="0"/>
                <a:hlinkClick r:id="rId5"/>
              </a:rPr>
              <a:t>2</a:t>
            </a:r>
            <a:r>
              <a:rPr lang="en-US" sz="1800" u="sng" dirty="0">
                <a:latin typeface="Calibri" panose="020F0502020204030204" pitchFamily="34" charset="0"/>
                <a:cs typeface="Calibri" panose="020F0502020204030204" pitchFamily="34" charset="0"/>
                <a:hlinkClick r:id="rId5"/>
              </a:rPr>
              <a:t>C</a:t>
            </a:r>
            <a:r>
              <a:rPr lang="en-US" sz="1800" u="sng"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communication protocols. </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Accelerometers that output data over pulse-width modulation (</a:t>
            </a:r>
            <a:r>
              <a:rPr lang="en-US" sz="1800" u="sng" dirty="0">
                <a:latin typeface="Calibri" panose="020F0502020204030204" pitchFamily="34" charset="0"/>
                <a:cs typeface="Calibri" panose="020F0502020204030204" pitchFamily="34" charset="0"/>
                <a:hlinkClick r:id="rId6"/>
              </a:rPr>
              <a:t>PWM</a:t>
            </a:r>
            <a:r>
              <a:rPr lang="en-US" sz="1800" dirty="0">
                <a:latin typeface="Calibri" panose="020F0502020204030204" pitchFamily="34" charset="0"/>
                <a:cs typeface="Calibri" panose="020F0502020204030204" pitchFamily="34" charset="0"/>
              </a:rPr>
              <a:t>) output square waves with a known period, but a duty cycle that varies with changes in acceleration.</a:t>
            </a:r>
          </a:p>
          <a:p>
            <a:pPr marL="342900" indent="-342900" algn="l">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33871324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81" y="308435"/>
            <a:ext cx="11939967" cy="868362"/>
          </a:xfrm>
        </p:spPr>
        <p:txBody>
          <a:bodyPr anchor="ctr">
            <a:noAutofit/>
          </a:bodyPr>
          <a:lstStyle/>
          <a:p>
            <a:pPr algn="ctr"/>
            <a:r>
              <a:rPr lang="en-US" sz="4000">
                <a:latin typeface="Arial" panose="020B0604020202020204" pitchFamily="34" charset="0"/>
                <a:cs typeface="Arial" panose="020B0604020202020204" pitchFamily="34" charset="0"/>
              </a:rPr>
              <a:t>Lab: Measure Acceleration and angular velocity</a:t>
            </a:r>
            <a:br>
              <a:rPr lang="en-US" sz="4000">
                <a:latin typeface="Arial" panose="020B0604020202020204" pitchFamily="34" charset="0"/>
                <a:cs typeface="Arial" panose="020B0604020202020204" pitchFamily="34" charset="0"/>
              </a:rPr>
            </a:br>
            <a:r>
              <a:rPr lang="en-US" sz="4000">
                <a:latin typeface="Arial" panose="020B0604020202020204" pitchFamily="34" charset="0"/>
                <a:cs typeface="Arial" panose="020B0604020202020204" pitchFamily="34" charset="0"/>
              </a:rPr>
              <a:t>MPU-6050</a:t>
            </a:r>
          </a:p>
        </p:txBody>
      </p:sp>
      <p:sp>
        <p:nvSpPr>
          <p:cNvPr id="3" name="Content Placeholder 2"/>
          <p:cNvSpPr>
            <a:spLocks noGrp="1"/>
          </p:cNvSpPr>
          <p:nvPr>
            <p:ph idx="1"/>
          </p:nvPr>
        </p:nvSpPr>
        <p:spPr>
          <a:xfrm>
            <a:off x="229407" y="1650582"/>
            <a:ext cx="9907470" cy="5020712"/>
          </a:xfrm>
        </p:spPr>
        <p:txBody>
          <a:bodyPr>
            <a:noAutofit/>
          </a:bodyPr>
          <a:lstStyle/>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MPU-6050</a:t>
            </a:r>
            <a:r>
              <a:rPr lang="en-US" sz="2000" dirty="0">
                <a:latin typeface="Arial" charset="0"/>
                <a:ea typeface="Arial" charset="0"/>
                <a:cs typeface="Arial" charset="0"/>
              </a:rPr>
              <a:t> is gyro, accelerometer and temperature sensor. Wire the Arduino as shown.  </a:t>
            </a:r>
          </a:p>
          <a:p>
            <a:pPr marL="342900" indent="-342900" algn="l">
              <a:buFont typeface="Arial" charset="0"/>
              <a:buChar char="•"/>
            </a:pPr>
            <a:r>
              <a:rPr lang="en-US" sz="2000" dirty="0">
                <a:latin typeface="Arial" charset="0"/>
                <a:ea typeface="Arial" charset="0"/>
                <a:cs typeface="Arial" charset="0"/>
              </a:rPr>
              <a:t>Here is sample output:</a:t>
            </a:r>
            <a:endParaRPr lang="en-US"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A.009g, 0.060g)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21.54</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(12.49 deg/s, -0.53 deg/s, -4.Accelerometer: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(1.027g, 0.238g, -0.080g)</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(-213.01 deg/s, 3.59 deg/s, -4.07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(-0.387g, 0.137g, -0.962g)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(50.60 deg/s, 147.03 deg/s, 2.34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(0.718g, -0.308g, -0.134g)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21.78</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
        <p:nvSpPr>
          <p:cNvPr id="6" name="Rectangle 5">
            <a:extLst>
              <a:ext uri="{FF2B5EF4-FFF2-40B4-BE49-F238E27FC236}">
                <a16:creationId xmlns:a16="http://schemas.microsoft.com/office/drawing/2014/main" id="{4F809C8B-1506-D543-85C0-F0D8839B7C3A}"/>
              </a:ext>
            </a:extLst>
          </p:cNvPr>
          <p:cNvSpPr/>
          <p:nvPr/>
        </p:nvSpPr>
        <p:spPr>
          <a:xfrm>
            <a:off x="7977691" y="4159232"/>
            <a:ext cx="1085790" cy="214693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FC5CF0-0C32-114E-B962-CC380AC1DB9F}"/>
              </a:ext>
            </a:extLst>
          </p:cNvPr>
          <p:cNvSpPr txBox="1"/>
          <p:nvPr/>
        </p:nvSpPr>
        <p:spPr>
          <a:xfrm>
            <a:off x="8193930" y="5924619"/>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7667A28-7810-DC4B-BB28-BD58AE8F745F}"/>
              </a:ext>
            </a:extLst>
          </p:cNvPr>
          <p:cNvSpPr txBox="1"/>
          <p:nvPr/>
        </p:nvSpPr>
        <p:spPr>
          <a:xfrm>
            <a:off x="8662474" y="417065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88CDDE92-B54C-6B4C-AE67-808FB61A9D37}"/>
              </a:ext>
            </a:extLst>
          </p:cNvPr>
          <p:cNvSpPr txBox="1"/>
          <p:nvPr/>
        </p:nvSpPr>
        <p:spPr>
          <a:xfrm>
            <a:off x="8556890" y="552752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EB9D0691-D2D8-7D4F-A398-E4FB7C3E3E27}"/>
              </a:ext>
            </a:extLst>
          </p:cNvPr>
          <p:cNvSpPr txBox="1"/>
          <p:nvPr/>
        </p:nvSpPr>
        <p:spPr>
          <a:xfrm>
            <a:off x="8678243" y="484610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13ACF708-9CB3-7541-8285-348364DE3176}"/>
              </a:ext>
            </a:extLst>
          </p:cNvPr>
          <p:cNvSpPr/>
          <p:nvPr/>
        </p:nvSpPr>
        <p:spPr>
          <a:xfrm>
            <a:off x="10705233" y="4215709"/>
            <a:ext cx="1123348" cy="209045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070DDD-E1DE-7E49-BDC8-3197A3150BFF}"/>
              </a:ext>
            </a:extLst>
          </p:cNvPr>
          <p:cNvSpPr txBox="1"/>
          <p:nvPr/>
        </p:nvSpPr>
        <p:spPr>
          <a:xfrm>
            <a:off x="10689139" y="5965989"/>
            <a:ext cx="1217361"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MPU-6050</a:t>
            </a:r>
          </a:p>
        </p:txBody>
      </p:sp>
      <p:sp>
        <p:nvSpPr>
          <p:cNvPr id="13" name="TextBox 12">
            <a:extLst>
              <a:ext uri="{FF2B5EF4-FFF2-40B4-BE49-F238E27FC236}">
                <a16:creationId xmlns:a16="http://schemas.microsoft.com/office/drawing/2014/main" id="{E3692F33-3DF2-9F48-A688-0B09D9285CD4}"/>
              </a:ext>
            </a:extLst>
          </p:cNvPr>
          <p:cNvSpPr txBox="1"/>
          <p:nvPr/>
        </p:nvSpPr>
        <p:spPr>
          <a:xfrm>
            <a:off x="10676135" y="423802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4F043E-3749-814E-BDDD-524FEB4372CC}"/>
              </a:ext>
            </a:extLst>
          </p:cNvPr>
          <p:cNvSpPr txBox="1"/>
          <p:nvPr/>
        </p:nvSpPr>
        <p:spPr>
          <a:xfrm>
            <a:off x="10692054" y="4537833"/>
            <a:ext cx="63239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3ECC17AF-FCFB-B449-B63F-8E8178BDCEDE}"/>
              </a:ext>
            </a:extLst>
          </p:cNvPr>
          <p:cNvSpPr txBox="1"/>
          <p:nvPr/>
        </p:nvSpPr>
        <p:spPr>
          <a:xfrm>
            <a:off x="10667031" y="5193355"/>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Int</a:t>
            </a:r>
          </a:p>
        </p:txBody>
      </p:sp>
      <p:sp>
        <p:nvSpPr>
          <p:cNvPr id="16" name="TextBox 15">
            <a:extLst>
              <a:ext uri="{FF2B5EF4-FFF2-40B4-BE49-F238E27FC236}">
                <a16:creationId xmlns:a16="http://schemas.microsoft.com/office/drawing/2014/main" id="{E5F708C0-5CBC-6542-B982-B4E57919C855}"/>
              </a:ext>
            </a:extLst>
          </p:cNvPr>
          <p:cNvSpPr txBox="1"/>
          <p:nvPr/>
        </p:nvSpPr>
        <p:spPr>
          <a:xfrm>
            <a:off x="10655655" y="554140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7BFD0967-EEC2-9049-8620-9167802C8D9B}"/>
              </a:ext>
            </a:extLst>
          </p:cNvPr>
          <p:cNvCxnSpPr/>
          <p:nvPr/>
        </p:nvCxnSpPr>
        <p:spPr>
          <a:xfrm>
            <a:off x="9063481" y="567788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39558D-0570-8F4E-A92E-4AA47E13FEB1}"/>
              </a:ext>
            </a:extLst>
          </p:cNvPr>
          <p:cNvCxnSpPr/>
          <p:nvPr/>
        </p:nvCxnSpPr>
        <p:spPr>
          <a:xfrm>
            <a:off x="9052105" y="438361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9B7B8-4EAC-C143-97B6-E4A7CA8C0D1C}"/>
              </a:ext>
            </a:extLst>
          </p:cNvPr>
          <p:cNvSpPr txBox="1"/>
          <p:nvPr/>
        </p:nvSpPr>
        <p:spPr>
          <a:xfrm>
            <a:off x="8694716" y="456191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
        <p:nvSpPr>
          <p:cNvPr id="20" name="TextBox 19">
            <a:extLst>
              <a:ext uri="{FF2B5EF4-FFF2-40B4-BE49-F238E27FC236}">
                <a16:creationId xmlns:a16="http://schemas.microsoft.com/office/drawing/2014/main" id="{469F8101-D932-4244-95A7-9AE8A70F332A}"/>
              </a:ext>
            </a:extLst>
          </p:cNvPr>
          <p:cNvSpPr txBox="1"/>
          <p:nvPr/>
        </p:nvSpPr>
        <p:spPr>
          <a:xfrm>
            <a:off x="8694716" y="517943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1" name="TextBox 20">
            <a:extLst>
              <a:ext uri="{FF2B5EF4-FFF2-40B4-BE49-F238E27FC236}">
                <a16:creationId xmlns:a16="http://schemas.microsoft.com/office/drawing/2014/main" id="{BF2CA9D6-821B-9147-9CF0-275AA22E81F5}"/>
              </a:ext>
            </a:extLst>
          </p:cNvPr>
          <p:cNvSpPr txBox="1"/>
          <p:nvPr/>
        </p:nvSpPr>
        <p:spPr>
          <a:xfrm>
            <a:off x="10709812" y="489195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cxnSp>
        <p:nvCxnSpPr>
          <p:cNvPr id="22" name="Straight Connector 21">
            <a:extLst>
              <a:ext uri="{FF2B5EF4-FFF2-40B4-BE49-F238E27FC236}">
                <a16:creationId xmlns:a16="http://schemas.microsoft.com/office/drawing/2014/main" id="{026188E4-6DB5-404E-9BD2-37EF9D6AD68A}"/>
              </a:ext>
            </a:extLst>
          </p:cNvPr>
          <p:cNvCxnSpPr/>
          <p:nvPr/>
        </p:nvCxnSpPr>
        <p:spPr>
          <a:xfrm>
            <a:off x="9038457" y="503315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26CBE40-99B3-1846-8F90-CD0DF5C0F3B3}"/>
              </a:ext>
            </a:extLst>
          </p:cNvPr>
          <p:cNvCxnSpPr/>
          <p:nvPr/>
        </p:nvCxnSpPr>
        <p:spPr>
          <a:xfrm>
            <a:off x="9067287" y="53417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A4F468-4598-444D-9423-7CD9D13C0EA7}"/>
              </a:ext>
            </a:extLst>
          </p:cNvPr>
          <p:cNvCxnSpPr/>
          <p:nvPr/>
        </p:nvCxnSpPr>
        <p:spPr>
          <a:xfrm>
            <a:off x="9052105" y="470613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D63B121-04C8-D843-AC4E-113240754A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334345" y="1680346"/>
            <a:ext cx="1814149" cy="1814149"/>
          </a:xfrm>
          <a:prstGeom prst="rect">
            <a:avLst/>
          </a:prstGeom>
        </p:spPr>
      </p:pic>
      <p:sp>
        <p:nvSpPr>
          <p:cNvPr id="25" name="TextBox 24">
            <a:extLst>
              <a:ext uri="{FF2B5EF4-FFF2-40B4-BE49-F238E27FC236}">
                <a16:creationId xmlns:a16="http://schemas.microsoft.com/office/drawing/2014/main" id="{D4A4E7E9-ABDF-BC46-9497-41F58D997DEA}"/>
              </a:ext>
            </a:extLst>
          </p:cNvPr>
          <p:cNvSpPr txBox="1"/>
          <p:nvPr/>
        </p:nvSpPr>
        <p:spPr>
          <a:xfrm>
            <a:off x="10701547" y="3247737"/>
            <a:ext cx="1056700"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SparkFun</a:t>
            </a:r>
          </a:p>
        </p:txBody>
      </p:sp>
    </p:spTree>
    <p:extLst>
      <p:ext uri="{BB962C8B-B14F-4D97-AF65-F5344CB8AC3E}">
        <p14:creationId xmlns:p14="http://schemas.microsoft.com/office/powerpoint/2010/main" val="27592417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Output continued</a:t>
            </a:r>
          </a:p>
        </p:txBody>
      </p:sp>
      <p:sp>
        <p:nvSpPr>
          <p:cNvPr id="3" name="Content Placeholder 2"/>
          <p:cNvSpPr>
            <a:spLocks noGrp="1"/>
          </p:cNvSpPr>
          <p:nvPr>
            <p:ph idx="1"/>
          </p:nvPr>
        </p:nvSpPr>
        <p:spPr>
          <a:xfrm>
            <a:off x="277097" y="1623918"/>
            <a:ext cx="6982691" cy="4398060"/>
          </a:xfrm>
        </p:spPr>
        <p:txBody>
          <a:bodyPr>
            <a:noAutofit/>
          </a:bodyPr>
          <a:lstStyle/>
          <a:p>
            <a:pPr algn="l">
              <a:spcBef>
                <a:spcPts val="0"/>
              </a:spcBef>
            </a:pPr>
            <a:r>
              <a:rPr lang="en-US" sz="1400">
                <a:latin typeface="Courier New" panose="02070309020205020404" pitchFamily="49" charset="0"/>
                <a:ea typeface="Arial" charset="0"/>
                <a:cs typeface="Courier New" panose="02070309020205020404" pitchFamily="49" charset="0"/>
              </a:rPr>
              <a:t>Gyro: x,y,z (25.02 deg/s, 33.97 deg/s, -250.14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(0.193g, 0.934g, -0.269g)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(4.58 deg/s, -10.77 deg/s, -6.54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(0.997g, 0.022g, -0.366g)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(21.85 deg/s, 86.79 deg/s, 64.41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(0.533g, -0.249g, -0.236g)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(11.31 deg/s, -109.04 deg/s, 63.29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(0.423g, -0.120g, -0.271g)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(14.21 deg/s, 41.51 deg/s, -42.22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(1.027g, 0.016g,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
        <p:nvSpPr>
          <p:cNvPr id="25" name="Content Placeholder 2">
            <a:extLst>
              <a:ext uri="{FF2B5EF4-FFF2-40B4-BE49-F238E27FC236}">
                <a16:creationId xmlns:a16="http://schemas.microsoft.com/office/drawing/2014/main" id="{9836B42E-B547-AC4D-AD07-8C069F2D8205}"/>
              </a:ext>
            </a:extLst>
          </p:cNvPr>
          <p:cNvSpPr txBox="1">
            <a:spLocks/>
          </p:cNvSpPr>
          <p:nvPr/>
        </p:nvSpPr>
        <p:spPr>
          <a:xfrm>
            <a:off x="6190341" y="1999965"/>
            <a:ext cx="5985162" cy="32634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a:latin typeface="Courier New" panose="02070309020205020404" pitchFamily="49" charset="0"/>
                <a:ea typeface="Arial" charset="0"/>
                <a:cs typeface="Courier New" panose="02070309020205020404" pitchFamily="49" charset="0"/>
              </a:rPr>
              <a:t>Gyro: x,y,z (12.65 deg/s, -0.35 deg/s, -4.89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(1.022g, 0.016g, 0.066g)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21.82</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(12.54 deg/s, -0.21 deg/s, -4.98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(1.028g, 0.011g, 0.065g)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lvl="1" algn="l"/>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(12.67 deg/s, -0.40 deg/s, -4.97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(1.023g, 0.015g,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21.92</a:t>
            </a:r>
          </a:p>
          <a:p>
            <a:pPr lvl="1" algn="l"/>
            <a:endParaRPr lang="en-US" sz="14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932586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3" y="1306287"/>
            <a:ext cx="10564587" cy="491421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Read accelerometer (MPU-6050)</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sleep_mgmt</a:t>
            </a:r>
            <a:r>
              <a:rPr lang="en-US" sz="1600" dirty="0">
                <a:latin typeface="Courier New" panose="02070309020205020404" pitchFamily="49" charset="0"/>
                <a:ea typeface="Arial" charset="0"/>
                <a:cs typeface="Courier New" panose="02070309020205020404" pitchFamily="49" charset="0"/>
              </a:rPr>
              <a:t>= 0x6b;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acc_x_out</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zero_pt</a:t>
            </a:r>
            <a:r>
              <a:rPr lang="en-US" sz="1600" dirty="0">
                <a:latin typeface="Courier New" panose="02070309020205020404" pitchFamily="49" charset="0"/>
                <a:ea typeface="Arial" charset="0"/>
                <a:cs typeface="Courier New" panose="02070309020205020404" pitchFamily="49" charset="0"/>
              </a:rPr>
              <a:t>= -512 - (340 * 35);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acc_normalizer</a:t>
            </a:r>
            <a:r>
              <a:rPr lang="en-US" sz="1600" dirty="0">
                <a:latin typeface="Courier New" panose="02070309020205020404" pitchFamily="49" charset="0"/>
                <a:ea typeface="Arial" charset="0"/>
                <a:cs typeface="Courier New" panose="02070309020205020404" pitchFamily="49" charset="0"/>
              </a:rPr>
              <a:t>=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gyro_normalizer</a:t>
            </a:r>
            <a:r>
              <a:rPr lang="en-US" sz="1600" dirty="0">
                <a:latin typeface="Courier New" panose="02070309020205020404" pitchFamily="49" charset="0"/>
                <a:ea typeface="Arial" charset="0"/>
                <a:cs typeface="Courier New" panose="02070309020205020404" pitchFamily="49" charset="0"/>
              </a:rPr>
              <a:t>= 131.0;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temp_normalizer</a:t>
            </a:r>
            <a:r>
              <a:rPr lang="en-US" sz="1600" dirty="0">
                <a:latin typeface="Courier New" panose="02070309020205020404" pitchFamily="49" charset="0"/>
                <a:ea typeface="Arial" charset="0"/>
                <a:cs typeface="Courier New" panose="02070309020205020404" pitchFamily="49" charset="0"/>
              </a:rPr>
              <a:t>= 340.0;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750;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SDL --&gt; A5</a:t>
            </a:r>
          </a:p>
          <a:p>
            <a:pPr algn="l">
              <a:spcBef>
                <a:spcPts val="0"/>
              </a:spcBef>
            </a:pPr>
            <a:r>
              <a:rPr lang="en-US" sz="1600" dirty="0">
                <a:latin typeface="Courier New" panose="02070309020205020404" pitchFamily="49" charset="0"/>
                <a:ea typeface="Arial" charset="0"/>
                <a:cs typeface="Courier New" panose="02070309020205020404" pitchFamily="49" charset="0"/>
              </a:rPr>
              <a:t>// SDA --&gt; A4</a:t>
            </a:r>
          </a:p>
          <a:p>
            <a:pPr algn="l">
              <a:spcBef>
                <a:spcPts val="0"/>
              </a:spcBef>
            </a:pPr>
            <a:r>
              <a:rPr lang="en-US" sz="1600" dirty="0">
                <a:latin typeface="Courier New" panose="02070309020205020404" pitchFamily="49" charset="0"/>
                <a:ea typeface="Arial" charset="0"/>
                <a:cs typeface="Courier New" panose="02070309020205020404" pitchFamily="49" charset="0"/>
              </a:rPr>
              <a:t>// int --&gt; D2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5739047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10789"/>
            <a:ext cx="9612086" cy="512812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a:latin typeface="Courier New" panose="02070309020205020404" pitchFamily="49" charset="0"/>
                <a:ea typeface="Arial" charset="0"/>
                <a:cs typeface="Courier New" panose="02070309020205020404" pitchFamily="49" charset="0"/>
              </a:rPr>
              <a:t>struct pdu {</a:t>
            </a:r>
          </a:p>
          <a:p>
            <a:pPr algn="l">
              <a:spcBef>
                <a:spcPts val="0"/>
              </a:spcBef>
            </a:pPr>
            <a:r>
              <a:rPr lang="en-US" sz="1600">
                <a:latin typeface="Courier New" panose="02070309020205020404" pitchFamily="49" charset="0"/>
                <a:ea typeface="Arial" charset="0"/>
                <a:cs typeface="Courier New" panose="02070309020205020404" pitchFamily="49" charset="0"/>
              </a:rPr>
              <a:t>  int16_t x_acc;</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temp;</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write_i2c(sleep_mgmt, 0x00);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int16_t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(int16_t in) {</a:t>
            </a:r>
          </a:p>
          <a:p>
            <a:pPr algn="l">
              <a:spcBef>
                <a:spcPts val="0"/>
              </a:spcBef>
            </a:pPr>
            <a:r>
              <a:rPr lang="en-US" sz="160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2060018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45003"/>
            <a:ext cx="9612086" cy="481210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246387438"/>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12030</TotalTime>
  <Words>32194</Words>
  <Application>Microsoft Macintosh PowerPoint</Application>
  <PresentationFormat>Widescreen</PresentationFormat>
  <Paragraphs>4640</Paragraphs>
  <Slides>225</Slides>
  <Notes>224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225</vt:i4>
      </vt:variant>
    </vt:vector>
  </HeadingPairs>
  <TitlesOfParts>
    <vt:vector size="237" baseType="lpstr">
      <vt:lpstr>Arial</vt:lpstr>
      <vt:lpstr>Calibri</vt:lpstr>
      <vt:lpstr>Calibri Light</vt:lpstr>
      <vt:lpstr>Cambria Math</vt:lpstr>
      <vt:lpstr>Century Gothic</vt:lpstr>
      <vt:lpstr>Cordia New</vt:lpstr>
      <vt:lpstr>Courier New</vt:lpstr>
      <vt:lpstr>Helvetica Light</vt:lpstr>
      <vt:lpstr>Math1Mono</vt:lpstr>
      <vt:lpstr>Times New Roman</vt:lpstr>
      <vt:lpstr>Office Theme</vt:lpstr>
      <vt:lpstr>Retrospect</vt:lpstr>
      <vt:lpstr>Internet of Things: Electronics</vt:lpstr>
      <vt:lpstr>Guide</vt:lpstr>
      <vt:lpstr>Electronics part 1, charge, current potential and circuits</vt:lpstr>
      <vt:lpstr>Current and potential</vt:lpstr>
      <vt:lpstr>Current and potential (continued)</vt:lpstr>
      <vt:lpstr>Circuit diagrams and lumped circuits</vt:lpstr>
      <vt:lpstr>Circuit symbols</vt:lpstr>
      <vt:lpstr>Capacitors</vt:lpstr>
      <vt:lpstr>Resistors</vt:lpstr>
      <vt:lpstr>Inductors</vt:lpstr>
      <vt:lpstr>Transformers</vt:lpstr>
      <vt:lpstr>Impedance</vt:lpstr>
      <vt:lpstr>Kirchhoff</vt:lpstr>
      <vt:lpstr>Thevenin and Norton</vt:lpstr>
      <vt:lpstr>Thevenin example: a real battery</vt:lpstr>
      <vt:lpstr>Phasors</vt:lpstr>
      <vt:lpstr>Diodes</vt:lpstr>
      <vt:lpstr>Bipolar Junction Transistors (BJT)</vt:lpstr>
      <vt:lpstr>BJTs - continues</vt:lpstr>
      <vt:lpstr>Analysis: Voltage divider</vt:lpstr>
      <vt:lpstr>Analysis: RC circuit</vt:lpstr>
      <vt:lpstr>Analysis: RL circuit</vt:lpstr>
      <vt:lpstr>Analysis: Resonance</vt:lpstr>
      <vt:lpstr>Subsystem components and integrated circuits</vt:lpstr>
      <vt:lpstr>BJT amplifiers</vt:lpstr>
      <vt:lpstr>Filters</vt:lpstr>
      <vt:lpstr>Oscillators</vt:lpstr>
      <vt:lpstr>Power, SNR and bandwidth</vt:lpstr>
      <vt:lpstr>More circuits</vt:lpstr>
      <vt:lpstr>More Circuits</vt:lpstr>
      <vt:lpstr>Electronics part 2, digital circuits</vt:lpstr>
      <vt:lpstr>IC’s: 555 Timer</vt:lpstr>
      <vt:lpstr>Lab: Using the 555 to generate a clock</vt:lpstr>
      <vt:lpstr>Lab: Using the 555 to clock a counter</vt:lpstr>
      <vt:lpstr>Lab: Using the 555 to generate a pulse</vt:lpstr>
      <vt:lpstr>Logic symbols, flip flops, latches and shift registers</vt:lpstr>
      <vt:lpstr>Digital signals and synchronous circuits</vt:lpstr>
      <vt:lpstr>SRAM and DRAM</vt:lpstr>
      <vt:lpstr>Circuit tools</vt:lpstr>
      <vt:lpstr>Electronics part 3: Maxwell and Electromagnetic radiation</vt:lpstr>
      <vt:lpstr>Exercises</vt:lpstr>
      <vt:lpstr>Electronics part 4: Computers and computer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SoC’s</vt:lpstr>
      <vt:lpstr>Electronics part 5, Hands on IoT</vt:lpstr>
      <vt:lpstr>Serial Communication</vt:lpstr>
      <vt:lpstr>Serial Communication</vt:lpstr>
      <vt:lpstr>SPI</vt:lpstr>
      <vt:lpstr>I2C</vt:lpstr>
      <vt:lpstr>I2C</vt:lpstr>
      <vt:lpstr>IoT Sensors and Arduino</vt:lpstr>
      <vt:lpstr>Arduino</vt:lpstr>
      <vt:lpstr>Arduino Bootloader</vt:lpstr>
      <vt:lpstr>Arduino</vt:lpstr>
      <vt:lpstr>ESP32 </vt:lpstr>
      <vt:lpstr>Information and Stuff</vt:lpstr>
      <vt:lpstr>Raspberry Pi</vt:lpstr>
      <vt:lpstr>Raspberry Pi</vt:lpstr>
      <vt:lpstr>Raspberry Pi GPIO pins</vt:lpstr>
      <vt:lpstr>     Raspberry Pi 3 pins</vt:lpstr>
      <vt:lpstr>Raspberry Pi</vt:lpstr>
      <vt:lpstr>Labs</vt:lpstr>
      <vt:lpstr>Lab: turn on an LED</vt:lpstr>
      <vt:lpstr>Arduino code for LED</vt:lpstr>
      <vt:lpstr>Raspberry Pi code for LED</vt:lpstr>
      <vt:lpstr>Lab: Measure voltage output</vt:lpstr>
      <vt:lpstr>Arduino code for voltage measurement</vt:lpstr>
      <vt:lpstr>Voltage measurement on Raspberry Pi</vt:lpstr>
      <vt:lpstr>PCF8591 pinout and connections</vt:lpstr>
      <vt:lpstr>Voltage measurement on Raspberry Pi</vt:lpstr>
      <vt:lpstr>Lab: Measure Distance</vt:lpstr>
      <vt:lpstr>Arduino code for measure distance</vt:lpstr>
      <vt:lpstr>Arduino code for measure distance</vt:lpstr>
      <vt:lpstr>Ping sensor and raspberry pi</vt:lpstr>
      <vt:lpstr>RP code for measure distance</vt:lpstr>
      <vt:lpstr>RP code for measure distance</vt:lpstr>
      <vt:lpstr>DHT11 &amp; DHT22 Temperature Sensors</vt:lpstr>
      <vt:lpstr>Lab: Measure Temperature</vt:lpstr>
      <vt:lpstr>Arduino code for measure temperature</vt:lpstr>
      <vt:lpstr>Arduino code for measure temperature</vt:lpstr>
      <vt:lpstr>Arduino code for measure temperature</vt:lpstr>
      <vt:lpstr>Arduino code for measure temperature</vt:lpstr>
      <vt:lpstr>Raspberry Pi code for measure temperature</vt:lpstr>
      <vt:lpstr>Raspberry Pi code for measure temperature</vt:lpstr>
      <vt:lpstr>Raspberry Pi code for measure temperature</vt:lpstr>
      <vt:lpstr>Raspberry Pi code for measure temperature</vt:lpstr>
      <vt:lpstr>Raspberry Pi code for measure temperature</vt:lpstr>
      <vt:lpstr>Accelerometer Sensors</vt:lpstr>
      <vt:lpstr>Lab: Measure Acceleration and angular velocity MPU-6050</vt:lpstr>
      <vt:lpstr>Output continued</vt:lpstr>
      <vt:lpstr>Arduino code for measure acceleration</vt:lpstr>
      <vt:lpstr>Arduino code for measure acceleration</vt:lpstr>
      <vt:lpstr>Arduino code for measure acceleration</vt:lpstr>
      <vt:lpstr>Arduino code for measure acceleration</vt:lpstr>
      <vt:lpstr>Arduino code for measure acceleration</vt:lpstr>
      <vt:lpstr>Raspberry Pi code for measure acceleration</vt:lpstr>
      <vt:lpstr>Raspberry Pi code for measure acceleration</vt:lpstr>
      <vt:lpstr>Raspberry Pi code for measure acceleration</vt:lpstr>
      <vt:lpstr>Raspberry Pi code for measure acceleration</vt:lpstr>
      <vt:lpstr>EEproms</vt:lpstr>
      <vt:lpstr>Lab: Read/write an EEPROM</vt:lpstr>
      <vt:lpstr>Arduino code for EEprom</vt:lpstr>
      <vt:lpstr>Arduino code for EEprom</vt:lpstr>
      <vt:lpstr>Arduino code for EEprom</vt:lpstr>
      <vt:lpstr>Arduino code for EEprom</vt:lpstr>
      <vt:lpstr>Arduino code for EEprom</vt:lpstr>
      <vt:lpstr>EEprom Raspberry pi</vt:lpstr>
      <vt:lpstr>GPS</vt:lpstr>
      <vt:lpstr>Lab: GPS</vt:lpstr>
      <vt:lpstr>Arduino code for GPS</vt:lpstr>
      <vt:lpstr>Arduino code for GPS</vt:lpstr>
      <vt:lpstr>Arduino code for GPS</vt:lpstr>
      <vt:lpstr>Arduino code for GPS</vt:lpstr>
      <vt:lpstr>Arduino code for GPS</vt:lpstr>
      <vt:lpstr>Lab: Connect a Linux machine to a GPS sensor</vt:lpstr>
      <vt:lpstr>Linux code for GPS</vt:lpstr>
      <vt:lpstr>Linux code for GPS</vt:lpstr>
      <vt:lpstr>Linux code for GPS</vt:lpstr>
      <vt:lpstr>Linux code for GPS</vt:lpstr>
      <vt:lpstr>Linux code for GPS</vt:lpstr>
      <vt:lpstr>Linux code for GPS</vt:lpstr>
      <vt:lpstr>Linux code for GPS</vt:lpstr>
      <vt:lpstr>Lab: RP GPS</vt:lpstr>
      <vt:lpstr>Lab: UART from  Raspberry Pi interface</vt:lpstr>
      <vt:lpstr>Raspberry Pi code for UART (GPS)</vt:lpstr>
      <vt:lpstr>Raspberry Pi code for GPS</vt:lpstr>
      <vt:lpstr>Raspberry Pi code for GPS</vt:lpstr>
      <vt:lpstr>Raspberry Pi code for GPS</vt:lpstr>
      <vt:lpstr>Raspberry Pi code for GPS</vt:lpstr>
      <vt:lpstr>Raspberry Pi code for GPS</vt:lpstr>
      <vt:lpstr>Raspberry Pi code for GPS</vt:lpstr>
      <vt:lpstr>Raspberry Pi code to SPI bus</vt:lpstr>
      <vt:lpstr>Raspberry Pi code for SPI</vt:lpstr>
      <vt:lpstr>Raspberry Pi code for SPI</vt:lpstr>
      <vt:lpstr>Raspberry Pi code for SPI</vt:lpstr>
      <vt:lpstr>Raspberry Pi code for SPI</vt:lpstr>
      <vt:lpstr>Lab: TFT Screen</vt:lpstr>
      <vt:lpstr>Arduino code for TFT</vt:lpstr>
      <vt:lpstr>Lab: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Raspberry Pi code for measure pressure (bmp280)</vt:lpstr>
      <vt:lpstr>Bmp-280 output</vt:lpstr>
      <vt:lpstr>Lab: Hall Sensor</vt:lpstr>
      <vt:lpstr>Arduino code for Hall sensor</vt:lpstr>
      <vt:lpstr>Raspberry Pi code for Hall sensor</vt:lpstr>
      <vt:lpstr>Lab: Vibration sensor</vt:lpstr>
      <vt:lpstr>Arduino code for vibration</vt:lpstr>
      <vt:lpstr>Lab: Tilt sensor</vt:lpstr>
      <vt:lpstr>Arduino code for Tilt sensor</vt:lpstr>
      <vt:lpstr>Lab: LCD-1602 display</vt:lpstr>
      <vt:lpstr>Arduino code for LCD display</vt:lpstr>
      <vt:lpstr>Arduino code for LCD display</vt:lpstr>
      <vt:lpstr>Lab: RP LCD-1602 display</vt:lpstr>
      <vt:lpstr>Raspberry Pi code for LCD display (using I2C)</vt:lpstr>
      <vt:lpstr>Raspberry Pi code for LCD display (using I2C)</vt:lpstr>
      <vt:lpstr>Raspberry Pi code for LCD display (using I2C)</vt:lpstr>
      <vt:lpstr>Raspberry Pi code for LCD display (using I2C)</vt:lpstr>
      <vt:lpstr>Lab: RFID</vt:lpstr>
      <vt:lpstr>Arduino code for RFID</vt:lpstr>
      <vt:lpstr>Arduino code for RFID</vt:lpstr>
      <vt:lpstr>Lab: Stepper</vt:lpstr>
      <vt:lpstr>Arduino code for Stepper</vt:lpstr>
      <vt:lpstr>Arduino code for Stepper</vt:lpstr>
      <vt:lpstr>Arduino code for Stepper</vt:lpstr>
      <vt:lpstr>Lab: infrared sensor</vt:lpstr>
      <vt:lpstr>IR encoding</vt:lpstr>
      <vt:lpstr>Arduino code for infrared sensor</vt:lpstr>
      <vt:lpstr>Infrared – Raspberry pi</vt:lpstr>
      <vt:lpstr>Raspberry Pi code for infrared sensor</vt:lpstr>
      <vt:lpstr>Raspberry Pi code for infrared sensor</vt:lpstr>
      <vt:lpstr>Lab: seven segment display</vt:lpstr>
      <vt:lpstr>Arduino code for display</vt:lpstr>
      <vt:lpstr>Arduino code for display</vt:lpstr>
      <vt:lpstr>Arduino code for display</vt:lpstr>
      <vt:lpstr>Lab: Keypad</vt:lpstr>
      <vt:lpstr>Arduino code for keypad</vt:lpstr>
      <vt:lpstr>Arduino code for keypad</vt:lpstr>
      <vt:lpstr>Lab: HC-12</vt:lpstr>
      <vt:lpstr>Lab: HC-12</vt:lpstr>
      <vt:lpstr>HC-12 propagation</vt:lpstr>
      <vt:lpstr>Arduino code for HC-12</vt:lpstr>
      <vt:lpstr>Arduino code for HC-12</vt:lpstr>
      <vt:lpstr>Arduino code for HC-12</vt:lpstr>
      <vt:lpstr>Raspberry Pi code for HC-12</vt:lpstr>
      <vt:lpstr>Raspberry Pi code for HC-12</vt:lpstr>
      <vt:lpstr>Raspberry Pi code for HC-12</vt:lpstr>
      <vt:lpstr>Raspberry Pi code for HC-12</vt:lpstr>
      <vt:lpstr>Raspberry Pi code for HC-12</vt:lpstr>
      <vt:lpstr>Lab: Rotary encoder</vt:lpstr>
      <vt:lpstr>Arduino code for rotary encoder</vt:lpstr>
      <vt:lpstr>Arduino code for rotary encoder</vt:lpstr>
      <vt:lpstr>Lab: Use dead reckoning with an IMU and Google maps </vt:lpstr>
      <vt:lpstr>Lab: Raspberry Pi attached cameras</vt:lpstr>
      <vt:lpstr>Using Raspberry Pi with Python</vt:lpstr>
      <vt:lpstr>Using Raspberry Pi with Python</vt:lpstr>
      <vt:lpstr>Using Raspberry Pi with C++</vt:lpstr>
      <vt:lpstr>Using Raspberry Pi with C++</vt:lpstr>
      <vt:lpstr>Some of the experiments on a perf board</vt:lpstr>
      <vt:lpstr>References</vt:lpstr>
      <vt:lpstr>References</vt:lpstr>
      <vt:lpstr>Exercises</vt:lpstr>
      <vt:lpstr>Tools and equipment</vt:lpstr>
      <vt:lpstr>License</vt:lpstr>
      <vt:lpstr>All classical physics --- behold</vt:lpstr>
      <vt:lpstr>Physical data and phenomenology</vt:lpstr>
      <vt:lpstr>Physical data and phenomenology</vt:lpstr>
      <vt:lpstr>     Raspberry Pi 3 pins</vt:lpstr>
      <vt:lpstr>Lab: Servo</vt:lpstr>
      <vt:lpstr>Arduino code for Servo</vt:lpstr>
      <vt:lpstr>Arduino code for Servo</vt:lpstr>
      <vt:lpstr>Arduino code for Servo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1805</cp:revision>
  <cp:lastPrinted>2020-04-22T22:26:19Z</cp:lastPrinted>
  <dcterms:created xsi:type="dcterms:W3CDTF">2017-02-22T19:21:19Z</dcterms:created>
  <dcterms:modified xsi:type="dcterms:W3CDTF">2022-03-14T00:55:54Z</dcterms:modified>
  <cp:category/>
</cp:coreProperties>
</file>